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6" r:id="rId4"/>
  </p:sldMasterIdLst>
  <p:notesMasterIdLst>
    <p:notesMasterId r:id="rId35"/>
  </p:notesMasterIdLst>
  <p:sldIdLst>
    <p:sldId id="256" r:id="rId5"/>
    <p:sldId id="384" r:id="rId6"/>
    <p:sldId id="337" r:id="rId7"/>
    <p:sldId id="361" r:id="rId8"/>
    <p:sldId id="350" r:id="rId9"/>
    <p:sldId id="348" r:id="rId10"/>
    <p:sldId id="363" r:id="rId11"/>
    <p:sldId id="364" r:id="rId12"/>
    <p:sldId id="393" r:id="rId13"/>
    <p:sldId id="395" r:id="rId14"/>
    <p:sldId id="397" r:id="rId15"/>
    <p:sldId id="398" r:id="rId16"/>
    <p:sldId id="399" r:id="rId17"/>
    <p:sldId id="400" r:id="rId18"/>
    <p:sldId id="396" r:id="rId19"/>
    <p:sldId id="394" r:id="rId20"/>
    <p:sldId id="408" r:id="rId21"/>
    <p:sldId id="422" r:id="rId22"/>
    <p:sldId id="423" r:id="rId23"/>
    <p:sldId id="362" r:id="rId24"/>
    <p:sldId id="414" r:id="rId25"/>
    <p:sldId id="417" r:id="rId26"/>
    <p:sldId id="418" r:id="rId27"/>
    <p:sldId id="419" r:id="rId28"/>
    <p:sldId id="420" r:id="rId29"/>
    <p:sldId id="421" r:id="rId30"/>
    <p:sldId id="336" r:id="rId31"/>
    <p:sldId id="415" r:id="rId32"/>
    <p:sldId id="351" r:id="rId33"/>
    <p:sldId id="416"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94D3"/>
    <a:srgbClr val="F5A603"/>
    <a:srgbClr val="3A7AB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441"/>
    <p:restoredTop sz="94694"/>
  </p:normalViewPr>
  <p:slideViewPr>
    <p:cSldViewPr snapToGrid="0">
      <p:cViewPr varScale="1">
        <p:scale>
          <a:sx n="81" d="100"/>
          <a:sy n="81" d="100"/>
        </p:scale>
        <p:origin x="1147" y="62"/>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878340-7990-4D28-9AD1-4E0B2D997698}" type="datetimeFigureOut">
              <a:rPr lang="en-US" smtClean="0"/>
              <a:t>2/13/2025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682EDC-E321-46C3-85D6-0577FA395DE2}" type="slidenum">
              <a:rPr lang="en-US" smtClean="0"/>
              <a:t>‹#›</a:t>
            </a:fld>
            <a:endParaRPr lang="en-US" dirty="0"/>
          </a:p>
        </p:txBody>
      </p:sp>
    </p:spTree>
    <p:extLst>
      <p:ext uri="{BB962C8B-B14F-4D97-AF65-F5344CB8AC3E}">
        <p14:creationId xmlns:p14="http://schemas.microsoft.com/office/powerpoint/2010/main" val="230906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Listed are activities Montana has historically undertaken under each HUD programs</a:t>
            </a:r>
          </a:p>
        </p:txBody>
      </p:sp>
      <p:sp>
        <p:nvSpPr>
          <p:cNvPr id="4" name="Slide Number Placeholder 3"/>
          <p:cNvSpPr>
            <a:spLocks noGrp="1"/>
          </p:cNvSpPr>
          <p:nvPr>
            <p:ph type="sldNum" sz="quarter" idx="5"/>
          </p:nvPr>
        </p:nvSpPr>
        <p:spPr/>
        <p:txBody>
          <a:bodyPr/>
          <a:lstStyle/>
          <a:p>
            <a:fld id="{29DD8664-16AA-45DF-BED1-6D91A90D8768}" type="slidenum">
              <a:rPr lang="en-US" smtClean="0"/>
              <a:t>6</a:t>
            </a:fld>
            <a:endParaRPr lang="en-US" dirty="0"/>
          </a:p>
        </p:txBody>
      </p:sp>
    </p:spTree>
    <p:extLst>
      <p:ext uri="{BB962C8B-B14F-4D97-AF65-F5344CB8AC3E}">
        <p14:creationId xmlns:p14="http://schemas.microsoft.com/office/powerpoint/2010/main" val="21405339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E19DA-40B7-A9A0-9FF4-630D5ABB5C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2E9A91-5362-5183-FE1E-2ACA1C777D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52434C-D023-0B3E-C921-56D46636AEB6}"/>
              </a:ext>
            </a:extLst>
          </p:cNvPr>
          <p:cNvSpPr>
            <a:spLocks noGrp="1"/>
          </p:cNvSpPr>
          <p:nvPr>
            <p:ph type="body" idx="1"/>
          </p:nvPr>
        </p:nvSpPr>
        <p:spPr/>
        <p:txBody>
          <a:bodyPr/>
          <a:lstStyle/>
          <a:p>
            <a:r>
              <a:rPr lang="en-US" dirty="0"/>
              <a:t>National homeowner vacancy aligns with state data. National rental vacancy rate is 6.5%, which points to Montana having higher demand on its housing supply than other states collectively. </a:t>
            </a:r>
          </a:p>
        </p:txBody>
      </p:sp>
      <p:sp>
        <p:nvSpPr>
          <p:cNvPr id="4" name="Slide Number Placeholder 3">
            <a:extLst>
              <a:ext uri="{FF2B5EF4-FFF2-40B4-BE49-F238E27FC236}">
                <a16:creationId xmlns:a16="http://schemas.microsoft.com/office/drawing/2014/main" id="{372F789B-3621-4053-1B1C-4AF51984600D}"/>
              </a:ext>
            </a:extLst>
          </p:cNvPr>
          <p:cNvSpPr>
            <a:spLocks noGrp="1"/>
          </p:cNvSpPr>
          <p:nvPr>
            <p:ph type="sldNum" sz="quarter" idx="5"/>
          </p:nvPr>
        </p:nvSpPr>
        <p:spPr/>
        <p:txBody>
          <a:bodyPr/>
          <a:lstStyle/>
          <a:p>
            <a:fld id="{3E682EDC-E321-46C3-85D6-0577FA395DE2}" type="slidenum">
              <a:rPr lang="en-US" smtClean="0"/>
              <a:t>19</a:t>
            </a:fld>
            <a:endParaRPr lang="en-US" dirty="0"/>
          </a:p>
        </p:txBody>
      </p:sp>
    </p:spTree>
    <p:extLst>
      <p:ext uri="{BB962C8B-B14F-4D97-AF65-F5344CB8AC3E}">
        <p14:creationId xmlns:p14="http://schemas.microsoft.com/office/powerpoint/2010/main" val="26988178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estimates based on 2024 allocations from HUD.  We do not expect 2025 amounts until June 2025.</a:t>
            </a:r>
          </a:p>
          <a:p>
            <a:r>
              <a:rPr lang="en-US" dirty="0"/>
              <a:t>HOME $2,750,000 includes $500,000 in program income</a:t>
            </a:r>
          </a:p>
        </p:txBody>
      </p:sp>
      <p:sp>
        <p:nvSpPr>
          <p:cNvPr id="4" name="Slide Number Placeholder 3"/>
          <p:cNvSpPr>
            <a:spLocks noGrp="1"/>
          </p:cNvSpPr>
          <p:nvPr>
            <p:ph type="sldNum" sz="quarter" idx="5"/>
          </p:nvPr>
        </p:nvSpPr>
        <p:spPr/>
        <p:txBody>
          <a:bodyPr/>
          <a:lstStyle/>
          <a:p>
            <a:fld id="{3E682EDC-E321-46C3-85D6-0577FA395DE2}" type="slidenum">
              <a:rPr lang="en-US" smtClean="0"/>
              <a:t>22</a:t>
            </a:fld>
            <a:endParaRPr lang="en-US" dirty="0"/>
          </a:p>
        </p:txBody>
      </p:sp>
    </p:spTree>
    <p:extLst>
      <p:ext uri="{BB962C8B-B14F-4D97-AF65-F5344CB8AC3E}">
        <p14:creationId xmlns:p14="http://schemas.microsoft.com/office/powerpoint/2010/main" val="10606842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DD8664-16AA-45DF-BED1-6D91A90D8768}" type="slidenum">
              <a:rPr lang="en-US" smtClean="0"/>
              <a:t>27</a:t>
            </a:fld>
            <a:endParaRPr lang="en-US" dirty="0"/>
          </a:p>
        </p:txBody>
      </p:sp>
    </p:spTree>
    <p:extLst>
      <p:ext uri="{BB962C8B-B14F-4D97-AF65-F5344CB8AC3E}">
        <p14:creationId xmlns:p14="http://schemas.microsoft.com/office/powerpoint/2010/main" val="9577327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6624B-13B8-B893-68B3-0D0AA07B77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587C95-6641-F7A5-BE90-5964F231B6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3ACD97-4AEA-32BE-7699-5BA9D5A19A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72E588-95EB-2512-F601-ECB2767309A1}"/>
              </a:ext>
            </a:extLst>
          </p:cNvPr>
          <p:cNvSpPr>
            <a:spLocks noGrp="1"/>
          </p:cNvSpPr>
          <p:nvPr>
            <p:ph type="sldNum" sz="quarter" idx="5"/>
          </p:nvPr>
        </p:nvSpPr>
        <p:spPr/>
        <p:txBody>
          <a:bodyPr/>
          <a:lstStyle/>
          <a:p>
            <a:fld id="{29DD8664-16AA-45DF-BED1-6D91A90D8768}" type="slidenum">
              <a:rPr lang="en-US" smtClean="0"/>
              <a:t>28</a:t>
            </a:fld>
            <a:endParaRPr lang="en-US" dirty="0"/>
          </a:p>
        </p:txBody>
      </p:sp>
    </p:spTree>
    <p:extLst>
      <p:ext uri="{BB962C8B-B14F-4D97-AF65-F5344CB8AC3E}">
        <p14:creationId xmlns:p14="http://schemas.microsoft.com/office/powerpoint/2010/main" val="25840067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DD8664-16AA-45DF-BED1-6D91A90D8768}" type="slidenum">
              <a:rPr lang="en-US" smtClean="0"/>
              <a:t>29</a:t>
            </a:fld>
            <a:endParaRPr lang="en-US" dirty="0"/>
          </a:p>
        </p:txBody>
      </p:sp>
    </p:spTree>
    <p:extLst>
      <p:ext uri="{BB962C8B-B14F-4D97-AF65-F5344CB8AC3E}">
        <p14:creationId xmlns:p14="http://schemas.microsoft.com/office/powerpoint/2010/main" val="11590976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C8572-482B-8EC2-133C-373B591994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8E499A-F426-D153-4C02-F553D60726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8B372F-CB2C-04B6-2659-1BA40321B1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504AB4-ADF4-7B82-0B58-10E0D027DC3D}"/>
              </a:ext>
            </a:extLst>
          </p:cNvPr>
          <p:cNvSpPr>
            <a:spLocks noGrp="1"/>
          </p:cNvSpPr>
          <p:nvPr>
            <p:ph type="sldNum" sz="quarter" idx="5"/>
          </p:nvPr>
        </p:nvSpPr>
        <p:spPr/>
        <p:txBody>
          <a:bodyPr/>
          <a:lstStyle/>
          <a:p>
            <a:fld id="{29DD8664-16AA-45DF-BED1-6D91A90D8768}" type="slidenum">
              <a:rPr lang="en-US" smtClean="0"/>
              <a:t>30</a:t>
            </a:fld>
            <a:endParaRPr lang="en-US" dirty="0"/>
          </a:p>
        </p:txBody>
      </p:sp>
    </p:spTree>
    <p:extLst>
      <p:ext uri="{BB962C8B-B14F-4D97-AF65-F5344CB8AC3E}">
        <p14:creationId xmlns:p14="http://schemas.microsoft.com/office/powerpoint/2010/main" val="3065823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Equity Plans replacing Analysis of Impediments to Fair Housing Choice (AI). Equity Plan to be submitted ~September 2024; Consolidated Plan to be submitted ~April 2025. </a:t>
            </a:r>
          </a:p>
        </p:txBody>
      </p:sp>
      <p:sp>
        <p:nvSpPr>
          <p:cNvPr id="4" name="Slide Number Placeholder 3"/>
          <p:cNvSpPr>
            <a:spLocks noGrp="1"/>
          </p:cNvSpPr>
          <p:nvPr>
            <p:ph type="sldNum" sz="quarter" idx="5"/>
          </p:nvPr>
        </p:nvSpPr>
        <p:spPr/>
        <p:txBody>
          <a:bodyPr/>
          <a:lstStyle/>
          <a:p>
            <a:fld id="{29DD8664-16AA-45DF-BED1-6D91A90D8768}" type="slidenum">
              <a:rPr lang="en-US" smtClean="0"/>
              <a:t>8</a:t>
            </a:fld>
            <a:endParaRPr lang="en-US" dirty="0"/>
          </a:p>
        </p:txBody>
      </p:sp>
    </p:spTree>
    <p:extLst>
      <p:ext uri="{BB962C8B-B14F-4D97-AF65-F5344CB8AC3E}">
        <p14:creationId xmlns:p14="http://schemas.microsoft.com/office/powerpoint/2010/main" val="1085463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groups met the threshold of having housing problems at a disproportionate rate; however, sample sizes were not sufficient to consider the data statistically reliable.</a:t>
            </a:r>
          </a:p>
        </p:txBody>
      </p:sp>
      <p:sp>
        <p:nvSpPr>
          <p:cNvPr id="4" name="Slide Number Placeholder 3"/>
          <p:cNvSpPr>
            <a:spLocks noGrp="1"/>
          </p:cNvSpPr>
          <p:nvPr>
            <p:ph type="sldNum" sz="quarter" idx="5"/>
          </p:nvPr>
        </p:nvSpPr>
        <p:spPr/>
        <p:txBody>
          <a:bodyPr/>
          <a:lstStyle/>
          <a:p>
            <a:fld id="{3E682EDC-E321-46C3-85D6-0577FA395DE2}" type="slidenum">
              <a:rPr lang="en-US" smtClean="0"/>
              <a:t>12</a:t>
            </a:fld>
            <a:endParaRPr lang="en-US" dirty="0"/>
          </a:p>
        </p:txBody>
      </p:sp>
    </p:spTree>
    <p:extLst>
      <p:ext uri="{BB962C8B-B14F-4D97-AF65-F5344CB8AC3E}">
        <p14:creationId xmlns:p14="http://schemas.microsoft.com/office/powerpoint/2010/main" val="26714989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682EDC-E321-46C3-85D6-0577FA395DE2}" type="slidenum">
              <a:rPr lang="en-US" smtClean="0"/>
              <a:t>13</a:t>
            </a:fld>
            <a:endParaRPr lang="en-US" dirty="0"/>
          </a:p>
        </p:txBody>
      </p:sp>
    </p:spTree>
    <p:extLst>
      <p:ext uri="{BB962C8B-B14F-4D97-AF65-F5344CB8AC3E}">
        <p14:creationId xmlns:p14="http://schemas.microsoft.com/office/powerpoint/2010/main" val="4034388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682EDC-E321-46C3-85D6-0577FA395DE2}" type="slidenum">
              <a:rPr lang="en-US" smtClean="0"/>
              <a:t>14</a:t>
            </a:fld>
            <a:endParaRPr lang="en-US" dirty="0"/>
          </a:p>
        </p:txBody>
      </p:sp>
    </p:spTree>
    <p:extLst>
      <p:ext uri="{BB962C8B-B14F-4D97-AF65-F5344CB8AC3E}">
        <p14:creationId xmlns:p14="http://schemas.microsoft.com/office/powerpoint/2010/main" val="42093743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Blue text groups are our 2025-2029 proposed add-ons – i.e., groups we feel -- based on internal conversation, public comment, data -- also need priority status in this next 5-year period. Should we consider additional groups? </a:t>
            </a:r>
          </a:p>
        </p:txBody>
      </p:sp>
      <p:sp>
        <p:nvSpPr>
          <p:cNvPr id="4" name="Slide Number Placeholder 3"/>
          <p:cNvSpPr>
            <a:spLocks noGrp="1"/>
          </p:cNvSpPr>
          <p:nvPr>
            <p:ph type="sldNum" sz="quarter" idx="5"/>
          </p:nvPr>
        </p:nvSpPr>
        <p:spPr/>
        <p:txBody>
          <a:bodyPr/>
          <a:lstStyle/>
          <a:p>
            <a:fld id="{3E682EDC-E321-46C3-85D6-0577FA395DE2}" type="slidenum">
              <a:rPr lang="en-US" smtClean="0"/>
              <a:t>15</a:t>
            </a:fld>
            <a:endParaRPr lang="en-US" dirty="0"/>
          </a:p>
        </p:txBody>
      </p:sp>
    </p:spTree>
    <p:extLst>
      <p:ext uri="{BB962C8B-B14F-4D97-AF65-F5344CB8AC3E}">
        <p14:creationId xmlns:p14="http://schemas.microsoft.com/office/powerpoint/2010/main" val="14215397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682EDC-E321-46C3-85D6-0577FA395DE2}" type="slidenum">
              <a:rPr lang="en-US" smtClean="0"/>
              <a:t>16</a:t>
            </a:fld>
            <a:endParaRPr lang="en-US" dirty="0"/>
          </a:p>
        </p:txBody>
      </p:sp>
    </p:spTree>
    <p:extLst>
      <p:ext uri="{BB962C8B-B14F-4D97-AF65-F5344CB8AC3E}">
        <p14:creationId xmlns:p14="http://schemas.microsoft.com/office/powerpoint/2010/main" val="39433808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National homeowner vacancy aligns with state data. National rental vacancy rate is 6.5%, which points to Montana having higher demand on its housing supply than other states collectively. </a:t>
            </a:r>
          </a:p>
        </p:txBody>
      </p:sp>
      <p:sp>
        <p:nvSpPr>
          <p:cNvPr id="4" name="Slide Number Placeholder 3"/>
          <p:cNvSpPr>
            <a:spLocks noGrp="1"/>
          </p:cNvSpPr>
          <p:nvPr>
            <p:ph type="sldNum" sz="quarter" idx="5"/>
          </p:nvPr>
        </p:nvSpPr>
        <p:spPr/>
        <p:txBody>
          <a:bodyPr/>
          <a:lstStyle/>
          <a:p>
            <a:fld id="{3E682EDC-E321-46C3-85D6-0577FA395DE2}" type="slidenum">
              <a:rPr lang="en-US" smtClean="0"/>
              <a:t>17</a:t>
            </a:fld>
            <a:endParaRPr lang="en-US" dirty="0"/>
          </a:p>
        </p:txBody>
      </p:sp>
    </p:spTree>
    <p:extLst>
      <p:ext uri="{BB962C8B-B14F-4D97-AF65-F5344CB8AC3E}">
        <p14:creationId xmlns:p14="http://schemas.microsoft.com/office/powerpoint/2010/main" val="390119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A533E-5FEF-743D-0E78-D94F9AE59D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CABB5B-3947-6EB7-CDFF-9F70AD956B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684F98-DEFF-4FCD-95C0-58BB6620C30B}"/>
              </a:ext>
            </a:extLst>
          </p:cNvPr>
          <p:cNvSpPr>
            <a:spLocks noGrp="1"/>
          </p:cNvSpPr>
          <p:nvPr>
            <p:ph type="body" idx="1"/>
          </p:nvPr>
        </p:nvSpPr>
        <p:spPr/>
        <p:txBody>
          <a:bodyPr/>
          <a:lstStyle/>
          <a:p>
            <a:r>
              <a:rPr lang="en-US" dirty="0"/>
              <a:t>National homeowner vacancy aligns with state data. National rental vacancy rate is 6.5%, which points to Montana having higher demand on its housing supply than other states collectively. </a:t>
            </a:r>
          </a:p>
        </p:txBody>
      </p:sp>
      <p:sp>
        <p:nvSpPr>
          <p:cNvPr id="4" name="Slide Number Placeholder 3">
            <a:extLst>
              <a:ext uri="{FF2B5EF4-FFF2-40B4-BE49-F238E27FC236}">
                <a16:creationId xmlns:a16="http://schemas.microsoft.com/office/drawing/2014/main" id="{5B012FD9-B599-E41F-FE2F-96FE50266D89}"/>
              </a:ext>
            </a:extLst>
          </p:cNvPr>
          <p:cNvSpPr>
            <a:spLocks noGrp="1"/>
          </p:cNvSpPr>
          <p:nvPr>
            <p:ph type="sldNum" sz="quarter" idx="5"/>
          </p:nvPr>
        </p:nvSpPr>
        <p:spPr/>
        <p:txBody>
          <a:bodyPr/>
          <a:lstStyle/>
          <a:p>
            <a:fld id="{3E682EDC-E321-46C3-85D6-0577FA395DE2}" type="slidenum">
              <a:rPr lang="en-US" smtClean="0"/>
              <a:t>18</a:t>
            </a:fld>
            <a:endParaRPr lang="en-US" dirty="0"/>
          </a:p>
        </p:txBody>
      </p:sp>
    </p:spTree>
    <p:extLst>
      <p:ext uri="{BB962C8B-B14F-4D97-AF65-F5344CB8AC3E}">
        <p14:creationId xmlns:p14="http://schemas.microsoft.com/office/powerpoint/2010/main" val="5856131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1524000" y="1122363"/>
            <a:ext cx="9144000" cy="2387600"/>
          </a:xfrm>
        </p:spPr>
        <p:txBody>
          <a:bodyPr anchor="b"/>
          <a:lstStyle>
            <a:lvl1pPr algn="ctr">
              <a:defRPr sz="6000" b="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5D579DFE-2EE6-C0DB-9381-B65CD3332832}"/>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yellow rectangular shape with black outline&#10;&#10;Description automatically generated">
            <a:extLst>
              <a:ext uri="{FF2B5EF4-FFF2-40B4-BE49-F238E27FC236}">
                <a16:creationId xmlns:a16="http://schemas.microsoft.com/office/drawing/2014/main" id="{AB726A3E-DF63-6290-8330-B05BC775A993}"/>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247872497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mparison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13130"/>
          </a:xfrm>
        </p:spPr>
        <p:txBody>
          <a:bodyPr/>
          <a:lstStyle>
            <a:lvl1pPr marL="457200" indent="-457200">
              <a:buClr>
                <a:schemeClr val="tx2"/>
              </a:buClr>
              <a:buFont typeface="Arial" panose="020B0604020202020204" pitchFamily="34" charset="0"/>
              <a:buChar char="•"/>
              <a:defRPr/>
            </a:lvl1pPr>
            <a:lvl2pPr marL="800100" indent="-342900">
              <a:buClr>
                <a:schemeClr val="tx2"/>
              </a:buClr>
              <a:buFont typeface="Arial" panose="020B0604020202020204" pitchFamily="34" charset="0"/>
              <a:buChar char="•"/>
              <a:defRPr/>
            </a:lvl2pPr>
            <a:lvl3pPr marL="1257300" indent="-342900">
              <a:buClr>
                <a:schemeClr val="tx2"/>
              </a:buClr>
              <a:buFont typeface="Arial" panose="020B0604020202020204" pitchFamily="34" charset="0"/>
              <a:buChar char="•"/>
              <a:defRPr/>
            </a:lvl3pPr>
            <a:lvl4pPr marL="1657350" indent="-285750">
              <a:buClr>
                <a:schemeClr val="tx2"/>
              </a:buClr>
              <a:buFont typeface="Arial" panose="020B0604020202020204" pitchFamily="34" charset="0"/>
              <a:buChar char="•"/>
              <a:defRPr/>
            </a:lvl4pPr>
            <a:lvl5pPr marL="2114550" indent="-285750">
              <a:buClr>
                <a:schemeClr val="tx2"/>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37042"/>
          </a:xfrm>
        </p:spPr>
        <p:txBody>
          <a:bodyPr/>
          <a:lstStyle>
            <a:lvl1pPr marL="514350" indent="-514350">
              <a:buClr>
                <a:schemeClr val="tx2"/>
              </a:buClr>
              <a:buFont typeface="+mj-lt"/>
              <a:buAutoNum type="arabicPeriod"/>
              <a:defRPr/>
            </a:lvl1pPr>
            <a:lvl2pPr marL="914400" indent="-457200">
              <a:buClr>
                <a:schemeClr val="tx2"/>
              </a:buClr>
              <a:buFont typeface="+mj-lt"/>
              <a:buAutoNum type="arabicPeriod"/>
              <a:defRPr/>
            </a:lvl2pPr>
            <a:lvl3pPr marL="1371600" indent="-457200">
              <a:buClr>
                <a:schemeClr val="tx2"/>
              </a:buClr>
              <a:buFont typeface="+mj-lt"/>
              <a:buAutoNum type="arabicPeriod"/>
              <a:defRPr/>
            </a:lvl3pPr>
            <a:lvl4pPr marL="1714500" indent="-342900">
              <a:buClr>
                <a:schemeClr val="tx2"/>
              </a:buClr>
              <a:buFont typeface="+mj-lt"/>
              <a:buAutoNum type="arabicPeriod"/>
              <a:defRPr/>
            </a:lvl4pPr>
            <a:lvl5pPr marL="2171700" indent="-342900">
              <a:buClr>
                <a:schemeClr val="tx2"/>
              </a:buClr>
              <a:buFont typeface="+mj-lt"/>
              <a:buAutoNum type="arabicPeriod"/>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C89B3E71-1F7B-7143-37EB-98CB954677E4}"/>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rectangular shape with black outline&#10;&#10;Description automatically generated">
            <a:extLst>
              <a:ext uri="{FF2B5EF4-FFF2-40B4-BE49-F238E27FC236}">
                <a16:creationId xmlns:a16="http://schemas.microsoft.com/office/drawing/2014/main" id="{CD80C6B9-75EF-A7E8-9172-FC53B3CA506F}"/>
              </a:ext>
            </a:extLst>
          </p:cNvPr>
          <p:cNvPicPr>
            <a:picLocks noChangeAspect="1"/>
          </p:cNvPicPr>
          <p:nvPr userDrawn="1"/>
        </p:nvPicPr>
        <p:blipFill>
          <a:blip r:embed="rId2"/>
          <a:stretch>
            <a:fillRect/>
          </a:stretch>
        </p:blipFill>
        <p:spPr>
          <a:xfrm>
            <a:off x="5701320" y="5703905"/>
            <a:ext cx="789358" cy="485758"/>
          </a:xfrm>
          <a:prstGeom prst="rect">
            <a:avLst/>
          </a:prstGeom>
        </p:spPr>
      </p:pic>
    </p:spTree>
    <p:extLst>
      <p:ext uri="{BB962C8B-B14F-4D97-AF65-F5344CB8AC3E}">
        <p14:creationId xmlns:p14="http://schemas.microsoft.com/office/powerpoint/2010/main" val="1425012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 Dark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838200" y="1825625"/>
            <a:ext cx="10515600" cy="3660775"/>
          </a:xfrm>
        </p:spPr>
        <p:txBody>
          <a:bodyPr/>
          <a:lstStyle>
            <a:lvl1pPr marL="0" indent="0">
              <a:buClr>
                <a:schemeClr val="tx2"/>
              </a:buClr>
              <a:buFont typeface="Arial" panose="020B0604020202020204" pitchFamily="34" charset="0"/>
              <a:buNone/>
              <a:defRPr>
                <a:solidFill>
                  <a:schemeClr val="bg1"/>
                </a:solidFill>
              </a:defRPr>
            </a:lvl1pPr>
            <a:lvl2pPr marL="685800" indent="-228600">
              <a:buClr>
                <a:schemeClr val="tx2"/>
              </a:buClr>
              <a:buFont typeface="Arial" panose="020B0604020202020204" pitchFamily="34" charset="0"/>
              <a:buChar char="•"/>
              <a:defRPr>
                <a:solidFill>
                  <a:schemeClr val="bg1"/>
                </a:solidFill>
              </a:defRPr>
            </a:lvl2pPr>
            <a:lvl3pPr marL="1143000" indent="-228600">
              <a:buClr>
                <a:schemeClr val="tx2"/>
              </a:buClr>
              <a:buFont typeface="Arial" panose="020B0604020202020204" pitchFamily="34" charset="0"/>
              <a:buChar char="•"/>
              <a:defRPr>
                <a:solidFill>
                  <a:schemeClr val="bg1"/>
                </a:solidFill>
              </a:defRPr>
            </a:lvl3pPr>
            <a:lvl4pPr marL="1600200" indent="-228600">
              <a:buClr>
                <a:schemeClr val="tx2"/>
              </a:buClr>
              <a:buFont typeface="Arial" panose="020B0604020202020204" pitchFamily="34" charset="0"/>
              <a:buChar char="•"/>
              <a:defRPr>
                <a:solidFill>
                  <a:schemeClr val="bg1"/>
                </a:solidFill>
              </a:defRPr>
            </a:lvl4pPr>
            <a:lvl5pPr marL="2057400" indent="-228600">
              <a:buClr>
                <a:schemeClr val="tx2"/>
              </a:buClr>
              <a:buFont typeface="Arial" panose="020B0604020202020204" pitchFamily="34" charset="0"/>
              <a:buChar cha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6C481501-7078-E20F-8936-7C3294F40122}"/>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yellow rectangular shape with black outline&#10;&#10;Description automatically generated">
            <a:extLst>
              <a:ext uri="{FF2B5EF4-FFF2-40B4-BE49-F238E27FC236}">
                <a16:creationId xmlns:a16="http://schemas.microsoft.com/office/drawing/2014/main" id="{839C141D-459F-DBD3-5A65-0A2CB28CD3E8}"/>
              </a:ext>
            </a:extLst>
          </p:cNvPr>
          <p:cNvPicPr>
            <a:picLocks noChangeAspect="1"/>
          </p:cNvPicPr>
          <p:nvPr userDrawn="1"/>
        </p:nvPicPr>
        <p:blipFill>
          <a:blip r:embed="rId2"/>
          <a:stretch>
            <a:fillRect/>
          </a:stretch>
        </p:blipFill>
        <p:spPr>
          <a:xfrm>
            <a:off x="5701320" y="5703905"/>
            <a:ext cx="789358" cy="485758"/>
          </a:xfrm>
          <a:prstGeom prst="rect">
            <a:avLst/>
          </a:prstGeom>
        </p:spPr>
      </p:pic>
    </p:spTree>
    <p:extLst>
      <p:ext uri="{BB962C8B-B14F-4D97-AF65-F5344CB8AC3E}">
        <p14:creationId xmlns:p14="http://schemas.microsoft.com/office/powerpoint/2010/main" val="1912055148"/>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 Ligh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838200" y="1825625"/>
            <a:ext cx="10515600" cy="3660775"/>
          </a:xfrm>
        </p:spPr>
        <p:txBody>
          <a:bodyPr/>
          <a:lstStyle>
            <a:lvl1pPr marL="0" indent="0">
              <a:buClr>
                <a:schemeClr val="tx2"/>
              </a:buClr>
              <a:buFont typeface="Wingdings" pitchFamily="2" charset="2"/>
              <a:buNone/>
              <a:defRPr/>
            </a:lvl1pPr>
            <a:lvl2pPr marL="685800" indent="-228600">
              <a:buClr>
                <a:schemeClr val="tx2"/>
              </a:buClr>
              <a:buFont typeface="Arial" panose="020B0604020202020204" pitchFamily="34" charset="0"/>
              <a:buChar char="•"/>
              <a:defRPr/>
            </a:lvl2pPr>
            <a:lvl3pPr marL="1143000" indent="-228600">
              <a:buClr>
                <a:schemeClr val="tx2"/>
              </a:buClr>
              <a:buFont typeface="Arial" panose="020B0604020202020204" pitchFamily="34" charset="0"/>
              <a:buChar char="•"/>
              <a:defRPr/>
            </a:lvl3pPr>
            <a:lvl4pPr marL="1600200" indent="-228600">
              <a:buClr>
                <a:schemeClr val="tx2"/>
              </a:buClr>
              <a:buFont typeface="Arial" panose="020B0604020202020204" pitchFamily="34" charset="0"/>
              <a:buChar char="•"/>
              <a:defRPr/>
            </a:lvl4pPr>
            <a:lvl5pPr marL="2057400" indent="-228600">
              <a:buClr>
                <a:schemeClr val="tx2"/>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a:extLst>
              <a:ext uri="{FF2B5EF4-FFF2-40B4-BE49-F238E27FC236}">
                <a16:creationId xmlns:a16="http://schemas.microsoft.com/office/drawing/2014/main" id="{3D0685D8-E1F8-9548-3B4E-446BEA857CC7}"/>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yellow rectangular shape with black outline&#10;&#10;Description automatically generated">
            <a:extLst>
              <a:ext uri="{FF2B5EF4-FFF2-40B4-BE49-F238E27FC236}">
                <a16:creationId xmlns:a16="http://schemas.microsoft.com/office/drawing/2014/main" id="{AAF1134E-F480-5AD6-2FE2-6F6406F574FD}"/>
              </a:ext>
            </a:extLst>
          </p:cNvPr>
          <p:cNvPicPr>
            <a:picLocks noChangeAspect="1"/>
          </p:cNvPicPr>
          <p:nvPr userDrawn="1"/>
        </p:nvPicPr>
        <p:blipFill>
          <a:blip r:embed="rId2"/>
          <a:stretch>
            <a:fillRect/>
          </a:stretch>
        </p:blipFill>
        <p:spPr>
          <a:xfrm>
            <a:off x="5701320" y="5703905"/>
            <a:ext cx="789358" cy="485758"/>
          </a:xfrm>
          <a:prstGeom prst="rect">
            <a:avLst/>
          </a:prstGeom>
        </p:spPr>
      </p:pic>
    </p:spTree>
    <p:extLst>
      <p:ext uri="{BB962C8B-B14F-4D97-AF65-F5344CB8AC3E}">
        <p14:creationId xmlns:p14="http://schemas.microsoft.com/office/powerpoint/2010/main" val="42624667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37285-DEC5-A526-0DE6-278FC45ADDC8}"/>
              </a:ext>
            </a:extLst>
          </p:cNvPr>
          <p:cNvSpPr>
            <a:spLocks noGrp="1"/>
          </p:cNvSpPr>
          <p:nvPr>
            <p:ph type="title"/>
          </p:nvPr>
        </p:nvSpPr>
        <p:spPr>
          <a:xfrm>
            <a:off x="839788" y="457200"/>
            <a:ext cx="3932237" cy="1600200"/>
          </a:xfrm>
        </p:spPr>
        <p:txBody>
          <a:bodyPr anchor="b"/>
          <a:lstStyle>
            <a:lvl1pPr>
              <a:defRPr sz="3200">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403850"/>
          </a:xfrm>
        </p:spPr>
        <p:txBody>
          <a:bodyPr/>
          <a:lstStyle>
            <a:lvl1pPr marL="0" indent="0">
              <a:buClr>
                <a:schemeClr val="tx2"/>
              </a:buClr>
              <a:buFont typeface="Arial" panose="020B0604020202020204" pitchFamily="34" charset="0"/>
              <a:buNone/>
              <a:defRPr sz="3200">
                <a:solidFill>
                  <a:schemeClr val="bg1"/>
                </a:solidFill>
              </a:defRPr>
            </a:lvl1pPr>
            <a:lvl2pPr marL="685800" indent="-228600">
              <a:buClr>
                <a:schemeClr val="tx2"/>
              </a:buClr>
              <a:buFont typeface="Arial" panose="020B0604020202020204" pitchFamily="34" charset="0"/>
              <a:buChar char="•"/>
              <a:defRPr sz="2800">
                <a:solidFill>
                  <a:schemeClr val="bg1"/>
                </a:solidFill>
              </a:defRPr>
            </a:lvl2pPr>
            <a:lvl3pPr marL="1143000" indent="-228600">
              <a:buClr>
                <a:schemeClr val="tx2"/>
              </a:buClr>
              <a:buFont typeface="Arial" panose="020B0604020202020204" pitchFamily="34" charset="0"/>
              <a:buChar char="•"/>
              <a:defRPr sz="2400">
                <a:solidFill>
                  <a:schemeClr val="bg1"/>
                </a:solidFill>
              </a:defRPr>
            </a:lvl3pPr>
            <a:lvl4pPr marL="1600200" indent="-228600">
              <a:buClr>
                <a:schemeClr val="tx2"/>
              </a:buClr>
              <a:buFont typeface="Arial" panose="020B0604020202020204" pitchFamily="34" charset="0"/>
              <a:buChar char="•"/>
              <a:defRPr sz="2000">
                <a:solidFill>
                  <a:schemeClr val="bg1"/>
                </a:solidFill>
              </a:defRPr>
            </a:lvl4pPr>
            <a:lvl5pPr marL="2057400" indent="-228600">
              <a:buClr>
                <a:schemeClr val="tx2"/>
              </a:buClr>
              <a:buFont typeface="Arial" panose="020B0604020202020204" pitchFamily="34" charset="0"/>
              <a:buChar char="•"/>
              <a:defRPr sz="2000">
                <a:solidFill>
                  <a:schemeClr val="bg1"/>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5FCA7F41-0E40-5F91-F596-8AAECDD5C3C7}"/>
              </a:ext>
            </a:extLst>
          </p:cNvPr>
          <p:cNvSpPr>
            <a:spLocks noGrp="1"/>
          </p:cNvSpPr>
          <p:nvPr>
            <p:ph type="body" sz="half" idx="2"/>
          </p:nvPr>
        </p:nvSpPr>
        <p:spPr>
          <a:xfrm>
            <a:off x="839788" y="2057400"/>
            <a:ext cx="3932237"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Rectangle 6">
            <a:extLst>
              <a:ext uri="{FF2B5EF4-FFF2-40B4-BE49-F238E27FC236}">
                <a16:creationId xmlns:a16="http://schemas.microsoft.com/office/drawing/2014/main" id="{C72767E0-DDA7-8049-3F93-B99BAE21AF46}"/>
              </a:ext>
            </a:extLst>
          </p:cNvPr>
          <p:cNvSpPr/>
          <p:nvPr userDrawn="1"/>
        </p:nvSpPr>
        <p:spPr>
          <a:xfrm>
            <a:off x="0" y="5946784"/>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black background with white letters&#10;&#10;Description automatically generated">
            <a:extLst>
              <a:ext uri="{FF2B5EF4-FFF2-40B4-BE49-F238E27FC236}">
                <a16:creationId xmlns:a16="http://schemas.microsoft.com/office/drawing/2014/main" id="{F2EFFD02-014E-F693-1BC4-481AE896F2A1}"/>
              </a:ext>
            </a:extLst>
          </p:cNvPr>
          <p:cNvPicPr>
            <a:picLocks noChangeAspect="1"/>
          </p:cNvPicPr>
          <p:nvPr userDrawn="1"/>
        </p:nvPicPr>
        <p:blipFill rotWithShape="1">
          <a:blip r:embed="rId2"/>
          <a:srcRect l="4639" r="5161"/>
          <a:stretch/>
        </p:blipFill>
        <p:spPr>
          <a:xfrm>
            <a:off x="4364636" y="5970927"/>
            <a:ext cx="3462726" cy="789725"/>
          </a:xfrm>
          <a:prstGeom prst="rect">
            <a:avLst/>
          </a:prstGeom>
        </p:spPr>
      </p:pic>
    </p:spTree>
    <p:extLst>
      <p:ext uri="{BB962C8B-B14F-4D97-AF65-F5344CB8AC3E}">
        <p14:creationId xmlns:p14="http://schemas.microsoft.com/office/powerpoint/2010/main" val="3693599817"/>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37285-DEC5-A526-0DE6-278FC45ADD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246704"/>
          </a:xfrm>
        </p:spPr>
        <p:txBody>
          <a:bodyPr/>
          <a:lstStyle>
            <a:lvl1pPr marL="0" indent="0">
              <a:buClr>
                <a:schemeClr val="tx2"/>
              </a:buClr>
              <a:buFont typeface="Arial" panose="020B0604020202020204" pitchFamily="34" charset="0"/>
              <a:buNone/>
              <a:defRPr sz="3200"/>
            </a:lvl1pPr>
            <a:lvl2pPr marL="685800" indent="-228600">
              <a:buClr>
                <a:schemeClr val="tx2"/>
              </a:buClr>
              <a:buFont typeface="Arial" panose="020B0604020202020204" pitchFamily="34" charset="0"/>
              <a:buChar char="•"/>
              <a:defRPr sz="2800"/>
            </a:lvl2pPr>
            <a:lvl3pPr marL="1143000" indent="-228600">
              <a:buClr>
                <a:schemeClr val="tx2"/>
              </a:buClr>
              <a:buFont typeface="Arial" panose="020B0604020202020204" pitchFamily="34" charset="0"/>
              <a:buChar char="•"/>
              <a:defRPr sz="2400"/>
            </a:lvl3pPr>
            <a:lvl4pPr marL="1600200" indent="-228600">
              <a:buClr>
                <a:schemeClr val="tx2"/>
              </a:buClr>
              <a:buFont typeface="Arial" panose="020B0604020202020204" pitchFamily="34" charset="0"/>
              <a:buChar char="•"/>
              <a:defRPr sz="2000"/>
            </a:lvl4pPr>
            <a:lvl5pPr marL="2057400" indent="-228600">
              <a:buClr>
                <a:schemeClr val="tx2"/>
              </a:buClr>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5FCA7F41-0E40-5F91-F596-8AAECDD5C3C7}"/>
              </a:ext>
            </a:extLst>
          </p:cNvPr>
          <p:cNvSpPr>
            <a:spLocks noGrp="1"/>
          </p:cNvSpPr>
          <p:nvPr>
            <p:ph type="body" sz="half" idx="2"/>
          </p:nvPr>
        </p:nvSpPr>
        <p:spPr>
          <a:xfrm>
            <a:off x="839788" y="2057400"/>
            <a:ext cx="3932237" cy="364650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FF4A2D1B-491F-2C06-9C11-5770B84ADA93}"/>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A yellow rectangular shape with black outline&#10;&#10;Description automatically generated">
            <a:extLst>
              <a:ext uri="{FF2B5EF4-FFF2-40B4-BE49-F238E27FC236}">
                <a16:creationId xmlns:a16="http://schemas.microsoft.com/office/drawing/2014/main" id="{D698F73E-55C3-3337-3B70-A8690F9CA633}"/>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20596474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Slide - Dark">
    <p:bg>
      <p:bgRef idx="1001">
        <a:schemeClr val="bg2"/>
      </p:bgRef>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Title 1">
            <a:extLst>
              <a:ext uri="{FF2B5EF4-FFF2-40B4-BE49-F238E27FC236}">
                <a16:creationId xmlns:a16="http://schemas.microsoft.com/office/drawing/2014/main" id="{62976D71-AAA4-4255-91DB-DF35C56D36A0}"/>
              </a:ext>
            </a:extLst>
          </p:cNvPr>
          <p:cNvSpPr>
            <a:spLocks noGrp="1"/>
          </p:cNvSpPr>
          <p:nvPr>
            <p:ph type="ctrTitle"/>
          </p:nvPr>
        </p:nvSpPr>
        <p:spPr>
          <a:xfrm>
            <a:off x="1524000" y="1122363"/>
            <a:ext cx="9144000" cy="2387600"/>
          </a:xfrm>
          <a:prstGeom prst="rect">
            <a:avLst/>
          </a:prstGeom>
        </p:spPr>
        <p:txBody>
          <a:bodyPr anchor="b">
            <a:normAutofit/>
          </a:bodyPr>
          <a:lstStyle>
            <a:lvl1pPr algn="ctr">
              <a:defRPr sz="4400" b="0">
                <a:solidFill>
                  <a:schemeClr val="bg1"/>
                </a:solidFill>
              </a:defRPr>
            </a:lvl1pPr>
          </a:lstStyle>
          <a:p>
            <a:r>
              <a:rPr lang="en-US" dirty="0"/>
              <a:t>Click to edit Master title style</a:t>
            </a:r>
          </a:p>
        </p:txBody>
      </p:sp>
      <p:sp>
        <p:nvSpPr>
          <p:cNvPr id="9" name="Rectangle 8">
            <a:extLst>
              <a:ext uri="{FF2B5EF4-FFF2-40B4-BE49-F238E27FC236}">
                <a16:creationId xmlns:a16="http://schemas.microsoft.com/office/drawing/2014/main" id="{61737798-DCC2-3C6A-E4EF-B5ACE8F5E0B4}"/>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descr="A yellow rectangular shape with black outline&#10;&#10;Description automatically generated">
            <a:extLst>
              <a:ext uri="{FF2B5EF4-FFF2-40B4-BE49-F238E27FC236}">
                <a16:creationId xmlns:a16="http://schemas.microsoft.com/office/drawing/2014/main" id="{3F79D234-1A4C-03FD-FF23-22CB3A8CD520}"/>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679473427"/>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Slide - Light">
    <p:bg>
      <p:bgRef idx="1001">
        <a:schemeClr val="bg1"/>
      </p:bgRef>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263BF68-EC13-5E16-E387-7D1C4443E7AC}"/>
              </a:ext>
            </a:extLst>
          </p:cNvPr>
          <p:cNvSpPr>
            <a:spLocks noGrp="1"/>
          </p:cNvSpPr>
          <p:nvPr>
            <p:ph type="ctrTitle"/>
          </p:nvPr>
        </p:nvSpPr>
        <p:spPr>
          <a:xfrm>
            <a:off x="1524000" y="1122363"/>
            <a:ext cx="9144000" cy="2387600"/>
          </a:xfrm>
          <a:prstGeom prst="rect">
            <a:avLst/>
          </a:prstGeom>
        </p:spPr>
        <p:txBody>
          <a:bodyPr anchor="b">
            <a:normAutofit/>
          </a:bodyPr>
          <a:lstStyle>
            <a:lvl1pPr algn="ctr">
              <a:defRPr sz="4400" b="0">
                <a:solidFill>
                  <a:srgbClr val="000000"/>
                </a:solidFill>
              </a:defRPr>
            </a:lvl1pPr>
          </a:lstStyle>
          <a:p>
            <a:r>
              <a:rPr lang="en-US" dirty="0"/>
              <a:t>Click to edit Master title style</a:t>
            </a:r>
          </a:p>
        </p:txBody>
      </p:sp>
      <p:sp>
        <p:nvSpPr>
          <p:cNvPr id="6" name="Subtitle 2">
            <a:extLst>
              <a:ext uri="{FF2B5EF4-FFF2-40B4-BE49-F238E27FC236}">
                <a16:creationId xmlns:a16="http://schemas.microsoft.com/office/drawing/2014/main" id="{745ED41B-B513-B901-0F46-5202CA53259C}"/>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 name="Rectangle 1">
            <a:extLst>
              <a:ext uri="{FF2B5EF4-FFF2-40B4-BE49-F238E27FC236}">
                <a16:creationId xmlns:a16="http://schemas.microsoft.com/office/drawing/2014/main" id="{BFE79B2B-5D13-8E06-1D14-1B379E5B5C49}"/>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descr="A yellow rectangular shape with black outline&#10;&#10;Description automatically generated">
            <a:extLst>
              <a:ext uri="{FF2B5EF4-FFF2-40B4-BE49-F238E27FC236}">
                <a16:creationId xmlns:a16="http://schemas.microsoft.com/office/drawing/2014/main" id="{D9A8CD6F-1425-59B6-BDFE-11937A0D74EC}"/>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691677657"/>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normAutofit/>
          </a:bodyPr>
          <a:lstStyle>
            <a:lvl1pPr marL="0" indent="0">
              <a:buFont typeface="Arial" panose="020B0604020202020204" pitchFamily="34" charset="0"/>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9">
            <a:extLst>
              <a:ext uri="{FF2B5EF4-FFF2-40B4-BE49-F238E27FC236}">
                <a16:creationId xmlns:a16="http://schemas.microsoft.com/office/drawing/2014/main" id="{377C37A0-607A-0E4A-EA1D-59D3371E856B}"/>
              </a:ext>
            </a:extLst>
          </p:cNvPr>
          <p:cNvSpPr>
            <a:spLocks noGrp="1"/>
          </p:cNvSpPr>
          <p:nvPr>
            <p:ph type="pic" sz="quarter" idx="10"/>
          </p:nvPr>
        </p:nvSpPr>
        <p:spPr>
          <a:xfrm>
            <a:off x="7883525" y="1920875"/>
            <a:ext cx="3470275" cy="4256088"/>
          </a:xfrm>
          <a:prstGeom prst="rect">
            <a:avLst/>
          </a:prstGeom>
        </p:spPr>
        <p:txBody>
          <a:bodyPr/>
          <a:lstStyle/>
          <a:p>
            <a:endParaRPr lang="en-US" dirty="0"/>
          </a:p>
        </p:txBody>
      </p:sp>
      <p:sp>
        <p:nvSpPr>
          <p:cNvPr id="5" name="Rectangle 4">
            <a:extLst>
              <a:ext uri="{FF2B5EF4-FFF2-40B4-BE49-F238E27FC236}">
                <a16:creationId xmlns:a16="http://schemas.microsoft.com/office/drawing/2014/main" id="{5CBDE846-FDEF-DC1E-8DD3-18FB761D4DC0}"/>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A yellow rectangular shape with black outline&#10;&#10;Description automatically generated">
            <a:extLst>
              <a:ext uri="{FF2B5EF4-FFF2-40B4-BE49-F238E27FC236}">
                <a16:creationId xmlns:a16="http://schemas.microsoft.com/office/drawing/2014/main" id="{1574850D-D340-CB88-791D-DCA382B05FB7}"/>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1447352050"/>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Content with Caption - Light">
    <p:bg>
      <p:bgRef idx="1001">
        <a:schemeClr val="bg2"/>
      </p:bgRef>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141625"/>
          </a:xfrm>
          <a:prstGeom prst="rect">
            <a:avLst/>
          </a:prstGeom>
        </p:spPr>
        <p:txBody>
          <a:bodyPr>
            <a:normAutofit/>
          </a:bodyPr>
          <a:lstStyle>
            <a:lvl1pPr marL="0" indent="0">
              <a:buClr>
                <a:schemeClr val="tx2"/>
              </a:buClr>
              <a:buFont typeface="Arial" panose="020B0604020202020204" pitchFamily="34" charset="0"/>
              <a:buNone/>
              <a:defRPr sz="2000">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1">
            <a:extLst>
              <a:ext uri="{FF2B5EF4-FFF2-40B4-BE49-F238E27FC236}">
                <a16:creationId xmlns:a16="http://schemas.microsoft.com/office/drawing/2014/main" id="{1A1149D9-FF90-88C5-EB7E-7448A6739CB9}"/>
              </a:ext>
            </a:extLst>
          </p:cNvPr>
          <p:cNvSpPr>
            <a:spLocks noGrp="1"/>
          </p:cNvSpPr>
          <p:nvPr>
            <p:ph type="title"/>
          </p:nvPr>
        </p:nvSpPr>
        <p:spPr>
          <a:xfrm>
            <a:off x="839788" y="457200"/>
            <a:ext cx="3932237" cy="839449"/>
          </a:xfrm>
          <a:prstGeom prst="rect">
            <a:avLst/>
          </a:prstGeom>
        </p:spPr>
        <p:txBody>
          <a:bodyPr anchor="t">
            <a:normAutofit/>
          </a:bodyPr>
          <a:lstStyle>
            <a:lvl1pPr>
              <a:defRPr sz="2400">
                <a:solidFill>
                  <a:schemeClr val="bg1"/>
                </a:solidFill>
              </a:defRPr>
            </a:lvl1pPr>
          </a:lstStyle>
          <a:p>
            <a:r>
              <a:rPr lang="en-US" dirty="0"/>
              <a:t>Click to edit Master title style</a:t>
            </a:r>
          </a:p>
        </p:txBody>
      </p:sp>
      <p:sp>
        <p:nvSpPr>
          <p:cNvPr id="7" name="Text Placeholder 3">
            <a:extLst>
              <a:ext uri="{FF2B5EF4-FFF2-40B4-BE49-F238E27FC236}">
                <a16:creationId xmlns:a16="http://schemas.microsoft.com/office/drawing/2014/main" id="{FC3D1AEA-348D-68F4-9D11-D0ED38FBD81B}"/>
              </a:ext>
            </a:extLst>
          </p:cNvPr>
          <p:cNvSpPr>
            <a:spLocks noGrp="1"/>
          </p:cNvSpPr>
          <p:nvPr>
            <p:ph type="body" sz="half" idx="2"/>
          </p:nvPr>
        </p:nvSpPr>
        <p:spPr>
          <a:xfrm>
            <a:off x="839788" y="1461542"/>
            <a:ext cx="3932237" cy="4137284"/>
          </a:xfrm>
          <a:prstGeom prst="rect">
            <a:avLst/>
          </a:prstGeom>
        </p:spPr>
        <p:txBody>
          <a:bodyPr>
            <a:normAutofit/>
          </a:bodyPr>
          <a:lstStyle>
            <a:lvl1pPr marL="0" indent="0">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Rectangle 1">
            <a:extLst>
              <a:ext uri="{FF2B5EF4-FFF2-40B4-BE49-F238E27FC236}">
                <a16:creationId xmlns:a16="http://schemas.microsoft.com/office/drawing/2014/main" id="{F43760E2-643C-3559-21E4-CFF26A26443D}"/>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yellow rectangular shape with black outline&#10;&#10;Description automatically generated">
            <a:extLst>
              <a:ext uri="{FF2B5EF4-FFF2-40B4-BE49-F238E27FC236}">
                <a16:creationId xmlns:a16="http://schemas.microsoft.com/office/drawing/2014/main" id="{CD56A611-BB6E-1156-68BC-65B965204575}"/>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577613563"/>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Content with Caption - Ligh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141625"/>
          </a:xfrm>
          <a:prstGeom prst="rect">
            <a:avLst/>
          </a:prstGeom>
        </p:spPr>
        <p:txBody>
          <a:bodyPr>
            <a:normAutofit/>
          </a:bodyPr>
          <a:lstStyle>
            <a:lvl1pPr marL="0" indent="0">
              <a:buClr>
                <a:schemeClr val="tx2"/>
              </a:buClr>
              <a:buFont typeface="Arial" panose="020B0604020202020204" pitchFamily="34" charset="0"/>
              <a:buNone/>
              <a:defRPr sz="2000">
                <a:solidFill>
                  <a:srgbClr val="000000"/>
                </a:solidFill>
              </a:defRPr>
            </a:lvl1pPr>
            <a:lvl2pPr marL="685800" indent="-228600">
              <a:buClr>
                <a:schemeClr val="tx2"/>
              </a:buClr>
              <a:buFont typeface="Arial" panose="020B0604020202020204" pitchFamily="34" charset="0"/>
              <a:buChar char="•"/>
              <a:defRPr sz="1800">
                <a:solidFill>
                  <a:srgbClr val="000000"/>
                </a:solidFill>
              </a:defRPr>
            </a:lvl2pPr>
            <a:lvl3pPr marL="1143000" indent="-228600">
              <a:buClr>
                <a:schemeClr val="tx2"/>
              </a:buClr>
              <a:buFont typeface="Arial" panose="020B0604020202020204" pitchFamily="34" charset="0"/>
              <a:buChar char="•"/>
              <a:defRPr sz="1600">
                <a:solidFill>
                  <a:srgbClr val="000000"/>
                </a:solidFill>
              </a:defRPr>
            </a:lvl3pPr>
            <a:lvl4pPr marL="1600200" indent="-228600">
              <a:buClr>
                <a:schemeClr val="tx2"/>
              </a:buClr>
              <a:buFont typeface="Arial" panose="020B0604020202020204" pitchFamily="34" charset="0"/>
              <a:buChar char="•"/>
              <a:defRPr sz="1400">
                <a:solidFill>
                  <a:srgbClr val="000000"/>
                </a:solidFill>
              </a:defRPr>
            </a:lvl4pPr>
            <a:lvl5pPr marL="2057400" indent="-228600">
              <a:buClr>
                <a:schemeClr val="tx2"/>
              </a:buClr>
              <a:buFont typeface="Arial" panose="020B0604020202020204" pitchFamily="34" charset="0"/>
              <a:buChar char="•"/>
              <a:defRPr sz="1400">
                <a:solidFill>
                  <a:srgbClr val="000000"/>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a:extLst>
              <a:ext uri="{FF2B5EF4-FFF2-40B4-BE49-F238E27FC236}">
                <a16:creationId xmlns:a16="http://schemas.microsoft.com/office/drawing/2014/main" id="{78E75D84-4CA1-B518-E011-4D3D9308A81B}"/>
              </a:ext>
            </a:extLst>
          </p:cNvPr>
          <p:cNvSpPr>
            <a:spLocks noGrp="1"/>
          </p:cNvSpPr>
          <p:nvPr>
            <p:ph type="title"/>
          </p:nvPr>
        </p:nvSpPr>
        <p:spPr>
          <a:xfrm>
            <a:off x="839788" y="457200"/>
            <a:ext cx="3932237" cy="839449"/>
          </a:xfrm>
          <a:prstGeom prst="rect">
            <a:avLst/>
          </a:prstGeom>
        </p:spPr>
        <p:txBody>
          <a:bodyPr anchor="t">
            <a:normAutofit/>
          </a:bodyPr>
          <a:lstStyle>
            <a:lvl1pPr>
              <a:defRPr sz="2400">
                <a:solidFill>
                  <a:srgbClr val="000000"/>
                </a:solidFill>
              </a:defRPr>
            </a:lvl1pPr>
          </a:lstStyle>
          <a:p>
            <a:r>
              <a:rPr lang="en-US" dirty="0"/>
              <a:t>Click to edit Master title style</a:t>
            </a:r>
          </a:p>
        </p:txBody>
      </p:sp>
      <p:sp>
        <p:nvSpPr>
          <p:cNvPr id="6" name="Text Placeholder 3">
            <a:extLst>
              <a:ext uri="{FF2B5EF4-FFF2-40B4-BE49-F238E27FC236}">
                <a16:creationId xmlns:a16="http://schemas.microsoft.com/office/drawing/2014/main" id="{29E3BF2A-4048-1EAA-71D0-9DB88253B4AA}"/>
              </a:ext>
            </a:extLst>
          </p:cNvPr>
          <p:cNvSpPr>
            <a:spLocks noGrp="1"/>
          </p:cNvSpPr>
          <p:nvPr>
            <p:ph type="body" sz="half" idx="2"/>
          </p:nvPr>
        </p:nvSpPr>
        <p:spPr>
          <a:xfrm>
            <a:off x="839788" y="1461542"/>
            <a:ext cx="3932237" cy="4137284"/>
          </a:xfrm>
          <a:prstGeom prst="rect">
            <a:avLst/>
          </a:prstGeom>
        </p:spPr>
        <p:txBody>
          <a:bodyPr>
            <a:normAutofit/>
          </a:bodyPr>
          <a:lstStyle>
            <a:lvl1pPr marL="0" indent="0">
              <a:buNone/>
              <a:defRPr sz="1200">
                <a:solidFill>
                  <a:srgbClr val="000000"/>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Rectangle 1">
            <a:extLst>
              <a:ext uri="{FF2B5EF4-FFF2-40B4-BE49-F238E27FC236}">
                <a16:creationId xmlns:a16="http://schemas.microsoft.com/office/drawing/2014/main" id="{7F2343A7-DC91-ED69-13BF-EC8E358C4F2D}"/>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yellow rectangular shape with black outline&#10;&#10;Description automatically generated">
            <a:extLst>
              <a:ext uri="{FF2B5EF4-FFF2-40B4-BE49-F238E27FC236}">
                <a16:creationId xmlns:a16="http://schemas.microsoft.com/office/drawing/2014/main" id="{98EC929D-F575-D0AD-5F5E-52929F2DC3B7}"/>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1572568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1524000" y="1122363"/>
            <a:ext cx="9144000" cy="2387600"/>
          </a:xfrm>
        </p:spPr>
        <p:txBody>
          <a:bodyPr anchor="b"/>
          <a:lstStyle>
            <a:lvl1pPr algn="ctr">
              <a:defRPr sz="6000" b="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Rectangle 5">
            <a:extLst>
              <a:ext uri="{FF2B5EF4-FFF2-40B4-BE49-F238E27FC236}">
                <a16:creationId xmlns:a16="http://schemas.microsoft.com/office/drawing/2014/main" id="{3DF7E310-67BC-F543-4462-2C1D952828F2}"/>
              </a:ext>
            </a:extLst>
          </p:cNvPr>
          <p:cNvSpPr/>
          <p:nvPr userDrawn="1"/>
        </p:nvSpPr>
        <p:spPr>
          <a:xfrm>
            <a:off x="0" y="5946784"/>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black background with white letters&#10;&#10;Description automatically generated">
            <a:extLst>
              <a:ext uri="{FF2B5EF4-FFF2-40B4-BE49-F238E27FC236}">
                <a16:creationId xmlns:a16="http://schemas.microsoft.com/office/drawing/2014/main" id="{48C43E03-5907-FC52-1E76-D4EF9B4F8822}"/>
              </a:ext>
            </a:extLst>
          </p:cNvPr>
          <p:cNvPicPr>
            <a:picLocks noChangeAspect="1"/>
          </p:cNvPicPr>
          <p:nvPr userDrawn="1"/>
        </p:nvPicPr>
        <p:blipFill rotWithShape="1">
          <a:blip r:embed="rId2"/>
          <a:srcRect l="4639" r="5161"/>
          <a:stretch/>
        </p:blipFill>
        <p:spPr>
          <a:xfrm>
            <a:off x="4364636" y="5970927"/>
            <a:ext cx="3462726" cy="789725"/>
          </a:xfrm>
          <a:prstGeom prst="rect">
            <a:avLst/>
          </a:prstGeom>
        </p:spPr>
      </p:pic>
    </p:spTree>
    <p:extLst>
      <p:ext uri="{BB962C8B-B14F-4D97-AF65-F5344CB8AC3E}">
        <p14:creationId xmlns:p14="http://schemas.microsoft.com/office/powerpoint/2010/main" val="84219804"/>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lstStyle>
            <a:lvl1pPr>
              <a:defRPr sz="3600">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Tx/>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Image" descr="Image">
            <a:extLst>
              <a:ext uri="{FF2B5EF4-FFF2-40B4-BE49-F238E27FC236}">
                <a16:creationId xmlns:a16="http://schemas.microsoft.com/office/drawing/2014/main" id="{5E05667A-1922-5DB4-5DBF-4FE41D11FC0C}"/>
              </a:ext>
            </a:extLst>
          </p:cNvPr>
          <p:cNvPicPr>
            <a:picLocks noChangeAspect="1"/>
          </p:cNvPicPr>
          <p:nvPr userDrawn="1"/>
        </p:nvPicPr>
        <p:blipFill>
          <a:blip r:embed="rId2"/>
          <a:stretch>
            <a:fillRect/>
          </a:stretch>
        </p:blipFill>
        <p:spPr>
          <a:xfrm>
            <a:off x="1726" y="-1"/>
            <a:ext cx="2847925" cy="6858001"/>
          </a:xfrm>
          <a:prstGeom prst="rect">
            <a:avLst/>
          </a:prstGeom>
          <a:ln w="12700">
            <a:miter lim="400000"/>
          </a:ln>
        </p:spPr>
      </p:pic>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chemeClr val="bg1"/>
                </a:solidFill>
              </a:defRPr>
            </a:lvl1pPr>
          </a:lstStyle>
          <a:p>
            <a:r>
              <a:rPr lang="en-US" dirty="0"/>
              <a:t>Click icon to add picture</a:t>
            </a:r>
          </a:p>
        </p:txBody>
      </p:sp>
    </p:spTree>
    <p:extLst>
      <p:ext uri="{BB962C8B-B14F-4D97-AF65-F5344CB8AC3E}">
        <p14:creationId xmlns:p14="http://schemas.microsoft.com/office/powerpoint/2010/main" val="2591661038"/>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Content, Imag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lstStyle>
            <a:lvl1pPr>
              <a:defRPr sz="3600">
                <a:solidFill>
                  <a:srgbClr val="000000"/>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 typeface="Arial" panose="020B0604020202020204" pitchFamily="34" charset="0"/>
              <a:buNone/>
              <a:defRPr sz="2000" b="1">
                <a:solidFill>
                  <a:srgbClr val="000000"/>
                </a:solidFill>
              </a:defRPr>
            </a:lvl1pPr>
            <a:lvl2pPr marL="685800" indent="-228600">
              <a:buClr>
                <a:schemeClr val="tx2"/>
              </a:buClr>
              <a:buFont typeface="Arial" panose="020B0604020202020204" pitchFamily="34" charset="0"/>
              <a:buChar char="•"/>
              <a:defRPr sz="1800">
                <a:solidFill>
                  <a:srgbClr val="000000"/>
                </a:solidFill>
              </a:defRPr>
            </a:lvl2pPr>
            <a:lvl3pPr marL="1143000" indent="-228600">
              <a:buClr>
                <a:schemeClr val="tx2"/>
              </a:buClr>
              <a:buFont typeface="Arial" panose="020B0604020202020204" pitchFamily="34" charset="0"/>
              <a:buChar char="•"/>
              <a:defRPr sz="1600">
                <a:solidFill>
                  <a:srgbClr val="000000"/>
                </a:solidFill>
              </a:defRPr>
            </a:lvl3pPr>
            <a:lvl4pPr marL="1600200" indent="-228600">
              <a:buClr>
                <a:schemeClr val="tx2"/>
              </a:buClr>
              <a:buFont typeface="Arial" panose="020B0604020202020204" pitchFamily="34" charset="0"/>
              <a:buChar char="•"/>
              <a:defRPr sz="1400">
                <a:solidFill>
                  <a:srgbClr val="000000"/>
                </a:solidFill>
              </a:defRPr>
            </a:lvl4pPr>
            <a:lvl5pPr marL="2057400" indent="-228600">
              <a:buClr>
                <a:schemeClr val="tx2"/>
              </a:buClr>
              <a:buFont typeface="Arial" panose="020B0604020202020204" pitchFamily="34" charset="0"/>
              <a:buChar char="•"/>
              <a:defRPr sz="1400">
                <a:solidFill>
                  <a:srgbClr val="00000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rgbClr val="000000"/>
                </a:solidFill>
              </a:defRPr>
            </a:lvl1pPr>
          </a:lstStyle>
          <a:p>
            <a:r>
              <a:rPr lang="en-US" dirty="0"/>
              <a:t>Click icon to add picture</a:t>
            </a:r>
          </a:p>
        </p:txBody>
      </p:sp>
      <p:sp>
        <p:nvSpPr>
          <p:cNvPr id="5" name="Rectangle 4">
            <a:extLst>
              <a:ext uri="{FF2B5EF4-FFF2-40B4-BE49-F238E27FC236}">
                <a16:creationId xmlns:a16="http://schemas.microsoft.com/office/drawing/2014/main" id="{72EE9973-E907-0A17-46C0-F6A08E301EA2}"/>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rectangular shape with black outline&#10;&#10;Description automatically generated">
            <a:extLst>
              <a:ext uri="{FF2B5EF4-FFF2-40B4-BE49-F238E27FC236}">
                <a16:creationId xmlns:a16="http://schemas.microsoft.com/office/drawing/2014/main" id="{5FB02E5A-AE1A-FD3D-8C88-2623723A36B9}"/>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838989080"/>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Comparison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a:prstGeom prst="rect">
            <a:avLst/>
          </a:prstGeom>
        </p:spPr>
        <p:txBody>
          <a:bodyPr>
            <a:normAutofit/>
          </a:bodyPr>
          <a:lstStyle>
            <a:lvl1pPr>
              <a:defRPr sz="3200">
                <a:solidFill>
                  <a:schemeClr val="bg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a:prstGeom prst="rect">
            <a:avLst/>
          </a:prstGeom>
        </p:spPr>
        <p:txBody>
          <a:bodyPr anchor="t"/>
          <a:lstStyle>
            <a:lvl1pPr marL="0" indent="0">
              <a:buNone/>
              <a:defRPr sz="18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46217"/>
          </a:xfrm>
          <a:prstGeom prst="rect">
            <a:avLst/>
          </a:prstGeom>
        </p:spPr>
        <p:txBody>
          <a:bodyPr>
            <a:normAutofit/>
          </a:bodyPr>
          <a:lstStyle>
            <a:lvl1pPr marL="0" indent="0">
              <a:buClr>
                <a:schemeClr val="tx2"/>
              </a:buClr>
              <a:buFont typeface="Arial" panose="020B0604020202020204" pitchFamily="34" charset="0"/>
              <a:buNone/>
              <a:defRPr sz="2000">
                <a:solidFill>
                  <a:schemeClr val="bg1"/>
                </a:solidFill>
              </a:defRPr>
            </a:lvl1pPr>
            <a:lvl2pPr marL="800100" indent="-342900">
              <a:buClr>
                <a:schemeClr val="tx2"/>
              </a:buClr>
              <a:buFont typeface="Arial" panose="020B0604020202020204" pitchFamily="34" charset="0"/>
              <a:buChar char="•"/>
              <a:defRPr sz="1800">
                <a:solidFill>
                  <a:schemeClr val="bg1"/>
                </a:solidFill>
              </a:defRPr>
            </a:lvl2pPr>
            <a:lvl3pPr marL="1257300" indent="-342900">
              <a:buClr>
                <a:schemeClr val="tx2"/>
              </a:buClr>
              <a:buFont typeface="Arial" panose="020B0604020202020204" pitchFamily="34" charset="0"/>
              <a:buChar char="•"/>
              <a:defRPr sz="1600">
                <a:solidFill>
                  <a:schemeClr val="bg1"/>
                </a:solidFill>
              </a:defRPr>
            </a:lvl3pPr>
            <a:lvl4pPr marL="1657350" indent="-285750">
              <a:buClr>
                <a:schemeClr val="tx2"/>
              </a:buClr>
              <a:buFont typeface="Arial" panose="020B0604020202020204" pitchFamily="34" charset="0"/>
              <a:buChar char="•"/>
              <a:defRPr sz="1400">
                <a:solidFill>
                  <a:schemeClr val="bg1"/>
                </a:solidFill>
              </a:defRPr>
            </a:lvl4pPr>
            <a:lvl5pPr marL="2114550" indent="-285750">
              <a:buClr>
                <a:schemeClr val="tx2"/>
              </a:buClr>
              <a:buFont typeface="Arial" panose="020B0604020202020204" pitchFamily="34" charset="0"/>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70129"/>
          </a:xfrm>
          <a:prstGeom prst="rect">
            <a:avLst/>
          </a:prstGeom>
        </p:spPr>
        <p:txBody>
          <a:bodyPr>
            <a:normAutofit/>
          </a:bodyPr>
          <a:lstStyle>
            <a:lvl1pPr marL="0" indent="0">
              <a:buClr>
                <a:schemeClr val="accent2"/>
              </a:buClr>
              <a:buFont typeface="+mj-lt"/>
              <a:buNone/>
              <a:defRPr sz="2000">
                <a:solidFill>
                  <a:schemeClr val="bg1"/>
                </a:solidFill>
              </a:defRPr>
            </a:lvl1pPr>
            <a:lvl2pPr marL="914400" indent="-457200">
              <a:buClr>
                <a:schemeClr val="accent2"/>
              </a:buClr>
              <a:buFont typeface="+mj-lt"/>
              <a:buAutoNum type="arabicPeriod"/>
              <a:defRPr sz="1800">
                <a:solidFill>
                  <a:schemeClr val="bg1"/>
                </a:solidFill>
              </a:defRPr>
            </a:lvl2pPr>
            <a:lvl3pPr marL="1371600" indent="-457200">
              <a:buClr>
                <a:schemeClr val="accent2"/>
              </a:buClr>
              <a:buFont typeface="+mj-lt"/>
              <a:buAutoNum type="arabicPeriod"/>
              <a:defRPr sz="1600">
                <a:solidFill>
                  <a:schemeClr val="bg1"/>
                </a:solidFill>
              </a:defRPr>
            </a:lvl3pPr>
            <a:lvl4pPr marL="1714500" indent="-342900">
              <a:buClr>
                <a:schemeClr val="accent2"/>
              </a:buClr>
              <a:buFont typeface="+mj-lt"/>
              <a:buAutoNum type="arabicPeriod"/>
              <a:defRPr sz="1400">
                <a:solidFill>
                  <a:schemeClr val="bg1"/>
                </a:solidFill>
              </a:defRPr>
            </a:lvl4pPr>
            <a:lvl5pPr marL="2171700" indent="-342900">
              <a:buClr>
                <a:schemeClr val="accent2"/>
              </a:buClr>
              <a:buFont typeface="+mj-lt"/>
              <a:buAutoNum type="arabicPeriod"/>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496DFC34-2A6C-8349-48E9-E7FA7C74E2DC}"/>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rectangular shape with black outline&#10;&#10;Description automatically generated">
            <a:extLst>
              <a:ext uri="{FF2B5EF4-FFF2-40B4-BE49-F238E27FC236}">
                <a16:creationId xmlns:a16="http://schemas.microsoft.com/office/drawing/2014/main" id="{1A3E0536-91CE-2BBE-A7AE-826D008B2A6F}"/>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566205091"/>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Comparison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a:prstGeom prst="rect">
            <a:avLst/>
          </a:prstGeom>
        </p:spPr>
        <p:txBody>
          <a:bodyPr>
            <a:normAutofit/>
          </a:bodyPr>
          <a:lstStyle>
            <a:lvl1pPr>
              <a:defRPr sz="3200">
                <a:solidFill>
                  <a:srgbClr val="000000"/>
                </a:solidFill>
              </a:defRPr>
            </a:lvl1pPr>
          </a:lstStyle>
          <a:p>
            <a:r>
              <a:rPr lang="en-US"/>
              <a:t>Click to edit Master title style</a:t>
            </a:r>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a:prstGeom prst="rect">
            <a:avLst/>
          </a:prstGeom>
        </p:spPr>
        <p:txBody>
          <a:bodyPr anchor="t"/>
          <a:lstStyle>
            <a:lvl1pPr marL="0" indent="0">
              <a:buNone/>
              <a:defRPr sz="18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16236"/>
          </a:xfrm>
          <a:prstGeom prst="rect">
            <a:avLst/>
          </a:prstGeom>
        </p:spPr>
        <p:txBody>
          <a:bodyPr>
            <a:normAutofit/>
          </a:bodyPr>
          <a:lstStyle>
            <a:lvl1pPr marL="0" indent="0">
              <a:buClr>
                <a:schemeClr val="tx2"/>
              </a:buClr>
              <a:buFont typeface="Arial" panose="020B0604020202020204" pitchFamily="34" charset="0"/>
              <a:buNone/>
              <a:defRPr sz="2000">
                <a:solidFill>
                  <a:srgbClr val="000000"/>
                </a:solidFill>
              </a:defRPr>
            </a:lvl1pPr>
            <a:lvl2pPr marL="800100" indent="-342900">
              <a:buClr>
                <a:schemeClr val="tx2"/>
              </a:buClr>
              <a:buFont typeface="Arial" panose="020B0604020202020204" pitchFamily="34" charset="0"/>
              <a:buChar char="•"/>
              <a:defRPr sz="1800">
                <a:solidFill>
                  <a:srgbClr val="000000"/>
                </a:solidFill>
              </a:defRPr>
            </a:lvl2pPr>
            <a:lvl3pPr marL="1257300" indent="-342900">
              <a:buClr>
                <a:schemeClr val="tx2"/>
              </a:buClr>
              <a:buFont typeface="Arial" panose="020B0604020202020204" pitchFamily="34" charset="0"/>
              <a:buChar char="•"/>
              <a:defRPr sz="1600">
                <a:solidFill>
                  <a:srgbClr val="000000"/>
                </a:solidFill>
              </a:defRPr>
            </a:lvl3pPr>
            <a:lvl4pPr marL="1657350" indent="-285750">
              <a:buClr>
                <a:schemeClr val="tx2"/>
              </a:buClr>
              <a:buFont typeface="Arial" panose="020B0604020202020204" pitchFamily="34" charset="0"/>
              <a:buChar char="•"/>
              <a:defRPr sz="1400">
                <a:solidFill>
                  <a:srgbClr val="000000"/>
                </a:solidFill>
              </a:defRPr>
            </a:lvl4pPr>
            <a:lvl5pPr marL="2114550" indent="-285750">
              <a:buClr>
                <a:schemeClr val="tx2"/>
              </a:buClr>
              <a:buFont typeface="Arial" panose="020B0604020202020204" pitchFamily="34" charset="0"/>
              <a:buChar char="•"/>
              <a:defRPr sz="1400">
                <a:solidFill>
                  <a:srgbClr val="00000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40148"/>
          </a:xfrm>
          <a:prstGeom prst="rect">
            <a:avLst/>
          </a:prstGeom>
        </p:spPr>
        <p:txBody>
          <a:bodyPr>
            <a:normAutofit/>
          </a:bodyPr>
          <a:lstStyle>
            <a:lvl1pPr marL="0" indent="0">
              <a:buClr>
                <a:schemeClr val="tx2"/>
              </a:buClr>
              <a:buFont typeface="+mj-lt"/>
              <a:buNone/>
              <a:defRPr sz="2000">
                <a:solidFill>
                  <a:srgbClr val="000000"/>
                </a:solidFill>
              </a:defRPr>
            </a:lvl1pPr>
            <a:lvl2pPr marL="914400" indent="-457200">
              <a:buClr>
                <a:schemeClr val="tx2"/>
              </a:buClr>
              <a:buFont typeface="+mj-lt"/>
              <a:buAutoNum type="arabicPeriod"/>
              <a:defRPr sz="1800">
                <a:solidFill>
                  <a:srgbClr val="000000"/>
                </a:solidFill>
              </a:defRPr>
            </a:lvl2pPr>
            <a:lvl3pPr marL="1371600" indent="-457200">
              <a:buClr>
                <a:schemeClr val="tx2"/>
              </a:buClr>
              <a:buFont typeface="+mj-lt"/>
              <a:buAutoNum type="arabicPeriod"/>
              <a:defRPr sz="1600">
                <a:solidFill>
                  <a:srgbClr val="000000"/>
                </a:solidFill>
              </a:defRPr>
            </a:lvl3pPr>
            <a:lvl4pPr marL="1714500" indent="-342900">
              <a:buClr>
                <a:schemeClr val="tx2"/>
              </a:buClr>
              <a:buFont typeface="+mj-lt"/>
              <a:buAutoNum type="arabicPeriod"/>
              <a:defRPr sz="1400">
                <a:solidFill>
                  <a:srgbClr val="000000"/>
                </a:solidFill>
              </a:defRPr>
            </a:lvl4pPr>
            <a:lvl5pPr marL="2171700" indent="-342900">
              <a:buClr>
                <a:schemeClr val="tx2"/>
              </a:buClr>
              <a:buFont typeface="+mj-lt"/>
              <a:buAutoNum type="arabicPeriod"/>
              <a:defRPr sz="1400">
                <a:solidFill>
                  <a:srgbClr val="00000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F0C3E78B-8E73-C83E-751A-33420334D345}"/>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rectangular shape with black outline&#10;&#10;Description automatically generated">
            <a:extLst>
              <a:ext uri="{FF2B5EF4-FFF2-40B4-BE49-F238E27FC236}">
                <a16:creationId xmlns:a16="http://schemas.microsoft.com/office/drawing/2014/main" id="{6D4B7466-3FBE-3F97-FC9B-05C15F749EE8}"/>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7618819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normAutofit/>
          </a:bodyPr>
          <a:lstStyle>
            <a:lvl1pPr marL="0" indent="0">
              <a:buFont typeface="Arial" panose="020B0604020202020204" pitchFamily="34" charset="0"/>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9">
            <a:extLst>
              <a:ext uri="{FF2B5EF4-FFF2-40B4-BE49-F238E27FC236}">
                <a16:creationId xmlns:a16="http://schemas.microsoft.com/office/drawing/2014/main" id="{377C37A0-607A-0E4A-EA1D-59D3371E856B}"/>
              </a:ext>
            </a:extLst>
          </p:cNvPr>
          <p:cNvSpPr>
            <a:spLocks noGrp="1"/>
          </p:cNvSpPr>
          <p:nvPr>
            <p:ph type="pic" sz="quarter" idx="10"/>
          </p:nvPr>
        </p:nvSpPr>
        <p:spPr>
          <a:xfrm>
            <a:off x="7883525" y="1920875"/>
            <a:ext cx="3470275" cy="4256088"/>
          </a:xfrm>
          <a:prstGeom prst="rect">
            <a:avLst/>
          </a:prstGeom>
        </p:spPr>
        <p:txBody>
          <a:bodyPr/>
          <a:lstStyle/>
          <a:p>
            <a:endParaRPr lang="en-US" dirty="0"/>
          </a:p>
        </p:txBody>
      </p:sp>
      <p:sp>
        <p:nvSpPr>
          <p:cNvPr id="4" name="Rectangle 3">
            <a:extLst>
              <a:ext uri="{FF2B5EF4-FFF2-40B4-BE49-F238E27FC236}">
                <a16:creationId xmlns:a16="http://schemas.microsoft.com/office/drawing/2014/main" id="{2E485819-BA66-80BB-8AFB-FF8D0E47A1A4}"/>
              </a:ext>
            </a:extLst>
          </p:cNvPr>
          <p:cNvSpPr/>
          <p:nvPr userDrawn="1"/>
        </p:nvSpPr>
        <p:spPr>
          <a:xfrm>
            <a:off x="0"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yellow state with white text&#10;&#10;Description automatically generated">
            <a:extLst>
              <a:ext uri="{FF2B5EF4-FFF2-40B4-BE49-F238E27FC236}">
                <a16:creationId xmlns:a16="http://schemas.microsoft.com/office/drawing/2014/main" id="{F8C08DB2-9EAC-46EF-06DF-99FE64EC5068}"/>
              </a:ext>
            </a:extLst>
          </p:cNvPr>
          <p:cNvPicPr>
            <a:picLocks noChangeAspect="1"/>
          </p:cNvPicPr>
          <p:nvPr userDrawn="1"/>
        </p:nvPicPr>
        <p:blipFill>
          <a:blip r:embed="rId2"/>
          <a:stretch>
            <a:fillRect/>
          </a:stretch>
        </p:blipFill>
        <p:spPr>
          <a:xfrm>
            <a:off x="446611" y="5583836"/>
            <a:ext cx="1602642" cy="971550"/>
          </a:xfrm>
          <a:prstGeom prst="rect">
            <a:avLst/>
          </a:prstGeom>
        </p:spPr>
      </p:pic>
    </p:spTree>
    <p:extLst>
      <p:ext uri="{BB962C8B-B14F-4D97-AF65-F5344CB8AC3E}">
        <p14:creationId xmlns:p14="http://schemas.microsoft.com/office/powerpoint/2010/main" val="2524350799"/>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ontent with Caption - Dark">
    <p:bg>
      <p:bgRef idx="1001">
        <a:schemeClr val="bg2"/>
      </p:bgRef>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311639"/>
          </a:xfrm>
          <a:prstGeom prst="rect">
            <a:avLst/>
          </a:prstGeom>
        </p:spPr>
        <p:txBody>
          <a:bodyPr>
            <a:normAutofit/>
          </a:bodyPr>
          <a:lstStyle>
            <a:lvl1pPr marL="0" indent="0">
              <a:buClr>
                <a:schemeClr val="tx2"/>
              </a:buClr>
              <a:buFont typeface="Arial" panose="020B0604020202020204" pitchFamily="34" charset="0"/>
              <a:buNone/>
              <a:defRPr sz="2400">
                <a:solidFill>
                  <a:schemeClr val="bg1"/>
                </a:solidFill>
              </a:defRPr>
            </a:lvl1pPr>
            <a:lvl2pPr marL="685800" indent="-228600">
              <a:buClr>
                <a:schemeClr val="tx2"/>
              </a:buClr>
              <a:buFont typeface="Arial" panose="020B0604020202020204" pitchFamily="34" charset="0"/>
              <a:buChar char="•"/>
              <a:defRPr sz="2000">
                <a:solidFill>
                  <a:schemeClr val="bg1"/>
                </a:solidFill>
              </a:defRPr>
            </a:lvl2pPr>
            <a:lvl3pPr marL="1143000" indent="-228600">
              <a:buClr>
                <a:schemeClr val="tx2"/>
              </a:buClr>
              <a:buFont typeface="Arial" panose="020B0604020202020204" pitchFamily="34" charset="0"/>
              <a:buChar char="•"/>
              <a:defRPr sz="1800">
                <a:solidFill>
                  <a:schemeClr val="bg1"/>
                </a:solidFill>
              </a:defRPr>
            </a:lvl3pPr>
            <a:lvl4pPr marL="1600200" indent="-228600">
              <a:buClr>
                <a:schemeClr val="tx2"/>
              </a:buClr>
              <a:buFont typeface="Arial" panose="020B0604020202020204" pitchFamily="34" charset="0"/>
              <a:buChar char="•"/>
              <a:defRPr sz="1600">
                <a:solidFill>
                  <a:schemeClr val="bg1"/>
                </a:solidFill>
              </a:defRPr>
            </a:lvl4pPr>
            <a:lvl5pPr marL="2057400" indent="-228600">
              <a:buClr>
                <a:schemeClr val="tx2"/>
              </a:buClr>
              <a:buFont typeface="Arial" panose="020B0604020202020204" pitchFamily="34" charset="0"/>
              <a:buChar char="•"/>
              <a:defRPr sz="1600">
                <a:solidFill>
                  <a:schemeClr val="bg1"/>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descr="A black background with white letters&#10;&#10;Description automatically generated">
            <a:extLst>
              <a:ext uri="{FF2B5EF4-FFF2-40B4-BE49-F238E27FC236}">
                <a16:creationId xmlns:a16="http://schemas.microsoft.com/office/drawing/2014/main" id="{A02DB073-A41E-DA39-0E89-F62DFF92C9E0}"/>
              </a:ext>
            </a:extLst>
          </p:cNvPr>
          <p:cNvPicPr>
            <a:picLocks noChangeAspect="1"/>
          </p:cNvPicPr>
          <p:nvPr userDrawn="1"/>
        </p:nvPicPr>
        <p:blipFill rotWithShape="1">
          <a:blip r:embed="rId2"/>
          <a:srcRect l="4639" r="5161"/>
          <a:stretch/>
        </p:blipFill>
        <p:spPr>
          <a:xfrm>
            <a:off x="4364636" y="5970927"/>
            <a:ext cx="3462726" cy="789725"/>
          </a:xfrm>
          <a:prstGeom prst="rect">
            <a:avLst/>
          </a:prstGeom>
        </p:spPr>
      </p:pic>
      <p:sp>
        <p:nvSpPr>
          <p:cNvPr id="9" name="Title 1">
            <a:extLst>
              <a:ext uri="{FF2B5EF4-FFF2-40B4-BE49-F238E27FC236}">
                <a16:creationId xmlns:a16="http://schemas.microsoft.com/office/drawing/2014/main" id="{53EDC456-FC9D-39C4-F803-7AADF89795D3}"/>
              </a:ext>
            </a:extLst>
          </p:cNvPr>
          <p:cNvSpPr>
            <a:spLocks noGrp="1"/>
          </p:cNvSpPr>
          <p:nvPr>
            <p:ph type="title"/>
          </p:nvPr>
        </p:nvSpPr>
        <p:spPr>
          <a:xfrm>
            <a:off x="839788" y="457200"/>
            <a:ext cx="3932237" cy="839449"/>
          </a:xfrm>
          <a:prstGeom prst="rect">
            <a:avLst/>
          </a:prstGeom>
        </p:spPr>
        <p:txBody>
          <a:bodyPr anchor="t">
            <a:normAutofit/>
          </a:bodyPr>
          <a:lstStyle>
            <a:lvl1pPr>
              <a:defRPr sz="2400">
                <a:solidFill>
                  <a:schemeClr val="bg1"/>
                </a:solidFill>
              </a:defRPr>
            </a:lvl1pPr>
          </a:lstStyle>
          <a:p>
            <a:r>
              <a:rPr lang="en-US" dirty="0"/>
              <a:t>Click to edit Master title style</a:t>
            </a:r>
          </a:p>
        </p:txBody>
      </p:sp>
      <p:sp>
        <p:nvSpPr>
          <p:cNvPr id="10" name="Text Placeholder 3">
            <a:extLst>
              <a:ext uri="{FF2B5EF4-FFF2-40B4-BE49-F238E27FC236}">
                <a16:creationId xmlns:a16="http://schemas.microsoft.com/office/drawing/2014/main" id="{F099F91A-142C-7A77-A4A9-67D61E3F4E48}"/>
              </a:ext>
            </a:extLst>
          </p:cNvPr>
          <p:cNvSpPr>
            <a:spLocks noGrp="1"/>
          </p:cNvSpPr>
          <p:nvPr>
            <p:ph type="body" sz="half" idx="2"/>
          </p:nvPr>
        </p:nvSpPr>
        <p:spPr>
          <a:xfrm>
            <a:off x="839788" y="1461542"/>
            <a:ext cx="3932237" cy="4307298"/>
          </a:xfrm>
          <a:prstGeom prst="rect">
            <a:avLst/>
          </a:prstGeom>
        </p:spPr>
        <p:txBody>
          <a:bodyPr>
            <a:normAutofit/>
          </a:bodyPr>
          <a:lstStyle>
            <a:lvl1pPr marL="0" indent="0">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Rectangle 4">
            <a:extLst>
              <a:ext uri="{FF2B5EF4-FFF2-40B4-BE49-F238E27FC236}">
                <a16:creationId xmlns:a16="http://schemas.microsoft.com/office/drawing/2014/main" id="{810104AB-DBF6-71FA-6D77-F801B252BA29}"/>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descr="A black background with white letters&#10;&#10;Description automatically generated">
            <a:extLst>
              <a:ext uri="{FF2B5EF4-FFF2-40B4-BE49-F238E27FC236}">
                <a16:creationId xmlns:a16="http://schemas.microsoft.com/office/drawing/2014/main" id="{522FA315-3362-C0F9-3C78-E79606C3F67F}"/>
              </a:ext>
            </a:extLst>
          </p:cNvPr>
          <p:cNvPicPr>
            <a:picLocks noChangeAspect="1"/>
          </p:cNvPicPr>
          <p:nvPr userDrawn="1"/>
        </p:nvPicPr>
        <p:blipFill rotWithShape="1">
          <a:blip r:embed="rId2"/>
          <a:srcRect l="4639" r="5161"/>
          <a:stretch/>
        </p:blipFill>
        <p:spPr>
          <a:xfrm>
            <a:off x="4266212" y="5945777"/>
            <a:ext cx="3462726" cy="789725"/>
          </a:xfrm>
          <a:prstGeom prst="rect">
            <a:avLst/>
          </a:prstGeom>
        </p:spPr>
      </p:pic>
    </p:spTree>
    <p:extLst>
      <p:ext uri="{BB962C8B-B14F-4D97-AF65-F5344CB8AC3E}">
        <p14:creationId xmlns:p14="http://schemas.microsoft.com/office/powerpoint/2010/main" val="1672252149"/>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4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Tx/>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chemeClr val="bg1"/>
                </a:solidFill>
              </a:defRPr>
            </a:lvl1pPr>
          </a:lstStyle>
          <a:p>
            <a:r>
              <a:rPr lang="en-US" dirty="0"/>
              <a:t>Click icon to add picture</a:t>
            </a:r>
          </a:p>
        </p:txBody>
      </p:sp>
      <p:sp>
        <p:nvSpPr>
          <p:cNvPr id="8" name="Rectangle 7">
            <a:extLst>
              <a:ext uri="{FF2B5EF4-FFF2-40B4-BE49-F238E27FC236}">
                <a16:creationId xmlns:a16="http://schemas.microsoft.com/office/drawing/2014/main" id="{668B95E5-CDE5-D3B2-F0C7-2A96E9404768}"/>
              </a:ext>
            </a:extLst>
          </p:cNvPr>
          <p:cNvSpPr/>
          <p:nvPr userDrawn="1"/>
        </p:nvSpPr>
        <p:spPr>
          <a:xfrm>
            <a:off x="0"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state with white text&#10;&#10;Description automatically generated">
            <a:extLst>
              <a:ext uri="{FF2B5EF4-FFF2-40B4-BE49-F238E27FC236}">
                <a16:creationId xmlns:a16="http://schemas.microsoft.com/office/drawing/2014/main" id="{2A12D9A1-F766-72EB-A949-1E4029FBCD88}"/>
              </a:ext>
            </a:extLst>
          </p:cNvPr>
          <p:cNvPicPr>
            <a:picLocks noChangeAspect="1"/>
          </p:cNvPicPr>
          <p:nvPr userDrawn="1"/>
        </p:nvPicPr>
        <p:blipFill>
          <a:blip r:embed="rId2"/>
          <a:stretch>
            <a:fillRect/>
          </a:stretch>
        </p:blipFill>
        <p:spPr>
          <a:xfrm>
            <a:off x="446610" y="5583836"/>
            <a:ext cx="1602642" cy="971550"/>
          </a:xfrm>
          <a:prstGeom prst="rect">
            <a:avLst/>
          </a:prstGeom>
        </p:spPr>
      </p:pic>
    </p:spTree>
    <p:extLst>
      <p:ext uri="{BB962C8B-B14F-4D97-AF65-F5344CB8AC3E}">
        <p14:creationId xmlns:p14="http://schemas.microsoft.com/office/powerpoint/2010/main" val="1052546407"/>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Title, Content, Imag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rgbClr val="000000"/>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 typeface="Arial" panose="020B0604020202020204" pitchFamily="34" charset="0"/>
              <a:buNone/>
              <a:defRPr sz="2000" b="1">
                <a:solidFill>
                  <a:srgbClr val="000000"/>
                </a:solidFill>
              </a:defRPr>
            </a:lvl1pPr>
            <a:lvl2pPr marL="685800" indent="-228600">
              <a:buClr>
                <a:schemeClr val="tx2"/>
              </a:buClr>
              <a:buFont typeface="Arial" panose="020B0604020202020204" pitchFamily="34" charset="0"/>
              <a:buChar char="•"/>
              <a:defRPr sz="1800">
                <a:solidFill>
                  <a:srgbClr val="000000"/>
                </a:solidFill>
              </a:defRPr>
            </a:lvl2pPr>
            <a:lvl3pPr marL="1143000" indent="-228600">
              <a:buClr>
                <a:schemeClr val="tx2"/>
              </a:buClr>
              <a:buFont typeface="Arial" panose="020B0604020202020204" pitchFamily="34" charset="0"/>
              <a:buChar char="•"/>
              <a:defRPr sz="1600">
                <a:solidFill>
                  <a:srgbClr val="000000"/>
                </a:solidFill>
              </a:defRPr>
            </a:lvl3pPr>
            <a:lvl4pPr marL="1600200" indent="-228600">
              <a:buClr>
                <a:schemeClr val="tx2"/>
              </a:buClr>
              <a:buFont typeface="Arial" panose="020B0604020202020204" pitchFamily="34" charset="0"/>
              <a:buChar char="•"/>
              <a:defRPr sz="1400">
                <a:solidFill>
                  <a:srgbClr val="000000"/>
                </a:solidFill>
              </a:defRPr>
            </a:lvl4pPr>
            <a:lvl5pPr marL="2057400" indent="-228600">
              <a:buClr>
                <a:schemeClr val="tx2"/>
              </a:buClr>
              <a:buFont typeface="Arial" panose="020B0604020202020204" pitchFamily="34" charset="0"/>
              <a:buChar char="•"/>
              <a:defRPr sz="1400">
                <a:solidFill>
                  <a:srgbClr val="00000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rgbClr val="000000"/>
                </a:solidFill>
              </a:defRPr>
            </a:lvl1pPr>
          </a:lstStyle>
          <a:p>
            <a:r>
              <a:rPr lang="en-US" dirty="0"/>
              <a:t>Click icon to add picture</a:t>
            </a:r>
          </a:p>
        </p:txBody>
      </p:sp>
      <p:sp>
        <p:nvSpPr>
          <p:cNvPr id="4" name="Rectangle 3">
            <a:extLst>
              <a:ext uri="{FF2B5EF4-FFF2-40B4-BE49-F238E27FC236}">
                <a16:creationId xmlns:a16="http://schemas.microsoft.com/office/drawing/2014/main" id="{BAFCBE71-8D59-0A88-A036-51D1F3AEF3EB}"/>
              </a:ext>
            </a:extLst>
          </p:cNvPr>
          <p:cNvSpPr/>
          <p:nvPr userDrawn="1"/>
        </p:nvSpPr>
        <p:spPr>
          <a:xfrm>
            <a:off x="-1" y="8313"/>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yellow state with white text&#10;&#10;Description automatically generated">
            <a:extLst>
              <a:ext uri="{FF2B5EF4-FFF2-40B4-BE49-F238E27FC236}">
                <a16:creationId xmlns:a16="http://schemas.microsoft.com/office/drawing/2014/main" id="{1216AE49-B412-B991-E53C-C35783BB2302}"/>
              </a:ext>
            </a:extLst>
          </p:cNvPr>
          <p:cNvPicPr>
            <a:picLocks noChangeAspect="1"/>
          </p:cNvPicPr>
          <p:nvPr userDrawn="1"/>
        </p:nvPicPr>
        <p:blipFill>
          <a:blip r:embed="rId2"/>
          <a:stretch>
            <a:fillRect/>
          </a:stretch>
        </p:blipFill>
        <p:spPr>
          <a:xfrm>
            <a:off x="446610" y="5583836"/>
            <a:ext cx="1602642" cy="971550"/>
          </a:xfrm>
          <a:prstGeom prst="rect">
            <a:avLst/>
          </a:prstGeom>
        </p:spPr>
      </p:pic>
    </p:spTree>
    <p:extLst>
      <p:ext uri="{BB962C8B-B14F-4D97-AF65-F5344CB8AC3E}">
        <p14:creationId xmlns:p14="http://schemas.microsoft.com/office/powerpoint/2010/main" val="248677290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3_Title Slid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3002144" y="1122363"/>
            <a:ext cx="8261969" cy="2381488"/>
          </a:xfrm>
        </p:spPr>
        <p:txBody>
          <a:bodyPr anchor="b"/>
          <a:lstStyle>
            <a:lvl1pPr algn="ctr">
              <a:defRPr sz="6000" b="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3002144" y="3602038"/>
            <a:ext cx="8261969" cy="1651523"/>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67FF8078-3202-5BA6-4B6D-21AFA554AA6D}"/>
              </a:ext>
            </a:extLst>
          </p:cNvPr>
          <p:cNvSpPr/>
          <p:nvPr userDrawn="1"/>
        </p:nvSpPr>
        <p:spPr>
          <a:xfrm>
            <a:off x="0"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yellow state with white text&#10;&#10;Description automatically generated">
            <a:extLst>
              <a:ext uri="{FF2B5EF4-FFF2-40B4-BE49-F238E27FC236}">
                <a16:creationId xmlns:a16="http://schemas.microsoft.com/office/drawing/2014/main" id="{FB7F5512-0339-17EB-A960-8538188B4685}"/>
              </a:ext>
            </a:extLst>
          </p:cNvPr>
          <p:cNvPicPr>
            <a:picLocks noChangeAspect="1"/>
          </p:cNvPicPr>
          <p:nvPr userDrawn="1"/>
        </p:nvPicPr>
        <p:blipFill>
          <a:blip r:embed="rId2"/>
          <a:stretch>
            <a:fillRect/>
          </a:stretch>
        </p:blipFill>
        <p:spPr>
          <a:xfrm>
            <a:off x="446611" y="5583836"/>
            <a:ext cx="1602642" cy="971550"/>
          </a:xfrm>
          <a:prstGeom prst="rect">
            <a:avLst/>
          </a:prstGeom>
        </p:spPr>
      </p:pic>
    </p:spTree>
    <p:extLst>
      <p:ext uri="{BB962C8B-B14F-4D97-AF65-F5344CB8AC3E}">
        <p14:creationId xmlns:p14="http://schemas.microsoft.com/office/powerpoint/2010/main" val="230998223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1524000" y="1122363"/>
            <a:ext cx="9144000" cy="2387600"/>
          </a:xfrm>
        </p:spPr>
        <p:txBody>
          <a:bodyPr anchor="b"/>
          <a:lstStyle>
            <a:lvl1pPr algn="ctr">
              <a:defRPr sz="6000" b="0">
                <a:solidFill>
                  <a:schemeClr val="tx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C445B401-A065-145F-F5C7-81323EE49FCE}"/>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yellow rectangular shape with black outline&#10;&#10;Description automatically generated">
            <a:extLst>
              <a:ext uri="{FF2B5EF4-FFF2-40B4-BE49-F238E27FC236}">
                <a16:creationId xmlns:a16="http://schemas.microsoft.com/office/drawing/2014/main" id="{8C87B212-28AF-4455-4182-8132BFF238B0}"/>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22762601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7789984" cy="4351338"/>
          </a:xfrm>
        </p:spPr>
        <p:txBody>
          <a:bodyPr/>
          <a:lstStyle>
            <a:lvl1pPr marL="228600" indent="-228600">
              <a:buClr>
                <a:schemeClr val="tx2"/>
              </a:buClr>
              <a:buFont typeface="Arial" panose="020B0604020202020204" pitchFamily="34" charset="0"/>
              <a:buChar char="•"/>
              <a:defRPr>
                <a:solidFill>
                  <a:schemeClr val="bg1"/>
                </a:solidFill>
              </a:defRPr>
            </a:lvl1pPr>
            <a:lvl2pPr marL="685800" indent="-228600">
              <a:buClr>
                <a:schemeClr val="tx2"/>
              </a:buClr>
              <a:buFont typeface="Arial" panose="020B0604020202020204" pitchFamily="34" charset="0"/>
              <a:buChar char="•"/>
              <a:defRPr>
                <a:solidFill>
                  <a:schemeClr val="bg1"/>
                </a:solidFill>
              </a:defRPr>
            </a:lvl2pPr>
            <a:lvl3pPr marL="1143000" indent="-228600">
              <a:buClr>
                <a:schemeClr val="tx2"/>
              </a:buClr>
              <a:buFont typeface="Arial" panose="020B0604020202020204" pitchFamily="34" charset="0"/>
              <a:buChar char="•"/>
              <a:defRPr>
                <a:solidFill>
                  <a:schemeClr val="bg1"/>
                </a:solidFill>
              </a:defRPr>
            </a:lvl3pPr>
            <a:lvl4pPr marL="1600200" indent="-228600">
              <a:buClr>
                <a:schemeClr val="tx2"/>
              </a:buClr>
              <a:buFont typeface="Arial" panose="020B0604020202020204" pitchFamily="34" charset="0"/>
              <a:buChar char="•"/>
              <a:defRPr>
                <a:solidFill>
                  <a:schemeClr val="bg1"/>
                </a:solidFill>
              </a:defRPr>
            </a:lvl4pPr>
            <a:lvl5pPr marL="2057400" indent="-228600">
              <a:buClr>
                <a:schemeClr val="tx2"/>
              </a:buClr>
              <a:buFont typeface="Arial" panose="020B0604020202020204" pitchFamily="34" charset="0"/>
              <a:buChar cha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1C630466-D6C7-382C-6FB3-CEEBB0C6CE00}"/>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descr="A yellow rectangular shape with black outline&#10;&#10;Description automatically generated">
            <a:extLst>
              <a:ext uri="{FF2B5EF4-FFF2-40B4-BE49-F238E27FC236}">
                <a16:creationId xmlns:a16="http://schemas.microsoft.com/office/drawing/2014/main" id="{2568DA28-EDD1-BBC5-B57F-7A32B7D65191}"/>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323040851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tx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7789984" cy="4351338"/>
          </a:xfrm>
        </p:spPr>
        <p:txBody>
          <a:bodyPr/>
          <a:lstStyle>
            <a:lvl1pPr marL="0" indent="0">
              <a:buClr>
                <a:schemeClr val="tx2"/>
              </a:buClr>
              <a:buFont typeface="Arial" panose="020B0604020202020204" pitchFamily="34" charset="0"/>
              <a:buNone/>
              <a:defRPr>
                <a:solidFill>
                  <a:schemeClr val="tx1"/>
                </a:solidFill>
              </a:defRPr>
            </a:lvl1pPr>
            <a:lvl2pPr marL="800100" indent="-342900">
              <a:buClr>
                <a:schemeClr val="tx2"/>
              </a:buClr>
              <a:buFont typeface="Arial" panose="020B0604020202020204" pitchFamily="34" charset="0"/>
              <a:buChar char="•"/>
              <a:defRPr>
                <a:solidFill>
                  <a:schemeClr val="tx1"/>
                </a:solidFill>
              </a:defRPr>
            </a:lvl2pPr>
            <a:lvl3pPr marL="1257300" indent="-342900">
              <a:buClr>
                <a:schemeClr val="tx2"/>
              </a:buClr>
              <a:buFont typeface="Arial" panose="020B0604020202020204" pitchFamily="34" charset="0"/>
              <a:buChar char="•"/>
              <a:defRPr>
                <a:solidFill>
                  <a:schemeClr val="tx1"/>
                </a:solidFill>
              </a:defRPr>
            </a:lvl3pPr>
            <a:lvl4pPr marL="1657350" indent="-285750">
              <a:buClr>
                <a:schemeClr val="tx2"/>
              </a:buClr>
              <a:buFont typeface="Arial" panose="020B0604020202020204" pitchFamily="34" charset="0"/>
              <a:buChar char="•"/>
              <a:defRPr>
                <a:solidFill>
                  <a:schemeClr val="tx1"/>
                </a:solidFill>
              </a:defRPr>
            </a:lvl4pPr>
            <a:lvl5pPr marL="2114550" indent="-285750">
              <a:buClr>
                <a:schemeClr val="tx2"/>
              </a:buClr>
              <a:buFont typeface="Arial" panose="020B0604020202020204" pitchFamily="34" charset="0"/>
              <a:buChar cha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E28E1721-22B4-3235-7BD8-566777C3246F}"/>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A yellow rectangular shape with black outline&#10;&#10;Description automatically generated">
            <a:extLst>
              <a:ext uri="{FF2B5EF4-FFF2-40B4-BE49-F238E27FC236}">
                <a16:creationId xmlns:a16="http://schemas.microsoft.com/office/drawing/2014/main" id="{5E98AAFF-EDA6-9514-E34F-A78A6E4C5C73}"/>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3363151330"/>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p:spPr>
        <p:txBody>
          <a:bodyPr/>
          <a:lstStyle>
            <a:lvl1pPr marL="0" indent="0">
              <a:buNone/>
              <a:defRPr b="1">
                <a:solidFill>
                  <a:schemeClr val="bg1"/>
                </a:solidFill>
              </a:defRPr>
            </a:lvl1pPr>
            <a:lvl2pPr marL="800100" indent="-342900">
              <a:buClr>
                <a:schemeClr val="tx2"/>
              </a:buClr>
              <a:buFont typeface="Arial" panose="020B0604020202020204" pitchFamily="34" charset="0"/>
              <a:buChar char="•"/>
              <a:defRPr>
                <a:solidFill>
                  <a:schemeClr val="bg1"/>
                </a:solidFill>
              </a:defRPr>
            </a:lvl2pPr>
            <a:lvl3pPr marL="1257300" indent="-342900">
              <a:buClr>
                <a:schemeClr val="tx2"/>
              </a:buClr>
              <a:buFont typeface="Arial" panose="020B0604020202020204" pitchFamily="34" charset="0"/>
              <a:buChar char="•"/>
              <a:defRPr>
                <a:solidFill>
                  <a:schemeClr val="bg1"/>
                </a:solidFill>
              </a:defRPr>
            </a:lvl3pPr>
            <a:lvl4pPr marL="1657350" indent="-285750">
              <a:buClr>
                <a:schemeClr val="tx2"/>
              </a:buClr>
              <a:buFont typeface="Arial" panose="020B0604020202020204" pitchFamily="34" charset="0"/>
              <a:buChar char="•"/>
              <a:defRPr>
                <a:solidFill>
                  <a:schemeClr val="bg1"/>
                </a:solidFill>
              </a:defRPr>
            </a:lvl4pPr>
            <a:lvl5pPr marL="2114550" indent="-285750">
              <a:buClr>
                <a:schemeClr val="tx2"/>
              </a:buClr>
              <a:buFont typeface="Arial" panose="020B0604020202020204" pitchFamily="34" charset="0"/>
              <a:buChar cha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p:spPr>
        <p:txBody>
          <a:bodyPr/>
          <a:lstStyle>
            <a:lvl1pPr>
              <a:defRPr>
                <a:solidFill>
                  <a:schemeClr val="bg1"/>
                </a:solidFill>
              </a:defRPr>
            </a:lvl1pPr>
          </a:lstStyle>
          <a:p>
            <a:r>
              <a:rPr lang="en-US" dirty="0"/>
              <a:t>Click icon to add picture</a:t>
            </a:r>
          </a:p>
        </p:txBody>
      </p:sp>
      <p:sp>
        <p:nvSpPr>
          <p:cNvPr id="8" name="Rectangle 7">
            <a:extLst>
              <a:ext uri="{FF2B5EF4-FFF2-40B4-BE49-F238E27FC236}">
                <a16:creationId xmlns:a16="http://schemas.microsoft.com/office/drawing/2014/main" id="{02118A80-47A0-499D-C28F-0D4E20ABA802}"/>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descr="A yellow state with white text&#10;&#10;Description automatically generated">
            <a:extLst>
              <a:ext uri="{FF2B5EF4-FFF2-40B4-BE49-F238E27FC236}">
                <a16:creationId xmlns:a16="http://schemas.microsoft.com/office/drawing/2014/main" id="{F5219791-C418-A720-E0EB-B73BFCF98D61}"/>
              </a:ext>
            </a:extLst>
          </p:cNvPr>
          <p:cNvPicPr>
            <a:picLocks noChangeAspect="1"/>
          </p:cNvPicPr>
          <p:nvPr userDrawn="1"/>
        </p:nvPicPr>
        <p:blipFill>
          <a:blip r:embed="rId2"/>
          <a:stretch>
            <a:fillRect/>
          </a:stretch>
        </p:blipFill>
        <p:spPr>
          <a:xfrm>
            <a:off x="446610" y="5583836"/>
            <a:ext cx="1602642" cy="971550"/>
          </a:xfrm>
          <a:prstGeom prst="rect">
            <a:avLst/>
          </a:prstGeom>
        </p:spPr>
      </p:pic>
    </p:spTree>
    <p:extLst>
      <p:ext uri="{BB962C8B-B14F-4D97-AF65-F5344CB8AC3E}">
        <p14:creationId xmlns:p14="http://schemas.microsoft.com/office/powerpoint/2010/main" val="1515316852"/>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Imag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tx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p:spPr>
        <p:txBody>
          <a:bodyPr/>
          <a:lstStyle>
            <a:lvl1pPr marL="0" indent="0">
              <a:buNone/>
              <a:defRPr b="1">
                <a:solidFill>
                  <a:schemeClr val="tx1"/>
                </a:solidFill>
              </a:defRPr>
            </a:lvl1pPr>
            <a:lvl2pPr marL="685800" indent="-228600">
              <a:buClr>
                <a:schemeClr val="tx2"/>
              </a:buClr>
              <a:buFont typeface="Arial" panose="020B0604020202020204" pitchFamily="34" charset="0"/>
              <a:buChar char="•"/>
              <a:defRPr>
                <a:solidFill>
                  <a:schemeClr val="tx1"/>
                </a:solidFill>
              </a:defRPr>
            </a:lvl2pPr>
            <a:lvl3pPr marL="1143000" indent="-228600">
              <a:buClr>
                <a:schemeClr val="tx2"/>
              </a:buClr>
              <a:buFont typeface="Arial" panose="020B0604020202020204" pitchFamily="34" charset="0"/>
              <a:buChar char="•"/>
              <a:defRPr>
                <a:solidFill>
                  <a:schemeClr val="tx1"/>
                </a:solidFill>
              </a:defRPr>
            </a:lvl3pPr>
            <a:lvl4pPr marL="1600200" indent="-228600">
              <a:buClr>
                <a:schemeClr val="tx2"/>
              </a:buClr>
              <a:buFont typeface="Arial" panose="020B0604020202020204" pitchFamily="34" charset="0"/>
              <a:buChar char="•"/>
              <a:defRPr>
                <a:solidFill>
                  <a:schemeClr val="tx1"/>
                </a:solidFill>
              </a:defRPr>
            </a:lvl4pPr>
            <a:lvl5pPr marL="2057400" indent="-228600">
              <a:buClr>
                <a:schemeClr val="tx2"/>
              </a:buClr>
              <a:buFont typeface="Arial" panose="020B0604020202020204" pitchFamily="34" charset="0"/>
              <a:buChar cha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p:spPr>
        <p:txBody>
          <a:bodyPr/>
          <a:lstStyle/>
          <a:p>
            <a:r>
              <a:rPr lang="en-US" dirty="0"/>
              <a:t>Click icon to add picture</a:t>
            </a:r>
          </a:p>
        </p:txBody>
      </p:sp>
      <p:sp>
        <p:nvSpPr>
          <p:cNvPr id="5" name="Rectangle 4">
            <a:extLst>
              <a:ext uri="{FF2B5EF4-FFF2-40B4-BE49-F238E27FC236}">
                <a16:creationId xmlns:a16="http://schemas.microsoft.com/office/drawing/2014/main" id="{9516A338-E93B-68D2-02EB-329981EB541B}"/>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rectangular shape with black outline&#10;&#10;Description automatically generated">
            <a:extLst>
              <a:ext uri="{FF2B5EF4-FFF2-40B4-BE49-F238E27FC236}">
                <a16:creationId xmlns:a16="http://schemas.microsoft.com/office/drawing/2014/main" id="{398D22FC-E455-B3CA-110D-43D6E8DCEE05}"/>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104879014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mparison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p:spPr>
        <p:txBody>
          <a:bodyPr/>
          <a:lstStyle>
            <a:lvl1pPr>
              <a:defRPr>
                <a:solidFill>
                  <a:schemeClr val="bg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37844"/>
          </a:xfrm>
        </p:spPr>
        <p:txBody>
          <a:bodyPr/>
          <a:lstStyle>
            <a:lvl1pPr marL="514350" indent="-514350">
              <a:buClr>
                <a:schemeClr val="tx2"/>
              </a:buClr>
              <a:buFont typeface="Arial" panose="020B0604020202020204" pitchFamily="34" charset="0"/>
              <a:buChar char="•"/>
              <a:defRPr>
                <a:solidFill>
                  <a:schemeClr val="bg1"/>
                </a:solidFill>
              </a:defRPr>
            </a:lvl1pPr>
            <a:lvl2pPr marL="914400" indent="-457200">
              <a:buClr>
                <a:schemeClr val="tx2"/>
              </a:buClr>
              <a:buFont typeface="Arial" panose="020B0604020202020204" pitchFamily="34" charset="0"/>
              <a:buChar char="•"/>
              <a:defRPr>
                <a:solidFill>
                  <a:schemeClr val="bg1"/>
                </a:solidFill>
              </a:defRPr>
            </a:lvl2pPr>
            <a:lvl3pPr marL="1371600" indent="-457200">
              <a:buClr>
                <a:schemeClr val="tx2"/>
              </a:buClr>
              <a:buFont typeface="Arial" panose="020B0604020202020204" pitchFamily="34" charset="0"/>
              <a:buChar char="•"/>
              <a:defRPr>
                <a:solidFill>
                  <a:schemeClr val="bg1"/>
                </a:solidFill>
              </a:defRPr>
            </a:lvl3pPr>
            <a:lvl4pPr marL="1714500" indent="-342900">
              <a:buClr>
                <a:schemeClr val="tx2"/>
              </a:buClr>
              <a:buFont typeface="Arial" panose="020B0604020202020204" pitchFamily="34" charset="0"/>
              <a:buChar char="•"/>
              <a:defRPr>
                <a:solidFill>
                  <a:schemeClr val="bg1"/>
                </a:solidFill>
              </a:defRPr>
            </a:lvl4pPr>
            <a:lvl5pPr marL="2171700" indent="-342900">
              <a:buClr>
                <a:schemeClr val="tx2"/>
              </a:buClr>
              <a:buFont typeface="Arial" panose="020B0604020202020204" pitchFamily="34" charset="0"/>
              <a:buChar cha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61756"/>
          </a:xfrm>
        </p:spPr>
        <p:txBody>
          <a:bodyPr/>
          <a:lstStyle>
            <a:lvl1pPr marL="514350" indent="-514350">
              <a:buClr>
                <a:schemeClr val="accent2"/>
              </a:buClr>
              <a:buFont typeface="+mj-lt"/>
              <a:buAutoNum type="arabicPeriod"/>
              <a:defRPr>
                <a:solidFill>
                  <a:schemeClr val="bg1"/>
                </a:solidFill>
              </a:defRPr>
            </a:lvl1pPr>
            <a:lvl2pPr marL="914400" indent="-457200">
              <a:buClr>
                <a:schemeClr val="accent2"/>
              </a:buClr>
              <a:buFont typeface="+mj-lt"/>
              <a:buAutoNum type="arabicPeriod"/>
              <a:defRPr>
                <a:solidFill>
                  <a:schemeClr val="bg1"/>
                </a:solidFill>
              </a:defRPr>
            </a:lvl2pPr>
            <a:lvl3pPr marL="1371600" indent="-457200">
              <a:buClr>
                <a:schemeClr val="accent2"/>
              </a:buClr>
              <a:buFont typeface="+mj-lt"/>
              <a:buAutoNum type="arabicPeriod"/>
              <a:defRPr>
                <a:solidFill>
                  <a:schemeClr val="bg1"/>
                </a:solidFill>
              </a:defRPr>
            </a:lvl3pPr>
            <a:lvl4pPr marL="1714500" indent="-342900">
              <a:buClr>
                <a:schemeClr val="accent2"/>
              </a:buClr>
              <a:buFont typeface="+mj-lt"/>
              <a:buAutoNum type="arabicPeriod"/>
              <a:defRPr>
                <a:solidFill>
                  <a:schemeClr val="bg1"/>
                </a:solidFill>
              </a:defRPr>
            </a:lvl4pPr>
            <a:lvl5pPr marL="2171700" indent="-342900">
              <a:buClr>
                <a:schemeClr val="accent2"/>
              </a:buClr>
              <a:buFont typeface="+mj-lt"/>
              <a:buAutoNum type="arabicPeriod"/>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FD823D3C-0610-ED62-4793-BAD9715F5DE8}"/>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descr="A yellow rectangular shape with black outline&#10;&#10;Description automatically generated">
            <a:extLst>
              <a:ext uri="{FF2B5EF4-FFF2-40B4-BE49-F238E27FC236}">
                <a16:creationId xmlns:a16="http://schemas.microsoft.com/office/drawing/2014/main" id="{9F12FA17-7B40-53A8-0C0C-563E4F3199D1}"/>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119889776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D9D286-8B40-A864-7E8F-FB88F7E070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D184705-E27D-C3F0-26F1-94013626CF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11987927"/>
      </p:ext>
    </p:extLst>
  </p:cSld>
  <p:clrMap bg1="lt1" tx1="dk1" bg2="lt2" tx2="dk2" accent1="accent1" accent2="accent2" accent3="accent3" accent4="accent4" accent5="accent5" accent6="accent6" hlink="hlink" folHlink="folHlink"/>
  <p:sldLayoutIdLst>
    <p:sldLayoutId id="2147483797" r:id="rId1"/>
    <p:sldLayoutId id="2147483813" r:id="rId2"/>
    <p:sldLayoutId id="2147483814"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 id="2147483806" r:id="rId12"/>
    <p:sldLayoutId id="2147483807" r:id="rId13"/>
    <p:sldLayoutId id="2147483808" r:id="rId14"/>
    <p:sldLayoutId id="2147483670" r:id="rId15"/>
    <p:sldLayoutId id="2147483671" r:id="rId16"/>
    <p:sldLayoutId id="2147483694" r:id="rId17"/>
    <p:sldLayoutId id="2147483681" r:id="rId18"/>
    <p:sldLayoutId id="2147483697" r:id="rId19"/>
    <p:sldLayoutId id="2147483667" r:id="rId20"/>
    <p:sldLayoutId id="2147483668" r:id="rId21"/>
    <p:sldLayoutId id="2147483664" r:id="rId22"/>
    <p:sldLayoutId id="2147483653" r:id="rId23"/>
    <p:sldLayoutId id="2147483674" r:id="rId24"/>
    <p:sldLayoutId id="2147483680" r:id="rId25"/>
    <p:sldLayoutId id="2147483693" r:id="rId26"/>
    <p:sldLayoutId id="2147483687" r:id="rId2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hyperlink" Target="https://commerce.mt.gov/Infrastructure-Planning/Resources/Consolidated-Plan/Documents" TargetMode="External"/><Relationship Id="rId2" Type="http://schemas.openxmlformats.org/officeDocument/2006/relationships/notesSlide" Target="../notesSlides/notesSlide12.xml"/><Relationship Id="rId1" Type="http://schemas.openxmlformats.org/officeDocument/2006/relationships/slideLayout" Target="../slideLayouts/slideLayout5.xml"/><Relationship Id="rId5" Type="http://schemas.openxmlformats.org/officeDocument/2006/relationships/image" Target="../media/image5.png"/><Relationship Id="rId4" Type="http://schemas.openxmlformats.org/officeDocument/2006/relationships/hyperlink" Target="https://commerce.mt.gov/Public-Participation/Events-and-Meetings"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mailto:DOCConPlan@mt.gov" TargetMode="External"/><Relationship Id="rId2" Type="http://schemas.openxmlformats.org/officeDocument/2006/relationships/notesSlide" Target="../notesSlides/notesSlide13.xml"/><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hyperlink" Target="https://dphhs.mt.gov/detd/mtap/traditionalrelayservice" TargetMode="External"/><Relationship Id="rId4" Type="http://schemas.openxmlformats.org/officeDocument/2006/relationships/hyperlink" Target="https://commerce.mt.gov/Infrastructure-Planning/Resources/Consolidated-Plan/"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www.dphhs.mt.gov/" TargetMode="External"/><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233D6-45AE-F1F6-74D1-AD50E50720B0}"/>
              </a:ext>
            </a:extLst>
          </p:cNvPr>
          <p:cNvSpPr>
            <a:spLocks noGrp="1"/>
          </p:cNvSpPr>
          <p:nvPr>
            <p:ph type="ctrTitle"/>
          </p:nvPr>
        </p:nvSpPr>
        <p:spPr>
          <a:xfrm>
            <a:off x="1125792" y="1542692"/>
            <a:ext cx="9940413" cy="1886308"/>
          </a:xfrm>
        </p:spPr>
        <p:txBody>
          <a:bodyPr>
            <a:noAutofit/>
          </a:bodyPr>
          <a:lstStyle/>
          <a:p>
            <a:r>
              <a:rPr lang="en-US" sz="4000" spc="0" dirty="0"/>
              <a:t>Montana’s 2025-2029 Consolidated Plan</a:t>
            </a:r>
            <a:br>
              <a:rPr lang="en-US" sz="4000" spc="0" dirty="0"/>
            </a:br>
            <a:r>
              <a:rPr lang="en-US" sz="4000" spc="0" dirty="0"/>
              <a:t>and </a:t>
            </a:r>
            <a:br>
              <a:rPr lang="en-US" sz="4000" spc="0" dirty="0"/>
            </a:br>
            <a:r>
              <a:rPr lang="en-US" sz="4000" spc="0" dirty="0"/>
              <a:t>2025-2026 Annual Action Plan</a:t>
            </a:r>
          </a:p>
        </p:txBody>
      </p:sp>
      <p:sp>
        <p:nvSpPr>
          <p:cNvPr id="7" name="Subtitle 6">
            <a:extLst>
              <a:ext uri="{FF2B5EF4-FFF2-40B4-BE49-F238E27FC236}">
                <a16:creationId xmlns:a16="http://schemas.microsoft.com/office/drawing/2014/main" id="{3B9F8557-A643-7392-3DE5-6501C7CCCC67}"/>
              </a:ext>
            </a:extLst>
          </p:cNvPr>
          <p:cNvSpPr>
            <a:spLocks noGrp="1"/>
          </p:cNvSpPr>
          <p:nvPr>
            <p:ph type="subTitle" idx="1"/>
          </p:nvPr>
        </p:nvSpPr>
        <p:spPr>
          <a:xfrm>
            <a:off x="1523999" y="3906353"/>
            <a:ext cx="9144000" cy="1655762"/>
          </a:xfrm>
        </p:spPr>
        <p:txBody>
          <a:bodyPr>
            <a:normAutofit/>
          </a:bodyPr>
          <a:lstStyle/>
          <a:p>
            <a:r>
              <a:rPr lang="en-US" b="1" dirty="0">
                <a:solidFill>
                  <a:srgbClr val="F5A603"/>
                </a:solidFill>
              </a:rPr>
              <a:t>Public Hearing</a:t>
            </a:r>
            <a:endParaRPr lang="en-US" dirty="0"/>
          </a:p>
          <a:p>
            <a:r>
              <a:rPr lang="en-US" dirty="0"/>
              <a:t>March 4, 2025</a:t>
            </a:r>
          </a:p>
          <a:p>
            <a:r>
              <a:rPr lang="en-US" dirty="0"/>
              <a:t>10 a.m.</a:t>
            </a:r>
          </a:p>
        </p:txBody>
      </p:sp>
    </p:spTree>
    <p:extLst>
      <p:ext uri="{BB962C8B-B14F-4D97-AF65-F5344CB8AC3E}">
        <p14:creationId xmlns:p14="http://schemas.microsoft.com/office/powerpoint/2010/main" val="2508902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87DF4-2D49-A79E-EB77-51266B1D4E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294EDC-32BD-6E2C-048B-C33DF9F39BB3}"/>
              </a:ext>
            </a:extLst>
          </p:cNvPr>
          <p:cNvSpPr>
            <a:spLocks noGrp="1"/>
          </p:cNvSpPr>
          <p:nvPr>
            <p:ph type="title"/>
          </p:nvPr>
        </p:nvSpPr>
        <p:spPr>
          <a:xfrm>
            <a:off x="2787445" y="264806"/>
            <a:ext cx="8229600" cy="1630362"/>
          </a:xfrm>
        </p:spPr>
        <p:txBody>
          <a:bodyPr>
            <a:noAutofit/>
          </a:bodyPr>
          <a:lstStyle/>
          <a:p>
            <a:r>
              <a:rPr lang="en-US" sz="3800" b="1" dirty="0">
                <a:solidFill>
                  <a:srgbClr val="F5A603"/>
                </a:solidFill>
              </a:rPr>
              <a:t>2025-2029 Consolidated Plan</a:t>
            </a:r>
            <a:br>
              <a:rPr lang="en-US" sz="3800" dirty="0"/>
            </a:br>
            <a:r>
              <a:rPr lang="en-US" sz="3800" dirty="0"/>
              <a:t>Needs Assessment</a:t>
            </a:r>
            <a:endParaRPr lang="en-US" sz="3800" b="1" dirty="0"/>
          </a:p>
        </p:txBody>
      </p:sp>
      <p:sp>
        <p:nvSpPr>
          <p:cNvPr id="3" name="Content Placeholder 2">
            <a:extLst>
              <a:ext uri="{FF2B5EF4-FFF2-40B4-BE49-F238E27FC236}">
                <a16:creationId xmlns:a16="http://schemas.microsoft.com/office/drawing/2014/main" id="{B7518391-63BC-45E1-BBFA-CAF5627C484D}"/>
              </a:ext>
            </a:extLst>
          </p:cNvPr>
          <p:cNvSpPr>
            <a:spLocks noGrp="1"/>
          </p:cNvSpPr>
          <p:nvPr>
            <p:ph idx="1"/>
          </p:nvPr>
        </p:nvSpPr>
        <p:spPr>
          <a:xfrm>
            <a:off x="3151486" y="2196662"/>
            <a:ext cx="8229600" cy="4234302"/>
          </a:xfrm>
        </p:spPr>
        <p:txBody>
          <a:bodyPr>
            <a:noAutofit/>
          </a:bodyPr>
          <a:lstStyle/>
          <a:p>
            <a:pPr>
              <a:lnSpc>
                <a:spcPct val="100000"/>
              </a:lnSpc>
            </a:pPr>
            <a:r>
              <a:rPr lang="en-US" sz="2400" dirty="0">
                <a:solidFill>
                  <a:schemeClr val="accent6"/>
                </a:solidFill>
              </a:rPr>
              <a:t>Montana has a population of 1,122,867 with 464,072 households (2022 one-year ACS estimates). </a:t>
            </a:r>
          </a:p>
          <a:p>
            <a:pPr lvl="1">
              <a:lnSpc>
                <a:spcPct val="100000"/>
              </a:lnSpc>
            </a:pPr>
            <a:r>
              <a:rPr lang="en-US" dirty="0">
                <a:solidFill>
                  <a:schemeClr val="accent6"/>
                </a:solidFill>
              </a:rPr>
              <a:t>This represents a 6.9% population increase and a 9.7% household increase since 2017.</a:t>
            </a:r>
          </a:p>
          <a:p>
            <a:pPr>
              <a:lnSpc>
                <a:spcPct val="100000"/>
              </a:lnSpc>
            </a:pPr>
            <a:r>
              <a:rPr lang="en-US" sz="2400" dirty="0">
                <a:solidFill>
                  <a:schemeClr val="accent6"/>
                </a:solidFill>
              </a:rPr>
              <a:t>From 2017 to 2022, Montana’s housing supply (total housing units) increased by 3.7%. Combined with household change, this suggests Montana has a housing deficit of just over 22,000 units.</a:t>
            </a:r>
          </a:p>
        </p:txBody>
      </p:sp>
      <p:pic>
        <p:nvPicPr>
          <p:cNvPr id="5" name="Picture 4">
            <a:extLst>
              <a:ext uri="{FF2B5EF4-FFF2-40B4-BE49-F238E27FC236}">
                <a16:creationId xmlns:a16="http://schemas.microsoft.com/office/drawing/2014/main" id="{D396EDC1-1C3A-5173-EDAD-606E4AA7787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4033444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87DF4-2D49-A79E-EB77-51266B1D4E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294EDC-32BD-6E2C-048B-C33DF9F39BB3}"/>
              </a:ext>
            </a:extLst>
          </p:cNvPr>
          <p:cNvSpPr>
            <a:spLocks noGrp="1"/>
          </p:cNvSpPr>
          <p:nvPr>
            <p:ph type="title"/>
          </p:nvPr>
        </p:nvSpPr>
        <p:spPr>
          <a:xfrm>
            <a:off x="2787445" y="264806"/>
            <a:ext cx="8229600" cy="1630362"/>
          </a:xfrm>
        </p:spPr>
        <p:txBody>
          <a:bodyPr>
            <a:noAutofit/>
          </a:bodyPr>
          <a:lstStyle/>
          <a:p>
            <a:r>
              <a:rPr lang="en-US" sz="3800" b="1" dirty="0">
                <a:solidFill>
                  <a:srgbClr val="F5A603"/>
                </a:solidFill>
              </a:rPr>
              <a:t>2025-2029 Consolidated Plan</a:t>
            </a:r>
            <a:br>
              <a:rPr lang="en-US" sz="3800" dirty="0"/>
            </a:br>
            <a:r>
              <a:rPr lang="en-US" sz="3800" dirty="0"/>
              <a:t>Needs Assessment</a:t>
            </a:r>
            <a:endParaRPr lang="en-US" sz="3800" b="1" dirty="0"/>
          </a:p>
        </p:txBody>
      </p:sp>
      <p:sp>
        <p:nvSpPr>
          <p:cNvPr id="3" name="Content Placeholder 2">
            <a:extLst>
              <a:ext uri="{FF2B5EF4-FFF2-40B4-BE49-F238E27FC236}">
                <a16:creationId xmlns:a16="http://schemas.microsoft.com/office/drawing/2014/main" id="{B7518391-63BC-45E1-BBFA-CAF5627C484D}"/>
              </a:ext>
            </a:extLst>
          </p:cNvPr>
          <p:cNvSpPr>
            <a:spLocks noGrp="1"/>
          </p:cNvSpPr>
          <p:nvPr>
            <p:ph idx="1"/>
          </p:nvPr>
        </p:nvSpPr>
        <p:spPr>
          <a:xfrm>
            <a:off x="3151486" y="2025131"/>
            <a:ext cx="8434772" cy="3796233"/>
          </a:xfrm>
        </p:spPr>
        <p:txBody>
          <a:bodyPr>
            <a:noAutofit/>
          </a:bodyPr>
          <a:lstStyle/>
          <a:p>
            <a:pPr>
              <a:lnSpc>
                <a:spcPct val="100000"/>
              </a:lnSpc>
            </a:pPr>
            <a:r>
              <a:rPr lang="en-US" sz="2400" dirty="0">
                <a:solidFill>
                  <a:schemeClr val="accent6"/>
                </a:solidFill>
              </a:rPr>
              <a:t>Montana’s median household income for 2022 was $67,631, a 5.8% increase over 2017 after adjusting for inflation. </a:t>
            </a:r>
          </a:p>
          <a:p>
            <a:pPr>
              <a:lnSpc>
                <a:spcPct val="100000"/>
              </a:lnSpc>
            </a:pPr>
            <a:r>
              <a:rPr lang="en-US" sz="2400" dirty="0">
                <a:solidFill>
                  <a:schemeClr val="accent6"/>
                </a:solidFill>
              </a:rPr>
              <a:t>In 2022, Montana’s median home value was $366,400 and median monthly gross rent was $1,005. After controlling for inflation, these two estimates of housing costs have grown by 32.3% and 10.6% respectively since 2017. </a:t>
            </a:r>
          </a:p>
          <a:p>
            <a:pPr marL="0" indent="0">
              <a:lnSpc>
                <a:spcPct val="100000"/>
              </a:lnSpc>
              <a:buNone/>
            </a:pPr>
            <a:r>
              <a:rPr lang="en-US" sz="2400" dirty="0">
                <a:solidFill>
                  <a:schemeClr val="accent6"/>
                </a:solidFill>
              </a:rPr>
              <a:t>The ratio between home costs and median household income reveals a trending decrease in housing affordability.</a:t>
            </a:r>
          </a:p>
        </p:txBody>
      </p:sp>
      <p:pic>
        <p:nvPicPr>
          <p:cNvPr id="5" name="Picture 4">
            <a:extLst>
              <a:ext uri="{FF2B5EF4-FFF2-40B4-BE49-F238E27FC236}">
                <a16:creationId xmlns:a16="http://schemas.microsoft.com/office/drawing/2014/main" id="{D396EDC1-1C3A-5173-EDAD-606E4AA7787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4013906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87DF4-2D49-A79E-EB77-51266B1D4E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294EDC-32BD-6E2C-048B-C33DF9F39BB3}"/>
              </a:ext>
            </a:extLst>
          </p:cNvPr>
          <p:cNvSpPr>
            <a:spLocks noGrp="1"/>
          </p:cNvSpPr>
          <p:nvPr>
            <p:ph type="title"/>
          </p:nvPr>
        </p:nvSpPr>
        <p:spPr>
          <a:xfrm>
            <a:off x="2787445" y="264806"/>
            <a:ext cx="8229600" cy="1630362"/>
          </a:xfrm>
        </p:spPr>
        <p:txBody>
          <a:bodyPr>
            <a:noAutofit/>
          </a:bodyPr>
          <a:lstStyle/>
          <a:p>
            <a:r>
              <a:rPr lang="en-US" sz="3800" b="1" dirty="0">
                <a:solidFill>
                  <a:srgbClr val="F5A603"/>
                </a:solidFill>
              </a:rPr>
              <a:t>2025-2029 Consolidated Plan</a:t>
            </a:r>
            <a:br>
              <a:rPr lang="en-US" sz="3800" dirty="0"/>
            </a:br>
            <a:r>
              <a:rPr lang="en-US" sz="3800" dirty="0"/>
              <a:t>Needs Assessment</a:t>
            </a:r>
            <a:endParaRPr lang="en-US" sz="3800" b="1" dirty="0"/>
          </a:p>
        </p:txBody>
      </p:sp>
      <p:sp>
        <p:nvSpPr>
          <p:cNvPr id="3" name="Content Placeholder 2">
            <a:extLst>
              <a:ext uri="{FF2B5EF4-FFF2-40B4-BE49-F238E27FC236}">
                <a16:creationId xmlns:a16="http://schemas.microsoft.com/office/drawing/2014/main" id="{B7518391-63BC-45E1-BBFA-CAF5627C484D}"/>
              </a:ext>
            </a:extLst>
          </p:cNvPr>
          <p:cNvSpPr>
            <a:spLocks noGrp="1"/>
          </p:cNvSpPr>
          <p:nvPr>
            <p:ph idx="1"/>
          </p:nvPr>
        </p:nvSpPr>
        <p:spPr>
          <a:xfrm>
            <a:off x="2952043" y="1679027"/>
            <a:ext cx="8229600" cy="4648200"/>
          </a:xfrm>
        </p:spPr>
        <p:txBody>
          <a:bodyPr>
            <a:noAutofit/>
          </a:bodyPr>
          <a:lstStyle/>
          <a:p>
            <a:pPr marL="0" indent="0">
              <a:buNone/>
            </a:pPr>
            <a:r>
              <a:rPr lang="en-US" sz="2000" dirty="0">
                <a:solidFill>
                  <a:srgbClr val="F5A603"/>
                </a:solidFill>
              </a:rPr>
              <a:t>Housing Problems</a:t>
            </a:r>
          </a:p>
          <a:p>
            <a:r>
              <a:rPr lang="en-US" sz="2000" dirty="0">
                <a:solidFill>
                  <a:schemeClr val="accent6"/>
                </a:solidFill>
              </a:rPr>
              <a:t>Overcrowding (more than one person/room or, in cases of severe overcrowding, more than 1.5 persons/room)</a:t>
            </a:r>
          </a:p>
          <a:p>
            <a:r>
              <a:rPr lang="en-US" sz="2000" dirty="0">
                <a:solidFill>
                  <a:schemeClr val="accent6"/>
                </a:solidFill>
              </a:rPr>
              <a:t>Lack of complete plumbing or kitchen facilities</a:t>
            </a:r>
          </a:p>
          <a:p>
            <a:r>
              <a:rPr lang="en-US" sz="2000" dirty="0">
                <a:solidFill>
                  <a:schemeClr val="accent6"/>
                </a:solidFill>
              </a:rPr>
              <a:t>Cost burden (more than 30% of income goes to housing or, in cases of severe cost burden, more than 50% of income goes to housing)</a:t>
            </a:r>
          </a:p>
          <a:p>
            <a:pPr marL="457200" lvl="1" indent="0">
              <a:buNone/>
            </a:pPr>
            <a:endParaRPr lang="en-US" sz="2000" dirty="0">
              <a:solidFill>
                <a:schemeClr val="accent6"/>
              </a:solidFill>
            </a:endParaRPr>
          </a:p>
          <a:p>
            <a:pPr marL="457200" lvl="1" indent="0">
              <a:buNone/>
            </a:pPr>
            <a:r>
              <a:rPr lang="en-US" sz="2000" dirty="0">
                <a:solidFill>
                  <a:srgbClr val="F5A603"/>
                </a:solidFill>
              </a:rPr>
              <a:t>What do we know about housing problems in Montana?</a:t>
            </a:r>
          </a:p>
          <a:p>
            <a:pPr lvl="1">
              <a:buFont typeface="Wingdings" panose="05000000000000000000" pitchFamily="2" charset="2"/>
              <a:buChar char="§"/>
            </a:pPr>
            <a:r>
              <a:rPr lang="en-US" sz="2000" dirty="0">
                <a:solidFill>
                  <a:schemeClr val="accent6"/>
                </a:solidFill>
              </a:rPr>
              <a:t>Hispanic households at 30-80% AMI experience housing problems at a disproportionate rate</a:t>
            </a:r>
          </a:p>
          <a:p>
            <a:pPr lvl="1">
              <a:buFont typeface="Wingdings" panose="05000000000000000000" pitchFamily="2" charset="2"/>
              <a:buChar char="§"/>
            </a:pPr>
            <a:r>
              <a:rPr lang="en-US" sz="2000" dirty="0">
                <a:solidFill>
                  <a:schemeClr val="accent6"/>
                </a:solidFill>
              </a:rPr>
              <a:t>Being cost burdened is the most common housing problem residents face, and this burden falls most heavily on households that rent and have low incomes</a:t>
            </a:r>
          </a:p>
          <a:p>
            <a:pPr marL="914400" lvl="2" indent="0">
              <a:buNone/>
            </a:pPr>
            <a:r>
              <a:rPr lang="en-US" dirty="0">
                <a:solidFill>
                  <a:schemeClr val="accent6"/>
                </a:solidFill>
              </a:rPr>
              <a:t>Per 2016-2020 ACS data, in 2020 close to 30% of residents paid more than 30% of their income on housing</a:t>
            </a:r>
          </a:p>
        </p:txBody>
      </p:sp>
      <p:pic>
        <p:nvPicPr>
          <p:cNvPr id="5" name="Picture 4">
            <a:extLst>
              <a:ext uri="{FF2B5EF4-FFF2-40B4-BE49-F238E27FC236}">
                <a16:creationId xmlns:a16="http://schemas.microsoft.com/office/drawing/2014/main" id="{D396EDC1-1C3A-5173-EDAD-606E4AA7787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81643" y="5926468"/>
            <a:ext cx="575622" cy="609600"/>
          </a:xfrm>
          <a:prstGeom prst="rect">
            <a:avLst/>
          </a:prstGeom>
        </p:spPr>
      </p:pic>
    </p:spTree>
    <p:extLst>
      <p:ext uri="{BB962C8B-B14F-4D97-AF65-F5344CB8AC3E}">
        <p14:creationId xmlns:p14="http://schemas.microsoft.com/office/powerpoint/2010/main" val="2306589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87DF4-2D49-A79E-EB77-51266B1D4E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294EDC-32BD-6E2C-048B-C33DF9F39BB3}"/>
              </a:ext>
            </a:extLst>
          </p:cNvPr>
          <p:cNvSpPr>
            <a:spLocks noGrp="1"/>
          </p:cNvSpPr>
          <p:nvPr>
            <p:ph type="title"/>
          </p:nvPr>
        </p:nvSpPr>
        <p:spPr>
          <a:xfrm>
            <a:off x="2787445" y="264806"/>
            <a:ext cx="8229600" cy="1630362"/>
          </a:xfrm>
        </p:spPr>
        <p:txBody>
          <a:bodyPr>
            <a:noAutofit/>
          </a:bodyPr>
          <a:lstStyle/>
          <a:p>
            <a:r>
              <a:rPr lang="en-US" sz="3800" b="1" dirty="0">
                <a:solidFill>
                  <a:srgbClr val="F5A603"/>
                </a:solidFill>
              </a:rPr>
              <a:t>2025-2029 Consolidated Plan</a:t>
            </a:r>
            <a:br>
              <a:rPr lang="en-US" sz="3800" dirty="0"/>
            </a:br>
            <a:r>
              <a:rPr lang="en-US" sz="3800" dirty="0"/>
              <a:t>Needs Assessment</a:t>
            </a:r>
            <a:endParaRPr lang="en-US" sz="3800" b="1" dirty="0"/>
          </a:p>
        </p:txBody>
      </p:sp>
      <p:sp>
        <p:nvSpPr>
          <p:cNvPr id="3" name="Content Placeholder 2">
            <a:extLst>
              <a:ext uri="{FF2B5EF4-FFF2-40B4-BE49-F238E27FC236}">
                <a16:creationId xmlns:a16="http://schemas.microsoft.com/office/drawing/2014/main" id="{B7518391-63BC-45E1-BBFA-CAF5627C484D}"/>
              </a:ext>
            </a:extLst>
          </p:cNvPr>
          <p:cNvSpPr>
            <a:spLocks noGrp="1"/>
          </p:cNvSpPr>
          <p:nvPr>
            <p:ph idx="1"/>
          </p:nvPr>
        </p:nvSpPr>
        <p:spPr>
          <a:xfrm>
            <a:off x="3004907" y="1782764"/>
            <a:ext cx="8229600" cy="4648200"/>
          </a:xfrm>
        </p:spPr>
        <p:txBody>
          <a:bodyPr>
            <a:noAutofit/>
          </a:bodyPr>
          <a:lstStyle/>
          <a:p>
            <a:pPr marL="0" indent="0">
              <a:buNone/>
            </a:pPr>
            <a:r>
              <a:rPr lang="en-US" sz="2100" dirty="0">
                <a:solidFill>
                  <a:srgbClr val="F5A603"/>
                </a:solidFill>
              </a:rPr>
              <a:t>Homelessness</a:t>
            </a:r>
          </a:p>
          <a:p>
            <a:r>
              <a:rPr lang="en-US" sz="2100" dirty="0">
                <a:solidFill>
                  <a:schemeClr val="accent6"/>
                </a:solidFill>
              </a:rPr>
              <a:t>2023 Point in Time survey counted 2,178 individuals that lacked fixed, regular, and adequate nighttime residence.</a:t>
            </a:r>
          </a:p>
          <a:p>
            <a:r>
              <a:rPr lang="en-US" sz="2100" dirty="0">
                <a:solidFill>
                  <a:schemeClr val="accent6"/>
                </a:solidFill>
              </a:rPr>
              <a:t>This figure represents a 23% increase since last count. It is the highest number of people recorded as experiencing homelessness since the survey began in 2005.</a:t>
            </a:r>
          </a:p>
        </p:txBody>
      </p:sp>
      <p:pic>
        <p:nvPicPr>
          <p:cNvPr id="5" name="Picture 4">
            <a:extLst>
              <a:ext uri="{FF2B5EF4-FFF2-40B4-BE49-F238E27FC236}">
                <a16:creationId xmlns:a16="http://schemas.microsoft.com/office/drawing/2014/main" id="{D396EDC1-1C3A-5173-EDAD-606E4AA7787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graphicFrame>
        <p:nvGraphicFramePr>
          <p:cNvPr id="6" name="Table 5">
            <a:extLst>
              <a:ext uri="{FF2B5EF4-FFF2-40B4-BE49-F238E27FC236}">
                <a16:creationId xmlns:a16="http://schemas.microsoft.com/office/drawing/2014/main" id="{480BDA8E-617C-9AEE-8B62-B24D159768A6}"/>
              </a:ext>
            </a:extLst>
          </p:cNvPr>
          <p:cNvGraphicFramePr>
            <a:graphicFrameLocks noGrp="1"/>
          </p:cNvGraphicFramePr>
          <p:nvPr>
            <p:extLst>
              <p:ext uri="{D42A27DB-BD31-4B8C-83A1-F6EECF244321}">
                <p14:modId xmlns:p14="http://schemas.microsoft.com/office/powerpoint/2010/main" val="3471499743"/>
              </p:ext>
            </p:extLst>
          </p:nvPr>
        </p:nvGraphicFramePr>
        <p:xfrm>
          <a:off x="3557016" y="4053476"/>
          <a:ext cx="6790678" cy="1675026"/>
        </p:xfrm>
        <a:graphic>
          <a:graphicData uri="http://schemas.openxmlformats.org/drawingml/2006/table">
            <a:tbl>
              <a:tblPr firstRow="1" firstCol="1" bandRow="1">
                <a:tableStyleId>{5C22544A-7EE6-4342-B048-85BDC9FD1C3A}</a:tableStyleId>
              </a:tblPr>
              <a:tblGrid>
                <a:gridCol w="1666114">
                  <a:extLst>
                    <a:ext uri="{9D8B030D-6E8A-4147-A177-3AD203B41FA5}">
                      <a16:colId xmlns:a16="http://schemas.microsoft.com/office/drawing/2014/main" val="3435138873"/>
                    </a:ext>
                  </a:extLst>
                </a:gridCol>
                <a:gridCol w="854094">
                  <a:extLst>
                    <a:ext uri="{9D8B030D-6E8A-4147-A177-3AD203B41FA5}">
                      <a16:colId xmlns:a16="http://schemas.microsoft.com/office/drawing/2014/main" val="2454539165"/>
                    </a:ext>
                  </a:extLst>
                </a:gridCol>
                <a:gridCol w="854094">
                  <a:extLst>
                    <a:ext uri="{9D8B030D-6E8A-4147-A177-3AD203B41FA5}">
                      <a16:colId xmlns:a16="http://schemas.microsoft.com/office/drawing/2014/main" val="754147667"/>
                    </a:ext>
                  </a:extLst>
                </a:gridCol>
                <a:gridCol w="854094">
                  <a:extLst>
                    <a:ext uri="{9D8B030D-6E8A-4147-A177-3AD203B41FA5}">
                      <a16:colId xmlns:a16="http://schemas.microsoft.com/office/drawing/2014/main" val="661310142"/>
                    </a:ext>
                  </a:extLst>
                </a:gridCol>
                <a:gridCol w="854094">
                  <a:extLst>
                    <a:ext uri="{9D8B030D-6E8A-4147-A177-3AD203B41FA5}">
                      <a16:colId xmlns:a16="http://schemas.microsoft.com/office/drawing/2014/main" val="1119278752"/>
                    </a:ext>
                  </a:extLst>
                </a:gridCol>
                <a:gridCol w="854094">
                  <a:extLst>
                    <a:ext uri="{9D8B030D-6E8A-4147-A177-3AD203B41FA5}">
                      <a16:colId xmlns:a16="http://schemas.microsoft.com/office/drawing/2014/main" val="1818710536"/>
                    </a:ext>
                  </a:extLst>
                </a:gridCol>
                <a:gridCol w="854094">
                  <a:extLst>
                    <a:ext uri="{9D8B030D-6E8A-4147-A177-3AD203B41FA5}">
                      <a16:colId xmlns:a16="http://schemas.microsoft.com/office/drawing/2014/main" val="3183541230"/>
                    </a:ext>
                  </a:extLst>
                </a:gridCol>
              </a:tblGrid>
              <a:tr h="317492">
                <a:tc gridSpan="7">
                  <a:txBody>
                    <a:bodyPr/>
                    <a:lstStyle/>
                    <a:p>
                      <a:pPr marL="0" marR="0" algn="l">
                        <a:lnSpc>
                          <a:spcPct val="107000"/>
                        </a:lnSpc>
                        <a:spcBef>
                          <a:spcPts val="0"/>
                        </a:spcBef>
                        <a:spcAft>
                          <a:spcPts val="0"/>
                        </a:spcAft>
                      </a:pPr>
                      <a:r>
                        <a:rPr lang="en-US" sz="1400" kern="100" dirty="0">
                          <a:effectLst/>
                        </a:rPr>
                        <a:t>Number of People Experiencing Homelessness</a:t>
                      </a:r>
                      <a:endParaRPr lang="en-US" sz="1400" kern="100" dirty="0">
                        <a:effectLst/>
                        <a:latin typeface="Helvetica" panose="020B0604020202020204" pitchFamily="34" charset="0"/>
                        <a:ea typeface="Times New Roman" panose="02020603050405020304" pitchFamily="18" charset="0"/>
                        <a:cs typeface="Calibri" panose="020F0502020204030204" pitchFamily="34"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pPr marL="0" marR="0" algn="l">
                        <a:lnSpc>
                          <a:spcPct val="107000"/>
                        </a:lnSpc>
                        <a:spcBef>
                          <a:spcPts val="0"/>
                        </a:spcBef>
                        <a:spcAft>
                          <a:spcPts val="0"/>
                        </a:spcAft>
                      </a:pPr>
                      <a:endParaRPr lang="en-US" sz="1400" kern="100" dirty="0">
                        <a:effectLst/>
                        <a:latin typeface="Helvetica" panose="020B0604020202020204" pitchFamily="34" charset="0"/>
                        <a:ea typeface="Times New Roman" panose="02020603050405020304" pitchFamily="18" charset="0"/>
                        <a:cs typeface="Calibri" panose="020F0502020204030204" pitchFamily="34" charset="0"/>
                      </a:endParaRPr>
                    </a:p>
                  </a:txBody>
                  <a:tcPr marL="68580" marR="68580" marT="0" marB="0" anchor="ctr"/>
                </a:tc>
                <a:tc hMerge="1">
                  <a:txBody>
                    <a:bodyPr/>
                    <a:lstStyle/>
                    <a:p>
                      <a:pPr marL="0" marR="0" algn="l">
                        <a:lnSpc>
                          <a:spcPct val="107000"/>
                        </a:lnSpc>
                        <a:spcBef>
                          <a:spcPts val="0"/>
                        </a:spcBef>
                        <a:spcAft>
                          <a:spcPts val="0"/>
                        </a:spcAft>
                      </a:pPr>
                      <a:endParaRPr lang="en-US" sz="1400" kern="100" dirty="0">
                        <a:effectLst/>
                        <a:latin typeface="Helvetica" panose="020B0604020202020204" pitchFamily="34" charset="0"/>
                        <a:ea typeface="Times New Roman" panose="02020603050405020304" pitchFamily="18" charset="0"/>
                        <a:cs typeface="Calibri" panose="020F0502020204030204" pitchFamily="34" charset="0"/>
                      </a:endParaRPr>
                    </a:p>
                  </a:txBody>
                  <a:tcPr marL="68580" marR="68580" marT="0" marB="0" anchor="ctr"/>
                </a:tc>
                <a:tc hMerge="1">
                  <a:txBody>
                    <a:bodyPr/>
                    <a:lstStyle/>
                    <a:p>
                      <a:pPr marL="0" marR="0" algn="l">
                        <a:lnSpc>
                          <a:spcPct val="107000"/>
                        </a:lnSpc>
                        <a:spcBef>
                          <a:spcPts val="0"/>
                        </a:spcBef>
                        <a:spcAft>
                          <a:spcPts val="0"/>
                        </a:spcAft>
                      </a:pPr>
                      <a:endParaRPr lang="en-US" sz="1400" kern="100" dirty="0">
                        <a:effectLst/>
                        <a:latin typeface="Helvetica" panose="020B0604020202020204" pitchFamily="34" charset="0"/>
                        <a:ea typeface="Times New Roman" panose="02020603050405020304" pitchFamily="18" charset="0"/>
                        <a:cs typeface="Calibri" panose="020F0502020204030204" pitchFamily="34" charset="0"/>
                      </a:endParaRPr>
                    </a:p>
                  </a:txBody>
                  <a:tcPr marL="68580" marR="68580" marT="0" marB="0" anchor="ctr"/>
                </a:tc>
                <a:tc hMerge="1">
                  <a:txBody>
                    <a:bodyPr/>
                    <a:lstStyle/>
                    <a:p>
                      <a:pPr marL="0" marR="0" algn="l">
                        <a:lnSpc>
                          <a:spcPct val="107000"/>
                        </a:lnSpc>
                        <a:spcBef>
                          <a:spcPts val="0"/>
                        </a:spcBef>
                        <a:spcAft>
                          <a:spcPts val="0"/>
                        </a:spcAft>
                      </a:pPr>
                      <a:endParaRPr lang="en-US" sz="1400" kern="100" dirty="0">
                        <a:effectLst/>
                        <a:latin typeface="Helvetica" panose="020B060402020202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val="149628393"/>
                  </a:ext>
                </a:extLst>
              </a:tr>
              <a:tr h="317492">
                <a:tc>
                  <a:txBody>
                    <a:bodyPr/>
                    <a:lstStyle/>
                    <a:p>
                      <a:pPr marL="0" marR="0" algn="l">
                        <a:lnSpc>
                          <a:spcPct val="107000"/>
                        </a:lnSpc>
                        <a:spcBef>
                          <a:spcPts val="0"/>
                        </a:spcBef>
                        <a:spcAft>
                          <a:spcPts val="0"/>
                        </a:spcAft>
                      </a:pPr>
                      <a:r>
                        <a:rPr lang="en-US" sz="1400" kern="100" dirty="0">
                          <a:effectLst/>
                        </a:rPr>
                        <a:t>Montana</a:t>
                      </a:r>
                      <a:endParaRPr lang="en-US" sz="1400" kern="100" dirty="0">
                        <a:effectLst/>
                        <a:latin typeface="Helvetica" panose="020B060402020202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b="1" kern="100" dirty="0">
                          <a:effectLst/>
                        </a:rPr>
                        <a:t>2018</a:t>
                      </a:r>
                      <a:endParaRPr lang="en-US" sz="1400" b="1" kern="100" dirty="0">
                        <a:effectLst/>
                        <a:latin typeface="Helvetica" panose="020B060402020202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b="1" kern="100" dirty="0">
                          <a:effectLst/>
                        </a:rPr>
                        <a:t>2019</a:t>
                      </a:r>
                      <a:endParaRPr lang="en-US" sz="1400" b="1" kern="100" dirty="0">
                        <a:effectLst/>
                        <a:latin typeface="Helvetica" panose="020B060402020202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b="1" kern="100" dirty="0">
                          <a:effectLst/>
                          <a:latin typeface="Helvetica" panose="020B0604020202020204" pitchFamily="34" charset="0"/>
                          <a:ea typeface="Times New Roman" panose="02020603050405020304" pitchFamily="18" charset="0"/>
                          <a:cs typeface="Calibri" panose="020F0502020204030204" pitchFamily="34" charset="0"/>
                        </a:rPr>
                        <a:t>2020</a:t>
                      </a:r>
                    </a:p>
                  </a:txBody>
                  <a:tcPr marL="68580" marR="68580" marT="0" marB="0" anchor="ctr"/>
                </a:tc>
                <a:tc>
                  <a:txBody>
                    <a:bodyPr/>
                    <a:lstStyle/>
                    <a:p>
                      <a:pPr marL="0" marR="0" algn="ctr">
                        <a:lnSpc>
                          <a:spcPct val="107000"/>
                        </a:lnSpc>
                        <a:spcBef>
                          <a:spcPts val="0"/>
                        </a:spcBef>
                        <a:spcAft>
                          <a:spcPts val="0"/>
                        </a:spcAft>
                      </a:pPr>
                      <a:r>
                        <a:rPr lang="en-US" sz="1400" b="1" kern="100" dirty="0">
                          <a:effectLst/>
                          <a:latin typeface="Helvetica" panose="020B0604020202020204" pitchFamily="34" charset="0"/>
                          <a:ea typeface="Times New Roman" panose="02020603050405020304" pitchFamily="18" charset="0"/>
                          <a:cs typeface="Calibri" panose="020F0502020204030204" pitchFamily="34" charset="0"/>
                        </a:rPr>
                        <a:t>2021</a:t>
                      </a:r>
                    </a:p>
                  </a:txBody>
                  <a:tcPr marL="68580" marR="68580" marT="0" marB="0" anchor="ctr"/>
                </a:tc>
                <a:tc>
                  <a:txBody>
                    <a:bodyPr/>
                    <a:lstStyle/>
                    <a:p>
                      <a:pPr marL="0" marR="0" algn="ctr">
                        <a:lnSpc>
                          <a:spcPct val="107000"/>
                        </a:lnSpc>
                        <a:spcBef>
                          <a:spcPts val="0"/>
                        </a:spcBef>
                        <a:spcAft>
                          <a:spcPts val="0"/>
                        </a:spcAft>
                      </a:pPr>
                      <a:r>
                        <a:rPr lang="en-US" sz="1400" b="1" kern="100" dirty="0">
                          <a:effectLst/>
                          <a:latin typeface="Helvetica" panose="020B0604020202020204" pitchFamily="34" charset="0"/>
                          <a:ea typeface="Times New Roman" panose="02020603050405020304" pitchFamily="18" charset="0"/>
                          <a:cs typeface="Calibri" panose="020F0502020204030204" pitchFamily="34" charset="0"/>
                        </a:rPr>
                        <a:t>2022</a:t>
                      </a:r>
                    </a:p>
                  </a:txBody>
                  <a:tcPr marL="68580" marR="68580" marT="0" marB="0" anchor="ctr"/>
                </a:tc>
                <a:tc>
                  <a:txBody>
                    <a:bodyPr/>
                    <a:lstStyle/>
                    <a:p>
                      <a:pPr marL="0" marR="0" algn="ctr">
                        <a:lnSpc>
                          <a:spcPct val="107000"/>
                        </a:lnSpc>
                        <a:spcBef>
                          <a:spcPts val="0"/>
                        </a:spcBef>
                        <a:spcAft>
                          <a:spcPts val="0"/>
                        </a:spcAft>
                      </a:pPr>
                      <a:r>
                        <a:rPr lang="en-US" sz="1400" b="1" kern="100" dirty="0">
                          <a:effectLst/>
                          <a:latin typeface="Helvetica" panose="020B0604020202020204" pitchFamily="34" charset="0"/>
                          <a:ea typeface="Times New Roman" panose="02020603050405020304" pitchFamily="18" charset="0"/>
                          <a:cs typeface="Calibri" panose="020F0502020204030204" pitchFamily="34" charset="0"/>
                        </a:rPr>
                        <a:t>2023</a:t>
                      </a:r>
                    </a:p>
                  </a:txBody>
                  <a:tcPr marL="68580" marR="68580" marT="0" marB="0" anchor="ctr"/>
                </a:tc>
                <a:extLst>
                  <a:ext uri="{0D108BD9-81ED-4DB2-BD59-A6C34878D82A}">
                    <a16:rowId xmlns:a16="http://schemas.microsoft.com/office/drawing/2014/main" val="3282432328"/>
                  </a:ext>
                </a:extLst>
              </a:tr>
              <a:tr h="300300">
                <a:tc>
                  <a:txBody>
                    <a:bodyPr/>
                    <a:lstStyle/>
                    <a:p>
                      <a:pPr marL="0" marR="0" algn="l">
                        <a:lnSpc>
                          <a:spcPct val="107000"/>
                        </a:lnSpc>
                        <a:spcBef>
                          <a:spcPts val="0"/>
                        </a:spcBef>
                        <a:spcAft>
                          <a:spcPts val="0"/>
                        </a:spcAft>
                      </a:pPr>
                      <a:r>
                        <a:rPr lang="en-US" sz="1400" kern="100" dirty="0">
                          <a:effectLst/>
                        </a:rPr>
                        <a:t>Sheltered</a:t>
                      </a:r>
                      <a:endParaRPr lang="en-US" sz="1400" kern="100" dirty="0">
                        <a:effectLst/>
                        <a:latin typeface="Helvetica" panose="020B060402020202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kern="100" dirty="0">
                          <a:effectLst/>
                          <a:latin typeface="Helvetica" panose="020B0604020202020204" pitchFamily="34" charset="0"/>
                          <a:ea typeface="Times New Roman" panose="02020603050405020304" pitchFamily="18" charset="0"/>
                          <a:cs typeface="Calibri" panose="020F0502020204030204" pitchFamily="34" charset="0"/>
                        </a:rPr>
                        <a:t>1,032</a:t>
                      </a:r>
                    </a:p>
                  </a:txBody>
                  <a:tcPr marL="68580" marR="68580" marT="0" marB="0" anchor="ctr"/>
                </a:tc>
                <a:tc>
                  <a:txBody>
                    <a:bodyPr/>
                    <a:lstStyle/>
                    <a:p>
                      <a:pPr marL="0" marR="0" algn="ctr">
                        <a:lnSpc>
                          <a:spcPct val="107000"/>
                        </a:lnSpc>
                        <a:spcBef>
                          <a:spcPts val="0"/>
                        </a:spcBef>
                        <a:spcAft>
                          <a:spcPts val="0"/>
                        </a:spcAft>
                      </a:pPr>
                      <a:r>
                        <a:rPr lang="en-US" sz="1400" kern="100" dirty="0">
                          <a:effectLst/>
                          <a:latin typeface="Helvetica" panose="020B0604020202020204" pitchFamily="34" charset="0"/>
                          <a:ea typeface="Times New Roman" panose="02020603050405020304" pitchFamily="18" charset="0"/>
                          <a:cs typeface="Calibri" panose="020F0502020204030204" pitchFamily="34" charset="0"/>
                        </a:rPr>
                        <a:t>1,012</a:t>
                      </a:r>
                    </a:p>
                  </a:txBody>
                  <a:tcPr marL="68580" marR="68580" marT="0" marB="0" anchor="ctr"/>
                </a:tc>
                <a:tc>
                  <a:txBody>
                    <a:bodyPr/>
                    <a:lstStyle/>
                    <a:p>
                      <a:pPr marL="0" marR="0" algn="ctr">
                        <a:lnSpc>
                          <a:spcPct val="107000"/>
                        </a:lnSpc>
                        <a:spcBef>
                          <a:spcPts val="0"/>
                        </a:spcBef>
                        <a:spcAft>
                          <a:spcPts val="0"/>
                        </a:spcAft>
                      </a:pPr>
                      <a:r>
                        <a:rPr lang="en-US" sz="1400" kern="100" dirty="0">
                          <a:effectLst/>
                          <a:latin typeface="Helvetica" panose="020B0604020202020204" pitchFamily="34" charset="0"/>
                          <a:ea typeface="Times New Roman" panose="02020603050405020304" pitchFamily="18" charset="0"/>
                          <a:cs typeface="Calibri" panose="020F0502020204030204" pitchFamily="34" charset="0"/>
                        </a:rPr>
                        <a:t>1,085</a:t>
                      </a:r>
                    </a:p>
                  </a:txBody>
                  <a:tcPr marL="68580" marR="68580" marT="0" marB="0" anchor="ctr"/>
                </a:tc>
                <a:tc>
                  <a:txBody>
                    <a:bodyPr/>
                    <a:lstStyle/>
                    <a:p>
                      <a:pPr marL="0" marR="0" algn="ctr">
                        <a:lnSpc>
                          <a:spcPct val="107000"/>
                        </a:lnSpc>
                        <a:spcBef>
                          <a:spcPts val="0"/>
                        </a:spcBef>
                        <a:spcAft>
                          <a:spcPts val="0"/>
                        </a:spcAft>
                      </a:pPr>
                      <a:r>
                        <a:rPr lang="en-US" sz="1400" kern="100" dirty="0">
                          <a:effectLst/>
                          <a:latin typeface="Helvetica" panose="020B0604020202020204" pitchFamily="34" charset="0"/>
                          <a:ea typeface="Times New Roman" panose="02020603050405020304" pitchFamily="18" charset="0"/>
                          <a:cs typeface="Calibri" panose="020F0502020204030204" pitchFamily="34" charset="0"/>
                        </a:rPr>
                        <a:t>1,168</a:t>
                      </a:r>
                    </a:p>
                  </a:txBody>
                  <a:tcPr marL="68580" marR="68580" marT="0" marB="0" anchor="ctr"/>
                </a:tc>
                <a:tc>
                  <a:txBody>
                    <a:bodyPr/>
                    <a:lstStyle/>
                    <a:p>
                      <a:pPr marL="0" marR="0" algn="ctr">
                        <a:lnSpc>
                          <a:spcPct val="107000"/>
                        </a:lnSpc>
                        <a:spcBef>
                          <a:spcPts val="0"/>
                        </a:spcBef>
                        <a:spcAft>
                          <a:spcPts val="0"/>
                        </a:spcAft>
                      </a:pPr>
                      <a:r>
                        <a:rPr lang="en-US" sz="1400" kern="100" dirty="0">
                          <a:effectLst/>
                          <a:latin typeface="Helvetica" panose="020B0604020202020204" pitchFamily="34" charset="0"/>
                          <a:ea typeface="Times New Roman" panose="02020603050405020304" pitchFamily="18" charset="0"/>
                          <a:cs typeface="Calibri" panose="020F0502020204030204" pitchFamily="34" charset="0"/>
                        </a:rPr>
                        <a:t>1,292</a:t>
                      </a:r>
                    </a:p>
                  </a:txBody>
                  <a:tcPr marL="68580" marR="68580" marT="0" marB="0" anchor="ctr"/>
                </a:tc>
                <a:tc>
                  <a:txBody>
                    <a:bodyPr/>
                    <a:lstStyle/>
                    <a:p>
                      <a:pPr marL="0" marR="0" algn="ctr">
                        <a:lnSpc>
                          <a:spcPct val="107000"/>
                        </a:lnSpc>
                        <a:spcBef>
                          <a:spcPts val="0"/>
                        </a:spcBef>
                        <a:spcAft>
                          <a:spcPts val="0"/>
                        </a:spcAft>
                      </a:pPr>
                      <a:r>
                        <a:rPr lang="en-US" sz="1400" kern="100" dirty="0">
                          <a:effectLst/>
                          <a:latin typeface="Helvetica" panose="020B0604020202020204" pitchFamily="34" charset="0"/>
                          <a:ea typeface="Times New Roman" panose="02020603050405020304" pitchFamily="18" charset="0"/>
                          <a:cs typeface="Calibri" panose="020F0502020204030204" pitchFamily="34" charset="0"/>
                        </a:rPr>
                        <a:t>1,683</a:t>
                      </a:r>
                    </a:p>
                  </a:txBody>
                  <a:tcPr marL="68580" marR="68580" marT="0" marB="0" anchor="ctr"/>
                </a:tc>
                <a:extLst>
                  <a:ext uri="{0D108BD9-81ED-4DB2-BD59-A6C34878D82A}">
                    <a16:rowId xmlns:a16="http://schemas.microsoft.com/office/drawing/2014/main" val="2105328748"/>
                  </a:ext>
                </a:extLst>
              </a:tr>
              <a:tr h="300300">
                <a:tc>
                  <a:txBody>
                    <a:bodyPr/>
                    <a:lstStyle/>
                    <a:p>
                      <a:pPr marL="0" marR="0" algn="l">
                        <a:lnSpc>
                          <a:spcPct val="107000"/>
                        </a:lnSpc>
                        <a:spcBef>
                          <a:spcPts val="0"/>
                        </a:spcBef>
                        <a:spcAft>
                          <a:spcPts val="0"/>
                        </a:spcAft>
                      </a:pPr>
                      <a:r>
                        <a:rPr lang="en-US" sz="1400" kern="100" dirty="0">
                          <a:effectLst/>
                        </a:rPr>
                        <a:t>Unsheltered</a:t>
                      </a:r>
                      <a:endParaRPr lang="en-US" sz="1400" kern="100" dirty="0">
                        <a:effectLst/>
                        <a:latin typeface="Helvetica" panose="020B060402020202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kern="100" dirty="0">
                          <a:effectLst/>
                          <a:latin typeface="Helvetica" panose="020B0604020202020204" pitchFamily="34" charset="0"/>
                          <a:ea typeface="Times New Roman" panose="02020603050405020304" pitchFamily="18" charset="0"/>
                          <a:cs typeface="Calibri" panose="020F0502020204030204" pitchFamily="34" charset="0"/>
                        </a:rPr>
                        <a:t>373</a:t>
                      </a:r>
                    </a:p>
                  </a:txBody>
                  <a:tcPr marL="68580" marR="68580" marT="0" marB="0" anchor="ctr"/>
                </a:tc>
                <a:tc>
                  <a:txBody>
                    <a:bodyPr/>
                    <a:lstStyle/>
                    <a:p>
                      <a:pPr marL="0" marR="0" algn="ctr">
                        <a:lnSpc>
                          <a:spcPct val="107000"/>
                        </a:lnSpc>
                        <a:spcBef>
                          <a:spcPts val="0"/>
                        </a:spcBef>
                        <a:spcAft>
                          <a:spcPts val="0"/>
                        </a:spcAft>
                      </a:pPr>
                      <a:r>
                        <a:rPr lang="en-US" sz="1400" kern="100" dirty="0">
                          <a:effectLst/>
                          <a:latin typeface="Helvetica" panose="020B0604020202020204" pitchFamily="34" charset="0"/>
                          <a:ea typeface="Times New Roman" panose="02020603050405020304" pitchFamily="18" charset="0"/>
                          <a:cs typeface="Calibri" panose="020F0502020204030204" pitchFamily="34" charset="0"/>
                        </a:rPr>
                        <a:t>345</a:t>
                      </a:r>
                    </a:p>
                  </a:txBody>
                  <a:tcPr marL="68580" marR="68580" marT="0" marB="0" anchor="ctr"/>
                </a:tc>
                <a:tc>
                  <a:txBody>
                    <a:bodyPr/>
                    <a:lstStyle/>
                    <a:p>
                      <a:pPr marL="0" marR="0" algn="ctr">
                        <a:lnSpc>
                          <a:spcPct val="107000"/>
                        </a:lnSpc>
                        <a:spcBef>
                          <a:spcPts val="0"/>
                        </a:spcBef>
                        <a:spcAft>
                          <a:spcPts val="0"/>
                        </a:spcAft>
                      </a:pPr>
                      <a:r>
                        <a:rPr lang="en-US" sz="1400" kern="100" dirty="0">
                          <a:effectLst/>
                          <a:latin typeface="Helvetica" panose="020B0604020202020204" pitchFamily="34" charset="0"/>
                          <a:ea typeface="Times New Roman" panose="02020603050405020304" pitchFamily="18" charset="0"/>
                          <a:cs typeface="Calibri" panose="020F0502020204030204" pitchFamily="34" charset="0"/>
                        </a:rPr>
                        <a:t>460</a:t>
                      </a:r>
                    </a:p>
                  </a:txBody>
                  <a:tcPr marL="68580" marR="68580" marT="0" marB="0" anchor="ctr"/>
                </a:tc>
                <a:tc>
                  <a:txBody>
                    <a:bodyPr/>
                    <a:lstStyle/>
                    <a:p>
                      <a:pPr marL="0" marR="0" algn="ctr">
                        <a:lnSpc>
                          <a:spcPct val="107000"/>
                        </a:lnSpc>
                        <a:spcBef>
                          <a:spcPts val="0"/>
                        </a:spcBef>
                        <a:spcAft>
                          <a:spcPts val="0"/>
                        </a:spcAft>
                      </a:pPr>
                      <a:r>
                        <a:rPr lang="en-US" sz="1400" kern="100" dirty="0">
                          <a:effectLst/>
                          <a:latin typeface="Helvetica" panose="020B0604020202020204" pitchFamily="34" charset="0"/>
                          <a:ea typeface="Times New Roman" panose="02020603050405020304" pitchFamily="18" charset="0"/>
                          <a:cs typeface="Calibri" panose="020F0502020204030204" pitchFamily="34" charset="0"/>
                        </a:rPr>
                        <a:t>633</a:t>
                      </a:r>
                    </a:p>
                  </a:txBody>
                  <a:tcPr marL="68580" marR="68580" marT="0" marB="0" anchor="ctr"/>
                </a:tc>
                <a:tc>
                  <a:txBody>
                    <a:bodyPr/>
                    <a:lstStyle/>
                    <a:p>
                      <a:pPr marL="0" marR="0" algn="ctr">
                        <a:lnSpc>
                          <a:spcPct val="107000"/>
                        </a:lnSpc>
                        <a:spcBef>
                          <a:spcPts val="0"/>
                        </a:spcBef>
                        <a:spcAft>
                          <a:spcPts val="0"/>
                        </a:spcAft>
                      </a:pPr>
                      <a:r>
                        <a:rPr lang="en-US" sz="1400" kern="100" dirty="0">
                          <a:effectLst/>
                          <a:latin typeface="Helvetica" panose="020B0604020202020204" pitchFamily="34" charset="0"/>
                          <a:ea typeface="Times New Roman" panose="02020603050405020304" pitchFamily="18" charset="0"/>
                          <a:cs typeface="Calibri" panose="020F0502020204030204" pitchFamily="34" charset="0"/>
                        </a:rPr>
                        <a:t>293</a:t>
                      </a:r>
                    </a:p>
                  </a:txBody>
                  <a:tcPr marL="68580" marR="68580" marT="0" marB="0" anchor="ctr"/>
                </a:tc>
                <a:tc>
                  <a:txBody>
                    <a:bodyPr/>
                    <a:lstStyle/>
                    <a:p>
                      <a:pPr marL="0" marR="0" algn="ctr">
                        <a:lnSpc>
                          <a:spcPct val="107000"/>
                        </a:lnSpc>
                        <a:spcBef>
                          <a:spcPts val="0"/>
                        </a:spcBef>
                        <a:spcAft>
                          <a:spcPts val="0"/>
                        </a:spcAft>
                      </a:pPr>
                      <a:r>
                        <a:rPr lang="en-US" sz="1400" kern="100" dirty="0">
                          <a:effectLst/>
                          <a:latin typeface="Helvetica" panose="020B0604020202020204" pitchFamily="34" charset="0"/>
                          <a:ea typeface="Times New Roman" panose="02020603050405020304" pitchFamily="18" charset="0"/>
                          <a:cs typeface="Calibri" panose="020F0502020204030204" pitchFamily="34" charset="0"/>
                        </a:rPr>
                        <a:t>495</a:t>
                      </a:r>
                    </a:p>
                  </a:txBody>
                  <a:tcPr marL="68580" marR="68580" marT="0" marB="0" anchor="ctr"/>
                </a:tc>
                <a:extLst>
                  <a:ext uri="{0D108BD9-81ED-4DB2-BD59-A6C34878D82A}">
                    <a16:rowId xmlns:a16="http://schemas.microsoft.com/office/drawing/2014/main" val="3447146320"/>
                  </a:ext>
                </a:extLst>
              </a:tr>
              <a:tr h="300300">
                <a:tc>
                  <a:txBody>
                    <a:bodyPr/>
                    <a:lstStyle/>
                    <a:p>
                      <a:pPr marL="0" marR="0" algn="l">
                        <a:lnSpc>
                          <a:spcPct val="107000"/>
                        </a:lnSpc>
                        <a:spcBef>
                          <a:spcPts val="0"/>
                        </a:spcBef>
                        <a:spcAft>
                          <a:spcPts val="0"/>
                        </a:spcAft>
                      </a:pPr>
                      <a:r>
                        <a:rPr lang="en-US" sz="1400" kern="100" dirty="0">
                          <a:effectLst/>
                        </a:rPr>
                        <a:t>Total</a:t>
                      </a:r>
                      <a:endParaRPr lang="en-US" sz="1400" kern="100" dirty="0">
                        <a:effectLst/>
                        <a:latin typeface="Helvetica" panose="020B060402020202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marL="0" marR="0" algn="ctr">
                        <a:lnSpc>
                          <a:spcPct val="107000"/>
                        </a:lnSpc>
                        <a:spcBef>
                          <a:spcPts val="0"/>
                        </a:spcBef>
                        <a:spcAft>
                          <a:spcPts val="0"/>
                        </a:spcAft>
                      </a:pPr>
                      <a:r>
                        <a:rPr lang="en-US" sz="1400" b="1" kern="100" dirty="0">
                          <a:effectLst/>
                          <a:latin typeface="Helvetica" panose="020B0604020202020204" pitchFamily="34" charset="0"/>
                          <a:ea typeface="Times New Roman" panose="02020603050405020304" pitchFamily="18" charset="0"/>
                          <a:cs typeface="Calibri" panose="020F0502020204030204" pitchFamily="34" charset="0"/>
                        </a:rPr>
                        <a:t>1,405</a:t>
                      </a:r>
                    </a:p>
                  </a:txBody>
                  <a:tcPr marL="68580" marR="68580" marT="0" marB="0" anchor="ctr"/>
                </a:tc>
                <a:tc>
                  <a:txBody>
                    <a:bodyPr/>
                    <a:lstStyle/>
                    <a:p>
                      <a:pPr marL="0" marR="0" algn="ctr">
                        <a:lnSpc>
                          <a:spcPct val="107000"/>
                        </a:lnSpc>
                        <a:spcBef>
                          <a:spcPts val="0"/>
                        </a:spcBef>
                        <a:spcAft>
                          <a:spcPts val="0"/>
                        </a:spcAft>
                      </a:pPr>
                      <a:r>
                        <a:rPr lang="en-US" sz="1400" b="1" kern="100" dirty="0">
                          <a:effectLst/>
                          <a:latin typeface="Helvetica" panose="020B0604020202020204" pitchFamily="34" charset="0"/>
                          <a:ea typeface="Times New Roman" panose="02020603050405020304" pitchFamily="18" charset="0"/>
                          <a:cs typeface="Calibri" panose="020F0502020204030204" pitchFamily="34" charset="0"/>
                        </a:rPr>
                        <a:t>1,357</a:t>
                      </a:r>
                    </a:p>
                  </a:txBody>
                  <a:tcPr marL="68580" marR="68580" marT="0" marB="0" anchor="ctr"/>
                </a:tc>
                <a:tc>
                  <a:txBody>
                    <a:bodyPr/>
                    <a:lstStyle/>
                    <a:p>
                      <a:pPr marL="0" marR="0" algn="ctr">
                        <a:lnSpc>
                          <a:spcPct val="107000"/>
                        </a:lnSpc>
                        <a:spcBef>
                          <a:spcPts val="0"/>
                        </a:spcBef>
                        <a:spcAft>
                          <a:spcPts val="0"/>
                        </a:spcAft>
                      </a:pPr>
                      <a:r>
                        <a:rPr lang="en-US" sz="1400" b="1" kern="100" dirty="0">
                          <a:effectLst/>
                          <a:latin typeface="Helvetica" panose="020B0604020202020204" pitchFamily="34" charset="0"/>
                          <a:ea typeface="Times New Roman" panose="02020603050405020304" pitchFamily="18" charset="0"/>
                          <a:cs typeface="Calibri" panose="020F0502020204030204" pitchFamily="34" charset="0"/>
                        </a:rPr>
                        <a:t>1,545</a:t>
                      </a:r>
                    </a:p>
                  </a:txBody>
                  <a:tcPr marL="68580" marR="68580" marT="0" marB="0" anchor="ctr"/>
                </a:tc>
                <a:tc>
                  <a:txBody>
                    <a:bodyPr/>
                    <a:lstStyle/>
                    <a:p>
                      <a:pPr marL="0" marR="0" algn="ctr">
                        <a:lnSpc>
                          <a:spcPct val="107000"/>
                        </a:lnSpc>
                        <a:spcBef>
                          <a:spcPts val="0"/>
                        </a:spcBef>
                        <a:spcAft>
                          <a:spcPts val="0"/>
                        </a:spcAft>
                      </a:pPr>
                      <a:r>
                        <a:rPr lang="en-US" sz="1400" b="1" kern="100" dirty="0">
                          <a:effectLst/>
                          <a:latin typeface="Helvetica" panose="020B0604020202020204" pitchFamily="34" charset="0"/>
                          <a:ea typeface="Times New Roman" panose="02020603050405020304" pitchFamily="18" charset="0"/>
                          <a:cs typeface="Calibri" panose="020F0502020204030204" pitchFamily="34" charset="0"/>
                        </a:rPr>
                        <a:t>1,801</a:t>
                      </a:r>
                    </a:p>
                  </a:txBody>
                  <a:tcPr marL="68580" marR="68580" marT="0" marB="0" anchor="ctr"/>
                </a:tc>
                <a:tc>
                  <a:txBody>
                    <a:bodyPr/>
                    <a:lstStyle/>
                    <a:p>
                      <a:pPr marL="0" marR="0" algn="ctr">
                        <a:lnSpc>
                          <a:spcPct val="107000"/>
                        </a:lnSpc>
                        <a:spcBef>
                          <a:spcPts val="0"/>
                        </a:spcBef>
                        <a:spcAft>
                          <a:spcPts val="0"/>
                        </a:spcAft>
                      </a:pPr>
                      <a:r>
                        <a:rPr lang="en-US" sz="1400" b="1" kern="100" dirty="0">
                          <a:effectLst/>
                          <a:latin typeface="Helvetica" panose="020B0604020202020204" pitchFamily="34" charset="0"/>
                          <a:ea typeface="Times New Roman" panose="02020603050405020304" pitchFamily="18" charset="0"/>
                          <a:cs typeface="Calibri" panose="020F0502020204030204" pitchFamily="34" charset="0"/>
                        </a:rPr>
                        <a:t>1,585</a:t>
                      </a:r>
                    </a:p>
                  </a:txBody>
                  <a:tcPr marL="68580" marR="68580" marT="0" marB="0" anchor="ctr"/>
                </a:tc>
                <a:tc>
                  <a:txBody>
                    <a:bodyPr/>
                    <a:lstStyle/>
                    <a:p>
                      <a:pPr marL="0" marR="0" algn="ctr">
                        <a:lnSpc>
                          <a:spcPct val="107000"/>
                        </a:lnSpc>
                        <a:spcBef>
                          <a:spcPts val="0"/>
                        </a:spcBef>
                        <a:spcAft>
                          <a:spcPts val="0"/>
                        </a:spcAft>
                      </a:pPr>
                      <a:r>
                        <a:rPr lang="en-US" sz="1400" b="1" kern="100" dirty="0">
                          <a:effectLst/>
                          <a:latin typeface="Helvetica" panose="020B0604020202020204" pitchFamily="34" charset="0"/>
                          <a:ea typeface="Times New Roman" panose="02020603050405020304" pitchFamily="18" charset="0"/>
                          <a:cs typeface="Calibri" panose="020F0502020204030204" pitchFamily="34" charset="0"/>
                        </a:rPr>
                        <a:t>2,178</a:t>
                      </a:r>
                    </a:p>
                  </a:txBody>
                  <a:tcPr marL="68580" marR="68580" marT="0" marB="0" anchor="ctr"/>
                </a:tc>
                <a:extLst>
                  <a:ext uri="{0D108BD9-81ED-4DB2-BD59-A6C34878D82A}">
                    <a16:rowId xmlns:a16="http://schemas.microsoft.com/office/drawing/2014/main" val="2080193357"/>
                  </a:ext>
                </a:extLst>
              </a:tr>
              <a:tr h="139142">
                <a:tc>
                  <a:txBody>
                    <a:bodyPr/>
                    <a:lstStyle/>
                    <a:p>
                      <a:pPr marL="0" marR="0" algn="l">
                        <a:lnSpc>
                          <a:spcPct val="107000"/>
                        </a:lnSpc>
                        <a:spcBef>
                          <a:spcPts val="0"/>
                        </a:spcBef>
                        <a:spcAft>
                          <a:spcPts val="0"/>
                        </a:spcAft>
                      </a:pPr>
                      <a:r>
                        <a:rPr lang="en-US" sz="900" kern="100" dirty="0">
                          <a:effectLst/>
                        </a:rPr>
                        <a:t>Data Source: HUD COC PIT</a:t>
                      </a:r>
                      <a:endParaRPr lang="en-US" sz="900" kern="100" dirty="0">
                        <a:effectLst/>
                        <a:latin typeface="Helvetica" panose="020B0604020202020204" pitchFamily="34" charset="0"/>
                        <a:ea typeface="Times New Roman" panose="02020603050405020304" pitchFamily="18" charset="0"/>
                        <a:cs typeface="Calibri" panose="020F0502020204030204" pitchFamily="34" charset="0"/>
                      </a:endParaRPr>
                    </a:p>
                  </a:txBody>
                  <a:tcPr marL="68580" marR="68580" marT="0" marB="0"/>
                </a:tc>
                <a:tc gridSpan="6">
                  <a:txBody>
                    <a:bodyPr/>
                    <a:lstStyle/>
                    <a:p>
                      <a:pPr marL="0" marR="0" algn="r">
                        <a:lnSpc>
                          <a:spcPct val="107000"/>
                        </a:lnSpc>
                        <a:spcBef>
                          <a:spcPts val="0"/>
                        </a:spcBef>
                        <a:spcAft>
                          <a:spcPts val="0"/>
                        </a:spcAft>
                      </a:pPr>
                      <a:r>
                        <a:rPr lang="en-US" sz="900" kern="100" dirty="0">
                          <a:effectLst/>
                        </a:rPr>
                        <a:t>State of Montana</a:t>
                      </a:r>
                      <a:endParaRPr lang="en-US" sz="900" kern="100" dirty="0">
                        <a:effectLst/>
                        <a:latin typeface="Helvetica" panose="020B0604020202020204" pitchFamily="34" charset="0"/>
                        <a:cs typeface="Calibri" panose="020F0502020204030204" pitchFamily="34" charset="0"/>
                      </a:endParaRPr>
                    </a:p>
                  </a:txBody>
                  <a:tcPr marL="68580" marR="68580" marT="0" marB="0" anchor="ctr"/>
                </a:tc>
                <a:tc hMerge="1">
                  <a:txBody>
                    <a:bodyPr/>
                    <a:lstStyle/>
                    <a:p>
                      <a:endParaRPr/>
                    </a:p>
                  </a:txBody>
                  <a:tcPr marL="68580" marR="68580" marT="0" marB="0" anchor="ctr"/>
                </a:tc>
                <a:tc hMerge="1">
                  <a:txBody>
                    <a:bodyPr/>
                    <a:lstStyle/>
                    <a:p>
                      <a:pPr marL="0" marR="0" algn="ctr">
                        <a:lnSpc>
                          <a:spcPct val="107000"/>
                        </a:lnSpc>
                        <a:spcBef>
                          <a:spcPts val="0"/>
                        </a:spcBef>
                        <a:spcAft>
                          <a:spcPts val="0"/>
                        </a:spcAft>
                      </a:pPr>
                      <a:endParaRPr lang="en-US" sz="900" kern="100" dirty="0">
                        <a:effectLst/>
                        <a:latin typeface="Helvetica" panose="020B0604020202020204" pitchFamily="34" charset="0"/>
                        <a:ea typeface="Times New Roman" panose="02020603050405020304" pitchFamily="18" charset="0"/>
                        <a:cs typeface="Calibri" panose="020F0502020204030204" pitchFamily="34" charset="0"/>
                      </a:endParaRPr>
                    </a:p>
                  </a:txBody>
                  <a:tcPr marL="68580" marR="68580" marT="0" marB="0" anchor="ctr"/>
                </a:tc>
                <a:tc hMerge="1">
                  <a:txBody>
                    <a:bodyPr/>
                    <a:lstStyle/>
                    <a:p>
                      <a:pPr marL="0" marR="0" algn="ctr">
                        <a:lnSpc>
                          <a:spcPct val="107000"/>
                        </a:lnSpc>
                        <a:spcBef>
                          <a:spcPts val="0"/>
                        </a:spcBef>
                        <a:spcAft>
                          <a:spcPts val="0"/>
                        </a:spcAft>
                      </a:pPr>
                      <a:endParaRPr lang="en-US" sz="900" kern="100" dirty="0">
                        <a:effectLst/>
                        <a:latin typeface="Helvetica" panose="020B0604020202020204" pitchFamily="34" charset="0"/>
                        <a:ea typeface="Times New Roman" panose="02020603050405020304" pitchFamily="18" charset="0"/>
                        <a:cs typeface="Calibri" panose="020F0502020204030204" pitchFamily="34" charset="0"/>
                      </a:endParaRPr>
                    </a:p>
                  </a:txBody>
                  <a:tcPr marL="68580" marR="68580" marT="0" marB="0" anchor="ctr"/>
                </a:tc>
                <a:tc hMerge="1">
                  <a:txBody>
                    <a:bodyPr/>
                    <a:lstStyle/>
                    <a:p>
                      <a:pPr marL="0" marR="0" algn="ctr">
                        <a:lnSpc>
                          <a:spcPct val="107000"/>
                        </a:lnSpc>
                        <a:spcBef>
                          <a:spcPts val="0"/>
                        </a:spcBef>
                        <a:spcAft>
                          <a:spcPts val="0"/>
                        </a:spcAft>
                      </a:pPr>
                      <a:endParaRPr lang="en-US" sz="900" kern="100" dirty="0">
                        <a:effectLst/>
                        <a:latin typeface="Helvetica" panose="020B0604020202020204" pitchFamily="34" charset="0"/>
                        <a:ea typeface="Times New Roman" panose="02020603050405020304" pitchFamily="18" charset="0"/>
                        <a:cs typeface="Calibri" panose="020F0502020204030204" pitchFamily="34" charset="0"/>
                      </a:endParaRPr>
                    </a:p>
                  </a:txBody>
                  <a:tcPr marL="68580" marR="68580" marT="0" marB="0" anchor="ctr"/>
                </a:tc>
                <a:tc hMerge="1">
                  <a:txBody>
                    <a:bodyPr/>
                    <a:lstStyle/>
                    <a:p>
                      <a:pPr marL="0" marR="0" algn="ctr">
                        <a:lnSpc>
                          <a:spcPct val="107000"/>
                        </a:lnSpc>
                        <a:spcBef>
                          <a:spcPts val="0"/>
                        </a:spcBef>
                        <a:spcAft>
                          <a:spcPts val="0"/>
                        </a:spcAft>
                      </a:pPr>
                      <a:endParaRPr lang="en-US" sz="900" kern="100" dirty="0">
                        <a:effectLst/>
                        <a:latin typeface="Helvetica" panose="020B060402020202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val="125869054"/>
                  </a:ext>
                </a:extLst>
              </a:tr>
            </a:tbl>
          </a:graphicData>
        </a:graphic>
      </p:graphicFrame>
    </p:spTree>
    <p:extLst>
      <p:ext uri="{BB962C8B-B14F-4D97-AF65-F5344CB8AC3E}">
        <p14:creationId xmlns:p14="http://schemas.microsoft.com/office/powerpoint/2010/main" val="3523301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87DF4-2D49-A79E-EB77-51266B1D4E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294EDC-32BD-6E2C-048B-C33DF9F39BB3}"/>
              </a:ext>
            </a:extLst>
          </p:cNvPr>
          <p:cNvSpPr>
            <a:spLocks noGrp="1"/>
          </p:cNvSpPr>
          <p:nvPr>
            <p:ph type="title"/>
          </p:nvPr>
        </p:nvSpPr>
        <p:spPr>
          <a:xfrm>
            <a:off x="2787445" y="264806"/>
            <a:ext cx="8229600" cy="1630362"/>
          </a:xfrm>
        </p:spPr>
        <p:txBody>
          <a:bodyPr>
            <a:noAutofit/>
          </a:bodyPr>
          <a:lstStyle/>
          <a:p>
            <a:r>
              <a:rPr lang="en-US" sz="3800" b="1" dirty="0">
                <a:solidFill>
                  <a:srgbClr val="F5A603"/>
                </a:solidFill>
              </a:rPr>
              <a:t>2025-2029 Consolidated Plan</a:t>
            </a:r>
            <a:br>
              <a:rPr lang="en-US" sz="3800" dirty="0"/>
            </a:br>
            <a:r>
              <a:rPr lang="en-US" sz="3800" dirty="0"/>
              <a:t>Needs Assessment</a:t>
            </a:r>
            <a:endParaRPr lang="en-US" sz="3800" b="1" dirty="0"/>
          </a:p>
        </p:txBody>
      </p:sp>
      <p:sp>
        <p:nvSpPr>
          <p:cNvPr id="3" name="Content Placeholder 2">
            <a:extLst>
              <a:ext uri="{FF2B5EF4-FFF2-40B4-BE49-F238E27FC236}">
                <a16:creationId xmlns:a16="http://schemas.microsoft.com/office/drawing/2014/main" id="{B7518391-63BC-45E1-BBFA-CAF5627C484D}"/>
              </a:ext>
            </a:extLst>
          </p:cNvPr>
          <p:cNvSpPr>
            <a:spLocks noGrp="1"/>
          </p:cNvSpPr>
          <p:nvPr>
            <p:ph idx="1"/>
          </p:nvPr>
        </p:nvSpPr>
        <p:spPr>
          <a:xfrm>
            <a:off x="3004907" y="1782764"/>
            <a:ext cx="8229600" cy="4648200"/>
          </a:xfrm>
        </p:spPr>
        <p:txBody>
          <a:bodyPr>
            <a:noAutofit/>
          </a:bodyPr>
          <a:lstStyle/>
          <a:p>
            <a:pPr marL="0" indent="0">
              <a:buNone/>
            </a:pPr>
            <a:r>
              <a:rPr lang="en-US" sz="2000" dirty="0">
                <a:solidFill>
                  <a:srgbClr val="F5A603"/>
                </a:solidFill>
              </a:rPr>
              <a:t>Homelessness</a:t>
            </a:r>
          </a:p>
          <a:p>
            <a:r>
              <a:rPr lang="en-US" sz="2000" dirty="0">
                <a:solidFill>
                  <a:schemeClr val="accent6"/>
                </a:solidFill>
              </a:rPr>
              <a:t>Of those who received services, about 20% were considered chronically homeless.</a:t>
            </a:r>
          </a:p>
          <a:p>
            <a:r>
              <a:rPr lang="en-US" sz="2000" dirty="0">
                <a:solidFill>
                  <a:schemeClr val="accent6"/>
                </a:solidFill>
              </a:rPr>
              <a:t>The length of time individuals and families are experiencing homelessness has increased with 93 average bed nights in 2022 and 160 bed nights in 2023.</a:t>
            </a:r>
          </a:p>
          <a:p>
            <a:r>
              <a:rPr lang="en-US" sz="2000" dirty="0">
                <a:solidFill>
                  <a:schemeClr val="accent6"/>
                </a:solidFill>
              </a:rPr>
              <a:t>American Indian and Alaskan Native households are disproportionately represented in the homeless population.</a:t>
            </a:r>
          </a:p>
          <a:p>
            <a:pPr marL="0" indent="0">
              <a:buNone/>
            </a:pPr>
            <a:endParaRPr lang="en-US" sz="2000" dirty="0">
              <a:solidFill>
                <a:schemeClr val="accent6"/>
              </a:solidFill>
            </a:endParaRPr>
          </a:p>
          <a:p>
            <a:pPr marL="0" indent="0" algn="ctr">
              <a:buNone/>
            </a:pPr>
            <a:r>
              <a:rPr lang="en-US" sz="2000" dirty="0"/>
              <a:t>Research indicates that every $100 increase in median rent is </a:t>
            </a:r>
          </a:p>
          <a:p>
            <a:pPr marL="0" indent="0" algn="ctr">
              <a:buNone/>
            </a:pPr>
            <a:r>
              <a:rPr lang="en-US" sz="2000" dirty="0"/>
              <a:t>associated with a 9% increase in homelessness.</a:t>
            </a:r>
          </a:p>
        </p:txBody>
      </p:sp>
      <p:pic>
        <p:nvPicPr>
          <p:cNvPr id="5" name="Picture 4">
            <a:extLst>
              <a:ext uri="{FF2B5EF4-FFF2-40B4-BE49-F238E27FC236}">
                <a16:creationId xmlns:a16="http://schemas.microsoft.com/office/drawing/2014/main" id="{D396EDC1-1C3A-5173-EDAD-606E4AA7787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2015760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87DF4-2D49-A79E-EB77-51266B1D4E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294EDC-32BD-6E2C-048B-C33DF9F39BB3}"/>
              </a:ext>
            </a:extLst>
          </p:cNvPr>
          <p:cNvSpPr>
            <a:spLocks noGrp="1"/>
          </p:cNvSpPr>
          <p:nvPr>
            <p:ph type="title"/>
          </p:nvPr>
        </p:nvSpPr>
        <p:spPr>
          <a:xfrm>
            <a:off x="2787445" y="264806"/>
            <a:ext cx="8229600" cy="1630362"/>
          </a:xfrm>
        </p:spPr>
        <p:txBody>
          <a:bodyPr>
            <a:noAutofit/>
          </a:bodyPr>
          <a:lstStyle/>
          <a:p>
            <a:r>
              <a:rPr lang="en-US" sz="3800" b="1" dirty="0">
                <a:solidFill>
                  <a:srgbClr val="F5A603"/>
                </a:solidFill>
              </a:rPr>
              <a:t>2025-2029 Consolidated Plan</a:t>
            </a:r>
            <a:br>
              <a:rPr lang="en-US" sz="3800" dirty="0"/>
            </a:br>
            <a:r>
              <a:rPr lang="en-US" sz="3800" dirty="0"/>
              <a:t>Needs Assessment</a:t>
            </a:r>
            <a:endParaRPr lang="en-US" sz="3800" b="1" dirty="0"/>
          </a:p>
        </p:txBody>
      </p:sp>
      <p:sp>
        <p:nvSpPr>
          <p:cNvPr id="3" name="Content Placeholder 2">
            <a:extLst>
              <a:ext uri="{FF2B5EF4-FFF2-40B4-BE49-F238E27FC236}">
                <a16:creationId xmlns:a16="http://schemas.microsoft.com/office/drawing/2014/main" id="{B7518391-63BC-45E1-BBFA-CAF5627C484D}"/>
              </a:ext>
            </a:extLst>
          </p:cNvPr>
          <p:cNvSpPr>
            <a:spLocks noGrp="1"/>
          </p:cNvSpPr>
          <p:nvPr>
            <p:ph idx="1"/>
          </p:nvPr>
        </p:nvSpPr>
        <p:spPr>
          <a:xfrm>
            <a:off x="2968266" y="1785758"/>
            <a:ext cx="8229600" cy="4648200"/>
          </a:xfrm>
        </p:spPr>
        <p:txBody>
          <a:bodyPr>
            <a:noAutofit/>
          </a:bodyPr>
          <a:lstStyle/>
          <a:p>
            <a:pPr marL="0" indent="0">
              <a:buNone/>
            </a:pPr>
            <a:r>
              <a:rPr lang="en-US" sz="2100" b="1" dirty="0"/>
              <a:t>Special Needs Populations</a:t>
            </a:r>
          </a:p>
          <a:p>
            <a:pPr marL="0" indent="0">
              <a:buNone/>
            </a:pPr>
            <a:r>
              <a:rPr lang="en-US" sz="2100" dirty="0">
                <a:solidFill>
                  <a:schemeClr val="accent6"/>
                </a:solidFill>
              </a:rPr>
              <a:t>Commerce prioritizes housing and community development activities that benefit groups with special needs.</a:t>
            </a:r>
          </a:p>
          <a:p>
            <a:r>
              <a:rPr lang="en-US" sz="1900" dirty="0">
                <a:solidFill>
                  <a:schemeClr val="accent6"/>
                </a:solidFill>
              </a:rPr>
              <a:t>Elderly and frail elderly</a:t>
            </a:r>
          </a:p>
          <a:p>
            <a:r>
              <a:rPr lang="en-US" sz="1900" dirty="0">
                <a:solidFill>
                  <a:schemeClr val="accent6"/>
                </a:solidFill>
              </a:rPr>
              <a:t>Persons with mental, physical and developmental disabilities</a:t>
            </a:r>
          </a:p>
          <a:p>
            <a:r>
              <a:rPr lang="en-US" sz="1900" dirty="0">
                <a:solidFill>
                  <a:schemeClr val="accent6"/>
                </a:solidFill>
              </a:rPr>
              <a:t>Survivors of domestic violence</a:t>
            </a:r>
          </a:p>
          <a:p>
            <a:r>
              <a:rPr lang="en-US" sz="1900" dirty="0">
                <a:solidFill>
                  <a:schemeClr val="accent6"/>
                </a:solidFill>
              </a:rPr>
              <a:t>Persons with HIV/AIDS and their families</a:t>
            </a:r>
          </a:p>
          <a:p>
            <a:r>
              <a:rPr lang="en-US" sz="1900" dirty="0">
                <a:solidFill>
                  <a:schemeClr val="accent6"/>
                </a:solidFill>
              </a:rPr>
              <a:t>Persons experiencing substance use disorders</a:t>
            </a:r>
          </a:p>
          <a:p>
            <a:r>
              <a:rPr lang="en-US" sz="1900" dirty="0">
                <a:solidFill>
                  <a:schemeClr val="accent6"/>
                </a:solidFill>
              </a:rPr>
              <a:t>Public housing residents</a:t>
            </a:r>
          </a:p>
          <a:p>
            <a:r>
              <a:rPr lang="en-US" sz="1900" dirty="0">
                <a:solidFill>
                  <a:schemeClr val="accent6"/>
                </a:solidFill>
              </a:rPr>
              <a:t>Veterans</a:t>
            </a:r>
          </a:p>
          <a:p>
            <a:r>
              <a:rPr lang="en-US" sz="1900" dirty="0"/>
              <a:t>Persons experiencing homelessness</a:t>
            </a:r>
          </a:p>
          <a:p>
            <a:r>
              <a:rPr lang="en-US" sz="1900" dirty="0"/>
              <a:t>Youth exiting foster care</a:t>
            </a:r>
          </a:p>
        </p:txBody>
      </p:sp>
      <p:pic>
        <p:nvPicPr>
          <p:cNvPr id="5" name="Picture 4">
            <a:extLst>
              <a:ext uri="{FF2B5EF4-FFF2-40B4-BE49-F238E27FC236}">
                <a16:creationId xmlns:a16="http://schemas.microsoft.com/office/drawing/2014/main" id="{D396EDC1-1C3A-5173-EDAD-606E4AA7787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1195054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87DF4-2D49-A79E-EB77-51266B1D4E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294EDC-32BD-6E2C-048B-C33DF9F39BB3}"/>
              </a:ext>
            </a:extLst>
          </p:cNvPr>
          <p:cNvSpPr>
            <a:spLocks noGrp="1"/>
          </p:cNvSpPr>
          <p:nvPr>
            <p:ph type="title"/>
          </p:nvPr>
        </p:nvSpPr>
        <p:spPr>
          <a:xfrm>
            <a:off x="2787445" y="264806"/>
            <a:ext cx="8229600" cy="1630362"/>
          </a:xfrm>
        </p:spPr>
        <p:txBody>
          <a:bodyPr>
            <a:noAutofit/>
          </a:bodyPr>
          <a:lstStyle/>
          <a:p>
            <a:r>
              <a:rPr lang="en-US" sz="3800" b="1" dirty="0">
                <a:solidFill>
                  <a:srgbClr val="F5A603"/>
                </a:solidFill>
              </a:rPr>
              <a:t>2025-2029 Consolidated Plan</a:t>
            </a:r>
            <a:br>
              <a:rPr lang="en-US" sz="3800" dirty="0"/>
            </a:br>
            <a:r>
              <a:rPr lang="en-US" sz="3800" dirty="0"/>
              <a:t>Market Analysis</a:t>
            </a:r>
            <a:endParaRPr lang="en-US" sz="3800" b="1" dirty="0"/>
          </a:p>
        </p:txBody>
      </p:sp>
      <p:sp>
        <p:nvSpPr>
          <p:cNvPr id="3" name="Content Placeholder 2">
            <a:extLst>
              <a:ext uri="{FF2B5EF4-FFF2-40B4-BE49-F238E27FC236}">
                <a16:creationId xmlns:a16="http://schemas.microsoft.com/office/drawing/2014/main" id="{B7518391-63BC-45E1-BBFA-CAF5627C484D}"/>
              </a:ext>
            </a:extLst>
          </p:cNvPr>
          <p:cNvSpPr>
            <a:spLocks noGrp="1"/>
          </p:cNvSpPr>
          <p:nvPr>
            <p:ph idx="1"/>
          </p:nvPr>
        </p:nvSpPr>
        <p:spPr>
          <a:xfrm>
            <a:off x="3289738" y="1895168"/>
            <a:ext cx="7908128" cy="4535796"/>
          </a:xfrm>
        </p:spPr>
        <p:txBody>
          <a:bodyPr>
            <a:noAutofit/>
          </a:bodyPr>
          <a:lstStyle/>
          <a:p>
            <a:pPr marL="0" indent="0">
              <a:buNone/>
            </a:pPr>
            <a:endParaRPr lang="en-US" sz="2400" dirty="0">
              <a:solidFill>
                <a:schemeClr val="accent6"/>
              </a:solidFill>
            </a:endParaRPr>
          </a:p>
          <a:p>
            <a:pPr marL="0" indent="0">
              <a:lnSpc>
                <a:spcPct val="100000"/>
              </a:lnSpc>
              <a:buNone/>
            </a:pPr>
            <a:r>
              <a:rPr lang="en-US" sz="2400" dirty="0">
                <a:solidFill>
                  <a:schemeClr val="accent6"/>
                </a:solidFill>
              </a:rPr>
              <a:t>The Market Analysis of the Consolidated Plan examines Montana’s housing market, providing information about supply and demand, permitting, assistance programs, condition of housing structures and public policies affecting housing investment.</a:t>
            </a:r>
          </a:p>
        </p:txBody>
      </p:sp>
      <p:pic>
        <p:nvPicPr>
          <p:cNvPr id="5" name="Picture 4">
            <a:extLst>
              <a:ext uri="{FF2B5EF4-FFF2-40B4-BE49-F238E27FC236}">
                <a16:creationId xmlns:a16="http://schemas.microsoft.com/office/drawing/2014/main" id="{D396EDC1-1C3A-5173-EDAD-606E4AA7787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21041270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87DF4-2D49-A79E-EB77-51266B1D4E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294EDC-32BD-6E2C-048B-C33DF9F39BB3}"/>
              </a:ext>
            </a:extLst>
          </p:cNvPr>
          <p:cNvSpPr>
            <a:spLocks noGrp="1"/>
          </p:cNvSpPr>
          <p:nvPr>
            <p:ph type="title"/>
          </p:nvPr>
        </p:nvSpPr>
        <p:spPr>
          <a:xfrm>
            <a:off x="2787445" y="264806"/>
            <a:ext cx="8229600" cy="1630362"/>
          </a:xfrm>
        </p:spPr>
        <p:txBody>
          <a:bodyPr>
            <a:noAutofit/>
          </a:bodyPr>
          <a:lstStyle/>
          <a:p>
            <a:r>
              <a:rPr lang="en-US" sz="3800" b="1" dirty="0">
                <a:solidFill>
                  <a:srgbClr val="F5A603"/>
                </a:solidFill>
              </a:rPr>
              <a:t>2025-2029 Consolidated Plan</a:t>
            </a:r>
            <a:br>
              <a:rPr lang="en-US" sz="3800" dirty="0"/>
            </a:br>
            <a:r>
              <a:rPr lang="en-US" sz="3800" dirty="0"/>
              <a:t>Market Analysis</a:t>
            </a:r>
            <a:endParaRPr lang="en-US" sz="3800" b="1" dirty="0"/>
          </a:p>
        </p:txBody>
      </p:sp>
      <p:sp>
        <p:nvSpPr>
          <p:cNvPr id="3" name="Content Placeholder 2">
            <a:extLst>
              <a:ext uri="{FF2B5EF4-FFF2-40B4-BE49-F238E27FC236}">
                <a16:creationId xmlns:a16="http://schemas.microsoft.com/office/drawing/2014/main" id="{B7518391-63BC-45E1-BBFA-CAF5627C484D}"/>
              </a:ext>
            </a:extLst>
          </p:cNvPr>
          <p:cNvSpPr>
            <a:spLocks noGrp="1"/>
          </p:cNvSpPr>
          <p:nvPr>
            <p:ph idx="1"/>
          </p:nvPr>
        </p:nvSpPr>
        <p:spPr>
          <a:xfrm>
            <a:off x="2354781" y="1782764"/>
            <a:ext cx="9026305" cy="4648200"/>
          </a:xfrm>
        </p:spPr>
        <p:txBody>
          <a:bodyPr>
            <a:noAutofit/>
          </a:bodyPr>
          <a:lstStyle/>
          <a:p>
            <a:pPr marL="457200" lvl="1" indent="0">
              <a:buNone/>
            </a:pPr>
            <a:r>
              <a:rPr lang="en-US" sz="2000" dirty="0">
                <a:solidFill>
                  <a:schemeClr val="accent6"/>
                </a:solidFill>
              </a:rPr>
              <a:t>	</a:t>
            </a:r>
            <a:r>
              <a:rPr lang="en-US" dirty="0">
                <a:solidFill>
                  <a:schemeClr val="accent6"/>
                </a:solidFill>
              </a:rPr>
              <a:t>Highlights of the analysis: </a:t>
            </a:r>
          </a:p>
          <a:p>
            <a:pPr lvl="2"/>
            <a:r>
              <a:rPr lang="en-US" sz="2400" dirty="0">
                <a:solidFill>
                  <a:schemeClr val="accent6"/>
                </a:solidFill>
              </a:rPr>
              <a:t>Affordable housing is inadequate and difficult to develop in both large and small communities. Housing deficits have been reported in Montana every year since 2018.</a:t>
            </a:r>
          </a:p>
          <a:p>
            <a:pPr lvl="2"/>
            <a:r>
              <a:rPr lang="en-US" sz="2400" dirty="0">
                <a:solidFill>
                  <a:schemeClr val="accent6"/>
                </a:solidFill>
              </a:rPr>
              <a:t>High demand is demonstrated in the state’s low vacancy rates.</a:t>
            </a:r>
          </a:p>
          <a:p>
            <a:pPr lvl="3"/>
            <a:r>
              <a:rPr lang="en-US" sz="2400" dirty="0">
                <a:solidFill>
                  <a:schemeClr val="accent6"/>
                </a:solidFill>
              </a:rPr>
              <a:t>Homeowner vacancy 0.8% (2023 U.S. Census Bureau Housing Vacancy Survey)</a:t>
            </a:r>
          </a:p>
          <a:p>
            <a:pPr lvl="3"/>
            <a:r>
              <a:rPr lang="en-US" sz="2400" dirty="0">
                <a:solidFill>
                  <a:schemeClr val="accent6"/>
                </a:solidFill>
              </a:rPr>
              <a:t>Rental vacancy 4.5% (2023 U.S. Census Bureau Housing Vacancy Survey)</a:t>
            </a:r>
          </a:p>
          <a:p>
            <a:pPr lvl="2"/>
            <a:r>
              <a:rPr lang="en-US" sz="2400" dirty="0">
                <a:solidFill>
                  <a:schemeClr val="accent6"/>
                </a:solidFill>
              </a:rPr>
              <a:t>Existing housing stock is aging and in need of repair.</a:t>
            </a:r>
          </a:p>
          <a:p>
            <a:pPr lvl="2"/>
            <a:r>
              <a:rPr lang="en-US" sz="2400" dirty="0">
                <a:solidFill>
                  <a:schemeClr val="accent6"/>
                </a:solidFill>
              </a:rPr>
              <a:t>Low-income residents are being priced out of housing markets across the state.</a:t>
            </a:r>
          </a:p>
          <a:p>
            <a:pPr lvl="3"/>
            <a:endParaRPr lang="en-US" sz="1100" dirty="0">
              <a:solidFill>
                <a:schemeClr val="accent6"/>
              </a:solidFill>
            </a:endParaRPr>
          </a:p>
          <a:p>
            <a:pPr lvl="2"/>
            <a:endParaRPr lang="en-US" sz="1300" dirty="0">
              <a:solidFill>
                <a:schemeClr val="accent6"/>
              </a:solidFill>
            </a:endParaRPr>
          </a:p>
          <a:p>
            <a:pPr lvl="2"/>
            <a:endParaRPr lang="en-US" sz="1300" dirty="0">
              <a:solidFill>
                <a:schemeClr val="accent6"/>
              </a:solidFill>
            </a:endParaRPr>
          </a:p>
          <a:p>
            <a:pPr lvl="2"/>
            <a:endParaRPr lang="en-US" sz="1300" dirty="0">
              <a:solidFill>
                <a:srgbClr val="FF0000"/>
              </a:solidFill>
            </a:endParaRPr>
          </a:p>
          <a:p>
            <a:pPr lvl="2"/>
            <a:endParaRPr lang="en-US" sz="300" dirty="0">
              <a:solidFill>
                <a:srgbClr val="FF0000"/>
              </a:solidFill>
            </a:endParaRPr>
          </a:p>
          <a:p>
            <a:pPr marL="0" indent="0">
              <a:buNone/>
            </a:pPr>
            <a:endParaRPr lang="en-US" sz="300" dirty="0">
              <a:solidFill>
                <a:srgbClr val="FF0000"/>
              </a:solidFill>
            </a:endParaRPr>
          </a:p>
        </p:txBody>
      </p:sp>
      <p:pic>
        <p:nvPicPr>
          <p:cNvPr id="5" name="Picture 4">
            <a:extLst>
              <a:ext uri="{FF2B5EF4-FFF2-40B4-BE49-F238E27FC236}">
                <a16:creationId xmlns:a16="http://schemas.microsoft.com/office/drawing/2014/main" id="{D396EDC1-1C3A-5173-EDAD-606E4AA7787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172822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B69D3-3F93-0F1E-BA0C-6586328FD3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B355B4-FE03-EB23-8F4F-44E9097704A0}"/>
              </a:ext>
            </a:extLst>
          </p:cNvPr>
          <p:cNvSpPr>
            <a:spLocks noGrp="1"/>
          </p:cNvSpPr>
          <p:nvPr>
            <p:ph type="title"/>
          </p:nvPr>
        </p:nvSpPr>
        <p:spPr>
          <a:xfrm>
            <a:off x="2787445" y="264806"/>
            <a:ext cx="8229600" cy="1630362"/>
          </a:xfrm>
        </p:spPr>
        <p:txBody>
          <a:bodyPr>
            <a:noAutofit/>
          </a:bodyPr>
          <a:lstStyle/>
          <a:p>
            <a:r>
              <a:rPr lang="en-US" sz="3800" b="1" dirty="0">
                <a:solidFill>
                  <a:srgbClr val="F5A603"/>
                </a:solidFill>
              </a:rPr>
              <a:t>2025-2029 Consolidated Plan</a:t>
            </a:r>
            <a:br>
              <a:rPr lang="en-US" sz="3800" dirty="0"/>
            </a:br>
            <a:r>
              <a:rPr lang="en-US" sz="3800" dirty="0"/>
              <a:t>Market Analysis</a:t>
            </a:r>
            <a:endParaRPr lang="en-US" sz="3800" b="1" dirty="0"/>
          </a:p>
        </p:txBody>
      </p:sp>
      <p:sp>
        <p:nvSpPr>
          <p:cNvPr id="3" name="Content Placeholder 2">
            <a:extLst>
              <a:ext uri="{FF2B5EF4-FFF2-40B4-BE49-F238E27FC236}">
                <a16:creationId xmlns:a16="http://schemas.microsoft.com/office/drawing/2014/main" id="{B0C30E6A-F2A2-0633-4A2F-E2FF1508B0C3}"/>
              </a:ext>
            </a:extLst>
          </p:cNvPr>
          <p:cNvSpPr>
            <a:spLocks noGrp="1"/>
          </p:cNvSpPr>
          <p:nvPr>
            <p:ph idx="1"/>
          </p:nvPr>
        </p:nvSpPr>
        <p:spPr>
          <a:xfrm>
            <a:off x="2381061" y="2175640"/>
            <a:ext cx="9026305" cy="4255323"/>
          </a:xfrm>
        </p:spPr>
        <p:txBody>
          <a:bodyPr>
            <a:noAutofit/>
          </a:bodyPr>
          <a:lstStyle/>
          <a:p>
            <a:pPr marL="457200" lvl="1" indent="0">
              <a:buNone/>
            </a:pPr>
            <a:r>
              <a:rPr lang="en-US" dirty="0">
                <a:solidFill>
                  <a:schemeClr val="accent6"/>
                </a:solidFill>
              </a:rPr>
              <a:t>	Highlights of the analysis: </a:t>
            </a:r>
          </a:p>
          <a:p>
            <a:pPr lvl="2"/>
            <a:r>
              <a:rPr lang="en-US" sz="2400" dirty="0">
                <a:solidFill>
                  <a:schemeClr val="accent6"/>
                </a:solidFill>
              </a:rPr>
              <a:t>Waves of migration into Montana have contributed to new market conditions (Montana ranked fifth in the nation for population growth according to 2023 estimates).</a:t>
            </a:r>
          </a:p>
          <a:p>
            <a:pPr lvl="2"/>
            <a:r>
              <a:rPr lang="en-US" sz="2400" dirty="0">
                <a:solidFill>
                  <a:schemeClr val="accent6"/>
                </a:solidFill>
              </a:rPr>
              <a:t>Due to its lack of density, most development in Montana is new development.</a:t>
            </a:r>
          </a:p>
          <a:p>
            <a:pPr lvl="2"/>
            <a:r>
              <a:rPr lang="en-US" sz="2400" dirty="0">
                <a:solidFill>
                  <a:schemeClr val="accent6"/>
                </a:solidFill>
              </a:rPr>
              <a:t>Most of Montana’s supply (~70%) is single family, and this type of housing unit saw significant growth between 2017 and 2022.</a:t>
            </a:r>
          </a:p>
          <a:p>
            <a:pPr lvl="2"/>
            <a:endParaRPr lang="en-US" sz="1300" dirty="0">
              <a:solidFill>
                <a:schemeClr val="accent6"/>
              </a:solidFill>
            </a:endParaRPr>
          </a:p>
          <a:p>
            <a:pPr lvl="3"/>
            <a:endParaRPr lang="en-US" sz="1100" dirty="0">
              <a:solidFill>
                <a:schemeClr val="accent6"/>
              </a:solidFill>
            </a:endParaRPr>
          </a:p>
          <a:p>
            <a:pPr lvl="2"/>
            <a:endParaRPr lang="en-US" sz="1300" dirty="0">
              <a:solidFill>
                <a:schemeClr val="accent6"/>
              </a:solidFill>
            </a:endParaRPr>
          </a:p>
          <a:p>
            <a:pPr lvl="2"/>
            <a:endParaRPr lang="en-US" sz="1300" dirty="0">
              <a:solidFill>
                <a:schemeClr val="accent6"/>
              </a:solidFill>
            </a:endParaRPr>
          </a:p>
          <a:p>
            <a:pPr lvl="2"/>
            <a:endParaRPr lang="en-US" sz="1300" dirty="0">
              <a:solidFill>
                <a:srgbClr val="FF0000"/>
              </a:solidFill>
            </a:endParaRPr>
          </a:p>
          <a:p>
            <a:pPr lvl="2"/>
            <a:endParaRPr lang="en-US" sz="300" dirty="0">
              <a:solidFill>
                <a:srgbClr val="FF0000"/>
              </a:solidFill>
            </a:endParaRPr>
          </a:p>
          <a:p>
            <a:pPr marL="0" indent="0">
              <a:buNone/>
            </a:pPr>
            <a:endParaRPr lang="en-US" sz="300" dirty="0">
              <a:solidFill>
                <a:srgbClr val="FF0000"/>
              </a:solidFill>
            </a:endParaRPr>
          </a:p>
        </p:txBody>
      </p:sp>
      <p:pic>
        <p:nvPicPr>
          <p:cNvPr id="5" name="Picture 4">
            <a:extLst>
              <a:ext uri="{FF2B5EF4-FFF2-40B4-BE49-F238E27FC236}">
                <a16:creationId xmlns:a16="http://schemas.microsoft.com/office/drawing/2014/main" id="{C1DCBF05-2A3C-D0D8-9DF8-B7088C6DF53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23749586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D86B1-355D-B42A-9F46-588BC78CFF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DAC659-0268-FF3B-FF50-BBE384B1BD95}"/>
              </a:ext>
            </a:extLst>
          </p:cNvPr>
          <p:cNvSpPr>
            <a:spLocks noGrp="1"/>
          </p:cNvSpPr>
          <p:nvPr>
            <p:ph type="title"/>
          </p:nvPr>
        </p:nvSpPr>
        <p:spPr>
          <a:xfrm>
            <a:off x="2787445" y="264806"/>
            <a:ext cx="8229600" cy="1630362"/>
          </a:xfrm>
        </p:spPr>
        <p:txBody>
          <a:bodyPr>
            <a:noAutofit/>
          </a:bodyPr>
          <a:lstStyle/>
          <a:p>
            <a:r>
              <a:rPr lang="en-US" sz="3800" b="1" dirty="0">
                <a:solidFill>
                  <a:srgbClr val="F5A603"/>
                </a:solidFill>
              </a:rPr>
              <a:t>2025-2029 Consolidated Plan</a:t>
            </a:r>
            <a:br>
              <a:rPr lang="en-US" sz="3800" dirty="0"/>
            </a:br>
            <a:r>
              <a:rPr lang="en-US" sz="3800" dirty="0"/>
              <a:t>Market Analysis</a:t>
            </a:r>
            <a:endParaRPr lang="en-US" sz="3800" b="1" dirty="0"/>
          </a:p>
        </p:txBody>
      </p:sp>
      <p:sp>
        <p:nvSpPr>
          <p:cNvPr id="3" name="Content Placeholder 2">
            <a:extLst>
              <a:ext uri="{FF2B5EF4-FFF2-40B4-BE49-F238E27FC236}">
                <a16:creationId xmlns:a16="http://schemas.microsoft.com/office/drawing/2014/main" id="{2BB784B0-CE98-8F95-75B8-7C8C0910C5AA}"/>
              </a:ext>
            </a:extLst>
          </p:cNvPr>
          <p:cNvSpPr>
            <a:spLocks noGrp="1"/>
          </p:cNvSpPr>
          <p:nvPr>
            <p:ph idx="1"/>
          </p:nvPr>
        </p:nvSpPr>
        <p:spPr>
          <a:xfrm>
            <a:off x="2389092" y="2209800"/>
            <a:ext cx="9026305" cy="4648200"/>
          </a:xfrm>
        </p:spPr>
        <p:txBody>
          <a:bodyPr>
            <a:noAutofit/>
          </a:bodyPr>
          <a:lstStyle/>
          <a:p>
            <a:pPr marL="914400" lvl="2" indent="0">
              <a:buNone/>
            </a:pPr>
            <a:r>
              <a:rPr lang="en-US" sz="2400" dirty="0">
                <a:solidFill>
                  <a:schemeClr val="accent6"/>
                </a:solidFill>
              </a:rPr>
              <a:t>Highlights of the analysis: </a:t>
            </a:r>
          </a:p>
          <a:p>
            <a:pPr lvl="2"/>
            <a:r>
              <a:rPr lang="en-US" sz="2400" dirty="0">
                <a:solidFill>
                  <a:schemeClr val="accent6"/>
                </a:solidFill>
              </a:rPr>
              <a:t>In terms of inventory, all multi-family structure types together accounted for the most growth from 2017-2022.</a:t>
            </a:r>
          </a:p>
          <a:p>
            <a:pPr lvl="2"/>
            <a:r>
              <a:rPr lang="en-US" sz="2400" dirty="0">
                <a:solidFill>
                  <a:schemeClr val="accent6"/>
                </a:solidFill>
              </a:rPr>
              <a:t>Since 2006, cost to rent subsidized housing units increased while subsidies decreased. As a result, the number of households that can be assisted has declined.</a:t>
            </a:r>
          </a:p>
          <a:p>
            <a:pPr lvl="2"/>
            <a:r>
              <a:rPr lang="en-US" sz="2400" dirty="0">
                <a:solidFill>
                  <a:schemeClr val="accent6"/>
                </a:solidFill>
              </a:rPr>
              <a:t>Montana has had healthy job growth with consistently low unemployment rates.</a:t>
            </a:r>
          </a:p>
          <a:p>
            <a:pPr lvl="2"/>
            <a:r>
              <a:rPr lang="en-US" sz="2400" dirty="0">
                <a:solidFill>
                  <a:schemeClr val="accent6"/>
                </a:solidFill>
              </a:rPr>
              <a:t>Real wage growth in Montana ranked fourth in the nation in 2022.</a:t>
            </a:r>
          </a:p>
          <a:p>
            <a:pPr lvl="2"/>
            <a:endParaRPr lang="en-US" sz="1300" dirty="0">
              <a:solidFill>
                <a:schemeClr val="accent6"/>
              </a:solidFill>
            </a:endParaRPr>
          </a:p>
          <a:p>
            <a:pPr lvl="3"/>
            <a:endParaRPr lang="en-US" sz="1100" dirty="0">
              <a:solidFill>
                <a:schemeClr val="accent6"/>
              </a:solidFill>
            </a:endParaRPr>
          </a:p>
          <a:p>
            <a:pPr lvl="2"/>
            <a:endParaRPr lang="en-US" sz="1300" dirty="0">
              <a:solidFill>
                <a:schemeClr val="accent6"/>
              </a:solidFill>
            </a:endParaRPr>
          </a:p>
          <a:p>
            <a:pPr lvl="2"/>
            <a:endParaRPr lang="en-US" sz="1300" dirty="0">
              <a:solidFill>
                <a:schemeClr val="accent6"/>
              </a:solidFill>
            </a:endParaRPr>
          </a:p>
          <a:p>
            <a:pPr lvl="2"/>
            <a:endParaRPr lang="en-US" sz="1300" dirty="0">
              <a:solidFill>
                <a:srgbClr val="FF0000"/>
              </a:solidFill>
            </a:endParaRPr>
          </a:p>
          <a:p>
            <a:pPr lvl="2"/>
            <a:endParaRPr lang="en-US" sz="300" dirty="0">
              <a:solidFill>
                <a:srgbClr val="FF0000"/>
              </a:solidFill>
            </a:endParaRPr>
          </a:p>
          <a:p>
            <a:pPr marL="0" indent="0">
              <a:buNone/>
            </a:pPr>
            <a:endParaRPr lang="en-US" sz="300" dirty="0">
              <a:solidFill>
                <a:srgbClr val="FF0000"/>
              </a:solidFill>
            </a:endParaRPr>
          </a:p>
        </p:txBody>
      </p:sp>
      <p:pic>
        <p:nvPicPr>
          <p:cNvPr id="5" name="Picture 4">
            <a:extLst>
              <a:ext uri="{FF2B5EF4-FFF2-40B4-BE49-F238E27FC236}">
                <a16:creationId xmlns:a16="http://schemas.microsoft.com/office/drawing/2014/main" id="{1515857F-80CB-2115-17C8-F8B14D0ACA6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1029642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6">
            <a:extLst>
              <a:ext uri="{FF2B5EF4-FFF2-40B4-BE49-F238E27FC236}">
                <a16:creationId xmlns:a16="http://schemas.microsoft.com/office/drawing/2014/main" id="{A5F8320A-D37C-238D-6ACE-1EDB06EC13D5}"/>
              </a:ext>
            </a:extLst>
          </p:cNvPr>
          <p:cNvSpPr txBox="1">
            <a:spLocks/>
          </p:cNvSpPr>
          <p:nvPr/>
        </p:nvSpPr>
        <p:spPr>
          <a:xfrm>
            <a:off x="1607573" y="1568696"/>
            <a:ext cx="9237407" cy="370139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750"/>
              </a:spcAft>
              <a:buClrTx/>
              <a:buSzTx/>
              <a:buFontTx/>
              <a:buNone/>
              <a:tabLst/>
              <a:defRPr/>
            </a:pPr>
            <a:r>
              <a:rPr kumimoji="0" lang="en-US" sz="2000" b="0" u="none" strike="noStrike" kern="1200" cap="none" spc="0" normalizeH="0" baseline="0" noProof="0" dirty="0">
                <a:ln>
                  <a:noFill/>
                </a:ln>
                <a:effectLst/>
                <a:uLnTx/>
                <a:uFillTx/>
                <a:latin typeface="+mj-lt"/>
                <a:ea typeface="Calibri" panose="020F0502020204030204" pitchFamily="34" charset="0"/>
                <a:cs typeface="+mn-cs"/>
              </a:rPr>
              <a:t>The Department of Commerce will make reasonable accommodations for persons with disabilities or persons with limited English proficiency who wish to participate in this process and need an alternative accessible format of the presentation materials or translation services. </a:t>
            </a:r>
          </a:p>
          <a:p>
            <a:pPr marL="0" marR="0" lvl="0" indent="0" algn="ctr" defTabSz="914400" rtl="0" eaLnBrk="1" fontAlgn="auto" latinLnBrk="0" hangingPunct="1">
              <a:lnSpc>
                <a:spcPct val="100000"/>
              </a:lnSpc>
              <a:spcBef>
                <a:spcPts val="0"/>
              </a:spcBef>
              <a:spcAft>
                <a:spcPts val="750"/>
              </a:spcAft>
              <a:buClrTx/>
              <a:buSzTx/>
              <a:buFontTx/>
              <a:buNone/>
              <a:tabLst/>
              <a:defRPr/>
            </a:pPr>
            <a:endParaRPr kumimoji="0" lang="en-US" sz="2000" b="0" u="none" strike="noStrike" kern="1200" cap="none" spc="0" normalizeH="0" baseline="0" noProof="0" dirty="0">
              <a:ln>
                <a:noFill/>
              </a:ln>
              <a:effectLst/>
              <a:uLnTx/>
              <a:uFillTx/>
              <a:latin typeface="+mj-lt"/>
              <a:ea typeface="Calibri" panose="020F0502020204030204" pitchFamily="34" charset="0"/>
              <a:cs typeface="+mn-cs"/>
            </a:endParaRPr>
          </a:p>
          <a:p>
            <a:pPr marL="0" marR="0" lvl="0" indent="0" algn="ctr" defTabSz="914400" rtl="0" eaLnBrk="1" fontAlgn="auto" latinLnBrk="0" hangingPunct="1">
              <a:lnSpc>
                <a:spcPct val="100000"/>
              </a:lnSpc>
              <a:spcBef>
                <a:spcPts val="0"/>
              </a:spcBef>
              <a:spcAft>
                <a:spcPts val="750"/>
              </a:spcAft>
              <a:buClrTx/>
              <a:buSzTx/>
              <a:buFontTx/>
              <a:buNone/>
              <a:tabLst/>
              <a:defRPr/>
            </a:pPr>
            <a:r>
              <a:rPr kumimoji="0" lang="en-US" sz="2000" b="0" u="none" strike="noStrike" kern="1200" cap="none" spc="0" normalizeH="0" baseline="0" noProof="0" dirty="0">
                <a:ln>
                  <a:noFill/>
                </a:ln>
                <a:effectLst/>
                <a:uLnTx/>
                <a:uFillTx/>
                <a:latin typeface="+mj-lt"/>
                <a:ea typeface="Calibri" panose="020F0502020204030204" pitchFamily="34" charset="0"/>
                <a:cs typeface="+mn-cs"/>
              </a:rPr>
              <a:t> El Departamento de Comercio hará adaptaciones razonables para las personas con discapacidades o personas con domino limitado del inglés que deseen participar en este proceso y necesiten un formato accessible alternativo de materiales de presentación o servicios de traducción.</a:t>
            </a:r>
          </a:p>
        </p:txBody>
      </p:sp>
    </p:spTree>
    <p:extLst>
      <p:ext uri="{BB962C8B-B14F-4D97-AF65-F5344CB8AC3E}">
        <p14:creationId xmlns:p14="http://schemas.microsoft.com/office/powerpoint/2010/main" val="31332917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C3DFA-4B88-467C-93D9-70B3301A3322}"/>
              </a:ext>
            </a:extLst>
          </p:cNvPr>
          <p:cNvSpPr>
            <a:spLocks noGrp="1"/>
          </p:cNvSpPr>
          <p:nvPr>
            <p:ph type="title"/>
          </p:nvPr>
        </p:nvSpPr>
        <p:spPr>
          <a:xfrm>
            <a:off x="2866103" y="388142"/>
            <a:ext cx="7789984" cy="1325563"/>
          </a:xfrm>
        </p:spPr>
        <p:txBody>
          <a:bodyPr>
            <a:noAutofit/>
          </a:bodyPr>
          <a:lstStyle/>
          <a:p>
            <a:r>
              <a:rPr lang="en-US" sz="3800" b="1" dirty="0">
                <a:solidFill>
                  <a:srgbClr val="F5A603"/>
                </a:solidFill>
              </a:rPr>
              <a:t>2025-2029 Consolidated Plan</a:t>
            </a:r>
            <a:br>
              <a:rPr lang="en-US" sz="3800" dirty="0"/>
            </a:br>
            <a:r>
              <a:rPr lang="en-US" sz="3800" dirty="0"/>
              <a:t>Priority Needs</a:t>
            </a:r>
          </a:p>
        </p:txBody>
      </p:sp>
      <p:sp>
        <p:nvSpPr>
          <p:cNvPr id="3" name="Content Placeholder 2">
            <a:extLst>
              <a:ext uri="{FF2B5EF4-FFF2-40B4-BE49-F238E27FC236}">
                <a16:creationId xmlns:a16="http://schemas.microsoft.com/office/drawing/2014/main" id="{B72B05CE-CFAF-4581-BAEE-1118BF90BABB}"/>
              </a:ext>
            </a:extLst>
          </p:cNvPr>
          <p:cNvSpPr>
            <a:spLocks noGrp="1"/>
          </p:cNvSpPr>
          <p:nvPr>
            <p:ph idx="1"/>
          </p:nvPr>
        </p:nvSpPr>
        <p:spPr>
          <a:xfrm>
            <a:off x="3264456" y="2375338"/>
            <a:ext cx="8229600" cy="3750826"/>
          </a:xfrm>
        </p:spPr>
        <p:txBody>
          <a:bodyPr>
            <a:noAutofit/>
          </a:bodyPr>
          <a:lstStyle/>
          <a:p>
            <a:pPr marL="0" indent="0">
              <a:spcBef>
                <a:spcPts val="0"/>
              </a:spcBef>
              <a:buNone/>
            </a:pPr>
            <a:r>
              <a:rPr lang="en-US" sz="2400" dirty="0"/>
              <a:t>The priority needs identified in the Consolidated Plan are:</a:t>
            </a:r>
          </a:p>
          <a:p>
            <a:pPr>
              <a:spcBef>
                <a:spcPts val="0"/>
              </a:spcBef>
            </a:pPr>
            <a:endParaRPr lang="en-US" sz="2400" dirty="0"/>
          </a:p>
          <a:p>
            <a:pPr lvl="1">
              <a:spcBef>
                <a:spcPts val="0"/>
              </a:spcBef>
            </a:pPr>
            <a:r>
              <a:rPr lang="en-US" dirty="0"/>
              <a:t>Affordable Housing Preservation and Construction</a:t>
            </a:r>
          </a:p>
          <a:p>
            <a:pPr lvl="1">
              <a:spcBef>
                <a:spcPts val="0"/>
              </a:spcBef>
            </a:pPr>
            <a:r>
              <a:rPr lang="en-US" dirty="0"/>
              <a:t>Community Planning</a:t>
            </a:r>
          </a:p>
          <a:p>
            <a:pPr lvl="1">
              <a:spcBef>
                <a:spcPts val="0"/>
              </a:spcBef>
            </a:pPr>
            <a:r>
              <a:rPr lang="en-US" dirty="0"/>
              <a:t>Improving and Sustaining Vital Public Infrastructure</a:t>
            </a:r>
          </a:p>
          <a:p>
            <a:pPr lvl="1">
              <a:spcBef>
                <a:spcPts val="0"/>
              </a:spcBef>
            </a:pPr>
            <a:r>
              <a:rPr lang="en-US" dirty="0"/>
              <a:t>Economic Revitalization</a:t>
            </a:r>
          </a:p>
          <a:p>
            <a:pPr lvl="1">
              <a:spcBef>
                <a:spcPts val="0"/>
              </a:spcBef>
            </a:pPr>
            <a:r>
              <a:rPr lang="en-US" dirty="0"/>
              <a:t>Reducing Homelessness</a:t>
            </a:r>
          </a:p>
        </p:txBody>
      </p:sp>
      <p:pic>
        <p:nvPicPr>
          <p:cNvPr id="5" name="Picture 4">
            <a:extLst>
              <a:ext uri="{FF2B5EF4-FFF2-40B4-BE49-F238E27FC236}">
                <a16:creationId xmlns:a16="http://schemas.microsoft.com/office/drawing/2014/main" id="{464BAC42-BDD8-5070-A4ED-BFC1021B55E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175715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3D810-0A78-F3E5-769E-D974381B92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026BAB-D798-91D2-EDEE-267DB52BA0AC}"/>
              </a:ext>
            </a:extLst>
          </p:cNvPr>
          <p:cNvSpPr>
            <a:spLocks noGrp="1"/>
          </p:cNvSpPr>
          <p:nvPr>
            <p:ph type="title"/>
          </p:nvPr>
        </p:nvSpPr>
        <p:spPr>
          <a:xfrm>
            <a:off x="2975341" y="388142"/>
            <a:ext cx="7789984" cy="1325563"/>
          </a:xfrm>
        </p:spPr>
        <p:txBody>
          <a:bodyPr>
            <a:noAutofit/>
          </a:bodyPr>
          <a:lstStyle/>
          <a:p>
            <a:r>
              <a:rPr lang="en-US" sz="3800" b="1" dirty="0">
                <a:solidFill>
                  <a:srgbClr val="F5A603"/>
                </a:solidFill>
              </a:rPr>
              <a:t>2025-2029 Consolidated Plan</a:t>
            </a:r>
            <a:br>
              <a:rPr lang="en-US" sz="3800" dirty="0"/>
            </a:br>
            <a:r>
              <a:rPr lang="en-US" sz="3800" dirty="0"/>
              <a:t>Goals</a:t>
            </a:r>
          </a:p>
        </p:txBody>
      </p:sp>
      <p:sp>
        <p:nvSpPr>
          <p:cNvPr id="3" name="Content Placeholder 2">
            <a:extLst>
              <a:ext uri="{FF2B5EF4-FFF2-40B4-BE49-F238E27FC236}">
                <a16:creationId xmlns:a16="http://schemas.microsoft.com/office/drawing/2014/main" id="{5821B9C2-F6D8-FF28-871B-344D11A20BD8}"/>
              </a:ext>
            </a:extLst>
          </p:cNvPr>
          <p:cNvSpPr>
            <a:spLocks noGrp="1"/>
          </p:cNvSpPr>
          <p:nvPr>
            <p:ph idx="1"/>
          </p:nvPr>
        </p:nvSpPr>
        <p:spPr>
          <a:xfrm>
            <a:off x="3282791" y="1962783"/>
            <a:ext cx="8229600" cy="4343400"/>
          </a:xfrm>
        </p:spPr>
        <p:txBody>
          <a:bodyPr>
            <a:noAutofit/>
          </a:bodyPr>
          <a:lstStyle/>
          <a:p>
            <a:pPr marL="0" indent="0">
              <a:spcBef>
                <a:spcPts val="0"/>
              </a:spcBef>
              <a:buNone/>
            </a:pPr>
            <a:endParaRPr lang="en-US" sz="3000" dirty="0"/>
          </a:p>
          <a:p>
            <a:pPr marL="0" indent="0">
              <a:spcBef>
                <a:spcPts val="0"/>
              </a:spcBef>
              <a:buNone/>
            </a:pPr>
            <a:r>
              <a:rPr lang="en-US" sz="2400" dirty="0"/>
              <a:t>The goals of Montana’s Consolidated Plan are:</a:t>
            </a:r>
          </a:p>
          <a:p>
            <a:pPr>
              <a:spcBef>
                <a:spcPts val="0"/>
              </a:spcBef>
            </a:pPr>
            <a:endParaRPr lang="en-US" sz="2400" dirty="0"/>
          </a:p>
          <a:p>
            <a:pPr lvl="1">
              <a:spcBef>
                <a:spcPts val="0"/>
              </a:spcBef>
            </a:pPr>
            <a:r>
              <a:rPr lang="en-US" dirty="0"/>
              <a:t>Goal 1: Preserve and Construct Affordable Housing</a:t>
            </a:r>
          </a:p>
          <a:p>
            <a:pPr lvl="1">
              <a:spcBef>
                <a:spcPts val="0"/>
              </a:spcBef>
            </a:pPr>
            <a:r>
              <a:rPr lang="en-US" dirty="0"/>
              <a:t>Goal 2: Plan for Communities</a:t>
            </a:r>
          </a:p>
          <a:p>
            <a:pPr lvl="1">
              <a:spcBef>
                <a:spcPts val="0"/>
              </a:spcBef>
            </a:pPr>
            <a:r>
              <a:rPr lang="en-US" dirty="0"/>
              <a:t>Goal 3: Improve and Sustain Public Infrastructure</a:t>
            </a:r>
          </a:p>
          <a:p>
            <a:pPr lvl="1">
              <a:spcBef>
                <a:spcPts val="0"/>
              </a:spcBef>
            </a:pPr>
            <a:r>
              <a:rPr lang="en-US" dirty="0"/>
              <a:t>Goal 4: Revitalize Local Economies</a:t>
            </a:r>
          </a:p>
          <a:p>
            <a:pPr lvl="1">
              <a:spcBef>
                <a:spcPts val="0"/>
              </a:spcBef>
            </a:pPr>
            <a:r>
              <a:rPr lang="en-US" dirty="0"/>
              <a:t>Goal 5: Reduce Homelessness</a:t>
            </a:r>
          </a:p>
        </p:txBody>
      </p:sp>
      <p:pic>
        <p:nvPicPr>
          <p:cNvPr id="5" name="Picture 4">
            <a:extLst>
              <a:ext uri="{FF2B5EF4-FFF2-40B4-BE49-F238E27FC236}">
                <a16:creationId xmlns:a16="http://schemas.microsoft.com/office/drawing/2014/main" id="{DD66C477-EEF1-271B-E3CD-65FF04A120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29103364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7C4CC-09C9-6FA4-EEDB-72481021CA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12BDA4-6766-EE15-7EFD-4E6B45F6E54F}"/>
              </a:ext>
            </a:extLst>
          </p:cNvPr>
          <p:cNvSpPr>
            <a:spLocks noGrp="1"/>
          </p:cNvSpPr>
          <p:nvPr>
            <p:ph type="title"/>
          </p:nvPr>
        </p:nvSpPr>
        <p:spPr>
          <a:xfrm>
            <a:off x="2866103" y="427036"/>
            <a:ext cx="9130209" cy="1325563"/>
          </a:xfrm>
        </p:spPr>
        <p:txBody>
          <a:bodyPr>
            <a:noAutofit/>
          </a:bodyPr>
          <a:lstStyle/>
          <a:p>
            <a:r>
              <a:rPr lang="en-US" sz="3600" b="1" dirty="0">
                <a:solidFill>
                  <a:srgbClr val="F5A603"/>
                </a:solidFill>
              </a:rPr>
              <a:t>2025-2026 Annual Action Plan</a:t>
            </a:r>
            <a:br>
              <a:rPr lang="en-US" sz="3600" dirty="0"/>
            </a:br>
            <a:r>
              <a:rPr lang="en-US" sz="3600" dirty="0"/>
              <a:t>Preserve and Construct Affordable Housing</a:t>
            </a:r>
            <a:br>
              <a:rPr lang="en-US" sz="3600" dirty="0"/>
            </a:br>
            <a:endParaRPr lang="en-US" sz="3600" dirty="0"/>
          </a:p>
        </p:txBody>
      </p:sp>
      <p:sp>
        <p:nvSpPr>
          <p:cNvPr id="3" name="Content Placeholder 2">
            <a:extLst>
              <a:ext uri="{FF2B5EF4-FFF2-40B4-BE49-F238E27FC236}">
                <a16:creationId xmlns:a16="http://schemas.microsoft.com/office/drawing/2014/main" id="{24583D5C-886D-1DBE-8E48-F6A8F830BAFC}"/>
              </a:ext>
            </a:extLst>
          </p:cNvPr>
          <p:cNvSpPr>
            <a:spLocks noGrp="1"/>
          </p:cNvSpPr>
          <p:nvPr>
            <p:ph idx="1"/>
          </p:nvPr>
        </p:nvSpPr>
        <p:spPr>
          <a:xfrm>
            <a:off x="3051298" y="1904910"/>
            <a:ext cx="8423568" cy="4343400"/>
          </a:xfrm>
        </p:spPr>
        <p:txBody>
          <a:bodyPr>
            <a:noAutofit/>
          </a:bodyPr>
          <a:lstStyle/>
          <a:p>
            <a:pPr lvl="1">
              <a:spcBef>
                <a:spcPts val="0"/>
              </a:spcBef>
            </a:pPr>
            <a:endParaRPr lang="en-US" dirty="0"/>
          </a:p>
          <a:p>
            <a:pPr lvl="1">
              <a:spcBef>
                <a:spcPts val="0"/>
              </a:spcBef>
            </a:pPr>
            <a:r>
              <a:rPr lang="en-US" dirty="0"/>
              <a:t>Funding: 	CDBG: $1,000,000 </a:t>
            </a:r>
          </a:p>
          <a:p>
            <a:pPr marL="457200" lvl="1" indent="0">
              <a:spcBef>
                <a:spcPts val="0"/>
              </a:spcBef>
              <a:buNone/>
            </a:pPr>
            <a:r>
              <a:rPr lang="en-US" dirty="0"/>
              <a:t>			HOME: $2,750,000 </a:t>
            </a:r>
          </a:p>
          <a:p>
            <a:pPr marL="457200" lvl="1" indent="0">
              <a:spcBef>
                <a:spcPts val="0"/>
              </a:spcBef>
              <a:buNone/>
            </a:pPr>
            <a:r>
              <a:rPr lang="en-US" dirty="0"/>
              <a:t>			HTF: $2,394,833</a:t>
            </a:r>
          </a:p>
          <a:p>
            <a:pPr marL="457200" lvl="1" indent="0">
              <a:spcBef>
                <a:spcPts val="0"/>
              </a:spcBef>
              <a:buNone/>
            </a:pPr>
            <a:endParaRPr lang="en-US" dirty="0"/>
          </a:p>
          <a:p>
            <a:pPr lvl="1">
              <a:spcBef>
                <a:spcPts val="0"/>
              </a:spcBef>
            </a:pPr>
            <a:r>
              <a:rPr lang="en-US" dirty="0"/>
              <a:t>Goal Outcomes: </a:t>
            </a:r>
          </a:p>
          <a:p>
            <a:pPr lvl="2">
              <a:spcBef>
                <a:spcPts val="0"/>
              </a:spcBef>
            </a:pPr>
            <a:r>
              <a:rPr lang="en-US" sz="2400" dirty="0"/>
              <a:t>Thirty rental units constructed and rehabilitated</a:t>
            </a:r>
          </a:p>
          <a:p>
            <a:pPr lvl="2">
              <a:spcBef>
                <a:spcPts val="0"/>
              </a:spcBef>
            </a:pPr>
            <a:r>
              <a:rPr lang="en-US" sz="2400" dirty="0"/>
              <a:t>Five homeowner housing opportunities added and rehabilitated </a:t>
            </a:r>
          </a:p>
          <a:p>
            <a:pPr lvl="2">
              <a:spcBef>
                <a:spcPts val="0"/>
              </a:spcBef>
            </a:pPr>
            <a:r>
              <a:rPr lang="en-US" sz="2400" dirty="0"/>
              <a:t>Ten direct financial assistance opportunities to homebuyers</a:t>
            </a:r>
          </a:p>
        </p:txBody>
      </p:sp>
      <p:pic>
        <p:nvPicPr>
          <p:cNvPr id="5" name="Picture 4">
            <a:extLst>
              <a:ext uri="{FF2B5EF4-FFF2-40B4-BE49-F238E27FC236}">
                <a16:creationId xmlns:a16="http://schemas.microsoft.com/office/drawing/2014/main" id="{DF9D2D8C-392A-D5AE-62DA-505E0B9A70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11823375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FD05B-6E04-F6FB-0DB0-64284EB1FB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A6366C-E369-14AF-8AB5-AACD1C640264}"/>
              </a:ext>
            </a:extLst>
          </p:cNvPr>
          <p:cNvSpPr>
            <a:spLocks noGrp="1"/>
          </p:cNvSpPr>
          <p:nvPr>
            <p:ph type="title"/>
          </p:nvPr>
        </p:nvSpPr>
        <p:spPr>
          <a:xfrm>
            <a:off x="2866103" y="427036"/>
            <a:ext cx="9130209" cy="1325563"/>
          </a:xfrm>
        </p:spPr>
        <p:txBody>
          <a:bodyPr>
            <a:noAutofit/>
          </a:bodyPr>
          <a:lstStyle/>
          <a:p>
            <a:r>
              <a:rPr lang="en-US" sz="3600" b="1" dirty="0">
                <a:solidFill>
                  <a:srgbClr val="F5A603"/>
                </a:solidFill>
              </a:rPr>
              <a:t>2025-2026 Annual Action Plan</a:t>
            </a:r>
            <a:br>
              <a:rPr lang="en-US" sz="3600" dirty="0"/>
            </a:br>
            <a:r>
              <a:rPr lang="en-US" sz="3600" dirty="0"/>
              <a:t>Plan for Communities</a:t>
            </a:r>
            <a:br>
              <a:rPr lang="en-US" sz="3600" dirty="0"/>
            </a:br>
            <a:endParaRPr lang="en-US" sz="3600" dirty="0"/>
          </a:p>
        </p:txBody>
      </p:sp>
      <p:sp>
        <p:nvSpPr>
          <p:cNvPr id="3" name="Content Placeholder 2">
            <a:extLst>
              <a:ext uri="{FF2B5EF4-FFF2-40B4-BE49-F238E27FC236}">
                <a16:creationId xmlns:a16="http://schemas.microsoft.com/office/drawing/2014/main" id="{99449FB5-D261-5F92-9359-93989DF76518}"/>
              </a:ext>
            </a:extLst>
          </p:cNvPr>
          <p:cNvSpPr>
            <a:spLocks noGrp="1"/>
          </p:cNvSpPr>
          <p:nvPr>
            <p:ph idx="1"/>
          </p:nvPr>
        </p:nvSpPr>
        <p:spPr>
          <a:xfrm>
            <a:off x="3151486" y="1752599"/>
            <a:ext cx="8229600" cy="4343400"/>
          </a:xfrm>
        </p:spPr>
        <p:txBody>
          <a:bodyPr>
            <a:noAutofit/>
          </a:bodyPr>
          <a:lstStyle/>
          <a:p>
            <a:pPr lvl="1">
              <a:spcBef>
                <a:spcPts val="0"/>
              </a:spcBef>
            </a:pPr>
            <a:endParaRPr lang="en-US" dirty="0"/>
          </a:p>
          <a:p>
            <a:pPr lvl="1">
              <a:spcBef>
                <a:spcPts val="0"/>
              </a:spcBef>
            </a:pPr>
            <a:r>
              <a:rPr lang="en-US" dirty="0"/>
              <a:t>Funding: 	  CDBG: $600,000</a:t>
            </a:r>
          </a:p>
          <a:p>
            <a:pPr marL="457200" lvl="1" indent="0">
              <a:spcBef>
                <a:spcPts val="0"/>
              </a:spcBef>
              <a:buNone/>
            </a:pPr>
            <a:endParaRPr lang="en-US" dirty="0"/>
          </a:p>
          <a:p>
            <a:pPr lvl="1">
              <a:spcBef>
                <a:spcPts val="0"/>
              </a:spcBef>
            </a:pPr>
            <a:r>
              <a:rPr lang="en-US" dirty="0"/>
              <a:t>Goal Outcomes: Twelve local governments assisted</a:t>
            </a:r>
          </a:p>
        </p:txBody>
      </p:sp>
      <p:pic>
        <p:nvPicPr>
          <p:cNvPr id="5" name="Picture 4">
            <a:extLst>
              <a:ext uri="{FF2B5EF4-FFF2-40B4-BE49-F238E27FC236}">
                <a16:creationId xmlns:a16="http://schemas.microsoft.com/office/drawing/2014/main" id="{024A2336-3A7C-31DF-B5DB-0E0C541650C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23525534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9B872-0C58-92F1-E8C7-4A27F06F8D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B71768-B9E4-6659-5F25-B250A442D1A7}"/>
              </a:ext>
            </a:extLst>
          </p:cNvPr>
          <p:cNvSpPr>
            <a:spLocks noGrp="1"/>
          </p:cNvSpPr>
          <p:nvPr>
            <p:ph type="title"/>
          </p:nvPr>
        </p:nvSpPr>
        <p:spPr>
          <a:xfrm>
            <a:off x="2866103" y="427036"/>
            <a:ext cx="9130209" cy="1325563"/>
          </a:xfrm>
        </p:spPr>
        <p:txBody>
          <a:bodyPr>
            <a:noAutofit/>
          </a:bodyPr>
          <a:lstStyle/>
          <a:p>
            <a:r>
              <a:rPr lang="en-US" sz="3600" b="1" dirty="0">
                <a:solidFill>
                  <a:srgbClr val="F5A603"/>
                </a:solidFill>
              </a:rPr>
              <a:t>2025-2026 Annual Action Plan</a:t>
            </a:r>
            <a:br>
              <a:rPr lang="en-US" sz="3600" dirty="0"/>
            </a:br>
            <a:r>
              <a:rPr lang="en-US" sz="3600" dirty="0"/>
              <a:t>Improve and Sustain Public Infrastructure</a:t>
            </a:r>
            <a:br>
              <a:rPr lang="en-US" sz="3600" dirty="0"/>
            </a:br>
            <a:endParaRPr lang="en-US" sz="3600" dirty="0"/>
          </a:p>
        </p:txBody>
      </p:sp>
      <p:sp>
        <p:nvSpPr>
          <p:cNvPr id="3" name="Content Placeholder 2">
            <a:extLst>
              <a:ext uri="{FF2B5EF4-FFF2-40B4-BE49-F238E27FC236}">
                <a16:creationId xmlns:a16="http://schemas.microsoft.com/office/drawing/2014/main" id="{977D8C23-67C0-DD90-1EF0-4608C596CB65}"/>
              </a:ext>
            </a:extLst>
          </p:cNvPr>
          <p:cNvSpPr>
            <a:spLocks noGrp="1"/>
          </p:cNvSpPr>
          <p:nvPr>
            <p:ph idx="1"/>
          </p:nvPr>
        </p:nvSpPr>
        <p:spPr>
          <a:xfrm>
            <a:off x="2866103" y="1569244"/>
            <a:ext cx="8229600" cy="4343400"/>
          </a:xfrm>
        </p:spPr>
        <p:txBody>
          <a:bodyPr>
            <a:noAutofit/>
          </a:bodyPr>
          <a:lstStyle/>
          <a:p>
            <a:pPr lvl="1">
              <a:spcBef>
                <a:spcPts val="0"/>
              </a:spcBef>
            </a:pPr>
            <a:endParaRPr lang="en-US" sz="3000" dirty="0"/>
          </a:p>
          <a:p>
            <a:pPr lvl="1">
              <a:spcBef>
                <a:spcPts val="0"/>
              </a:spcBef>
            </a:pPr>
            <a:r>
              <a:rPr lang="en-US" dirty="0"/>
              <a:t>Funding: 	CDBG: $3,072,50</a:t>
            </a:r>
          </a:p>
          <a:p>
            <a:pPr lvl="1">
              <a:spcBef>
                <a:spcPts val="0"/>
              </a:spcBef>
            </a:pPr>
            <a:endParaRPr lang="en-US" dirty="0"/>
          </a:p>
          <a:p>
            <a:pPr lvl="1">
              <a:spcBef>
                <a:spcPts val="0"/>
              </a:spcBef>
            </a:pPr>
            <a:r>
              <a:rPr lang="en-US" dirty="0"/>
              <a:t>Goal Outcomes: </a:t>
            </a:r>
          </a:p>
          <a:p>
            <a:pPr lvl="2">
              <a:spcBef>
                <a:spcPts val="0"/>
              </a:spcBef>
            </a:pPr>
            <a:r>
              <a:rPr lang="en-US" sz="2400" dirty="0"/>
              <a:t>One thousand persons benefit from public facility or infrastructure </a:t>
            </a:r>
          </a:p>
          <a:p>
            <a:pPr lvl="2">
              <a:spcBef>
                <a:spcPts val="0"/>
              </a:spcBef>
            </a:pPr>
            <a:r>
              <a:rPr lang="en-US" sz="2400" dirty="0"/>
              <a:t>Twenty low to moderate-income households</a:t>
            </a:r>
          </a:p>
        </p:txBody>
      </p:sp>
      <p:pic>
        <p:nvPicPr>
          <p:cNvPr id="5" name="Picture 4">
            <a:extLst>
              <a:ext uri="{FF2B5EF4-FFF2-40B4-BE49-F238E27FC236}">
                <a16:creationId xmlns:a16="http://schemas.microsoft.com/office/drawing/2014/main" id="{D2254FD8-685B-82C9-3730-E34879FD5AE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2706285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62C44-DD39-6D27-FA23-66AADFE048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5ED1F3-14AB-BF67-7246-18EE60E4ACF3}"/>
              </a:ext>
            </a:extLst>
          </p:cNvPr>
          <p:cNvSpPr>
            <a:spLocks noGrp="1"/>
          </p:cNvSpPr>
          <p:nvPr>
            <p:ph type="title"/>
          </p:nvPr>
        </p:nvSpPr>
        <p:spPr>
          <a:xfrm>
            <a:off x="2866103" y="427036"/>
            <a:ext cx="9130209" cy="1325563"/>
          </a:xfrm>
        </p:spPr>
        <p:txBody>
          <a:bodyPr>
            <a:noAutofit/>
          </a:bodyPr>
          <a:lstStyle/>
          <a:p>
            <a:r>
              <a:rPr lang="en-US" sz="3600" b="1" dirty="0">
                <a:solidFill>
                  <a:srgbClr val="F5A603"/>
                </a:solidFill>
              </a:rPr>
              <a:t>2025-2026 Annual Action Plan</a:t>
            </a:r>
            <a:br>
              <a:rPr lang="en-US" sz="3600" dirty="0"/>
            </a:br>
            <a:r>
              <a:rPr lang="en-US" sz="3600" dirty="0"/>
              <a:t>Revitalize Local Economies</a:t>
            </a:r>
            <a:br>
              <a:rPr lang="en-US" sz="3600" dirty="0"/>
            </a:br>
            <a:endParaRPr lang="en-US" sz="3600" dirty="0"/>
          </a:p>
        </p:txBody>
      </p:sp>
      <p:sp>
        <p:nvSpPr>
          <p:cNvPr id="3" name="Content Placeholder 2">
            <a:extLst>
              <a:ext uri="{FF2B5EF4-FFF2-40B4-BE49-F238E27FC236}">
                <a16:creationId xmlns:a16="http://schemas.microsoft.com/office/drawing/2014/main" id="{89130E7C-93B2-A3B8-30E4-01277D978B1A}"/>
              </a:ext>
            </a:extLst>
          </p:cNvPr>
          <p:cNvSpPr>
            <a:spLocks noGrp="1"/>
          </p:cNvSpPr>
          <p:nvPr>
            <p:ph idx="1"/>
          </p:nvPr>
        </p:nvSpPr>
        <p:spPr>
          <a:xfrm>
            <a:off x="2866103" y="1569244"/>
            <a:ext cx="8229600" cy="4343400"/>
          </a:xfrm>
        </p:spPr>
        <p:txBody>
          <a:bodyPr>
            <a:noAutofit/>
          </a:bodyPr>
          <a:lstStyle/>
          <a:p>
            <a:pPr lvl="1">
              <a:spcBef>
                <a:spcPts val="0"/>
              </a:spcBef>
            </a:pPr>
            <a:endParaRPr lang="en-US" sz="3000" dirty="0"/>
          </a:p>
          <a:p>
            <a:pPr lvl="1">
              <a:spcBef>
                <a:spcPts val="0"/>
              </a:spcBef>
            </a:pPr>
            <a:r>
              <a:rPr lang="en-US" dirty="0"/>
              <a:t>Funding: 	CDBG: $1,000,000</a:t>
            </a:r>
          </a:p>
          <a:p>
            <a:pPr lvl="1">
              <a:spcBef>
                <a:spcPts val="0"/>
              </a:spcBef>
            </a:pPr>
            <a:endParaRPr lang="en-US" dirty="0"/>
          </a:p>
          <a:p>
            <a:pPr lvl="1">
              <a:spcBef>
                <a:spcPts val="0"/>
              </a:spcBef>
            </a:pPr>
            <a:r>
              <a:rPr lang="en-US" dirty="0"/>
              <a:t>Goal Outcomes: </a:t>
            </a:r>
          </a:p>
          <a:p>
            <a:pPr lvl="2">
              <a:spcBef>
                <a:spcPts val="0"/>
              </a:spcBef>
            </a:pPr>
            <a:r>
              <a:rPr lang="en-US" sz="2400" dirty="0"/>
              <a:t>Thirty jobs created/retained</a:t>
            </a:r>
          </a:p>
          <a:p>
            <a:pPr lvl="2">
              <a:spcBef>
                <a:spcPts val="0"/>
              </a:spcBef>
            </a:pPr>
            <a:r>
              <a:rPr lang="en-US" sz="2400" dirty="0"/>
              <a:t>Two businesses assisted</a:t>
            </a:r>
          </a:p>
          <a:p>
            <a:pPr lvl="2">
              <a:spcBef>
                <a:spcPts val="0"/>
              </a:spcBef>
            </a:pPr>
            <a:r>
              <a:rPr lang="en-US" sz="2400" dirty="0"/>
              <a:t>One business façade treatment or business building rehabilitation</a:t>
            </a:r>
          </a:p>
        </p:txBody>
      </p:sp>
      <p:pic>
        <p:nvPicPr>
          <p:cNvPr id="5" name="Picture 4">
            <a:extLst>
              <a:ext uri="{FF2B5EF4-FFF2-40B4-BE49-F238E27FC236}">
                <a16:creationId xmlns:a16="http://schemas.microsoft.com/office/drawing/2014/main" id="{49A65E29-974C-A0A7-2020-BACEC6A2BB7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8238911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1D939-B0A4-3C2F-76BA-3F550E2E90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45AD09-A05E-C2E8-95FE-86A61ECC4016}"/>
              </a:ext>
            </a:extLst>
          </p:cNvPr>
          <p:cNvSpPr>
            <a:spLocks noGrp="1"/>
          </p:cNvSpPr>
          <p:nvPr>
            <p:ph type="title"/>
          </p:nvPr>
        </p:nvSpPr>
        <p:spPr>
          <a:xfrm>
            <a:off x="2866103" y="427036"/>
            <a:ext cx="9130209" cy="1325563"/>
          </a:xfrm>
        </p:spPr>
        <p:txBody>
          <a:bodyPr>
            <a:noAutofit/>
          </a:bodyPr>
          <a:lstStyle/>
          <a:p>
            <a:r>
              <a:rPr lang="en-US" sz="3600" b="1" dirty="0">
                <a:solidFill>
                  <a:srgbClr val="F5A603"/>
                </a:solidFill>
              </a:rPr>
              <a:t>2025-2026 Annual Action Plan</a:t>
            </a:r>
            <a:br>
              <a:rPr lang="en-US" sz="3600" dirty="0"/>
            </a:br>
            <a:r>
              <a:rPr lang="en-US" sz="3600" dirty="0"/>
              <a:t>Reduce Homelessness</a:t>
            </a:r>
            <a:br>
              <a:rPr lang="en-US" sz="3600" dirty="0"/>
            </a:br>
            <a:endParaRPr lang="en-US" sz="3600" dirty="0"/>
          </a:p>
        </p:txBody>
      </p:sp>
      <p:sp>
        <p:nvSpPr>
          <p:cNvPr id="3" name="Content Placeholder 2">
            <a:extLst>
              <a:ext uri="{FF2B5EF4-FFF2-40B4-BE49-F238E27FC236}">
                <a16:creationId xmlns:a16="http://schemas.microsoft.com/office/drawing/2014/main" id="{AD5A49F4-4298-54D7-8ED9-27A669C2FC39}"/>
              </a:ext>
            </a:extLst>
          </p:cNvPr>
          <p:cNvSpPr>
            <a:spLocks noGrp="1"/>
          </p:cNvSpPr>
          <p:nvPr>
            <p:ph idx="1"/>
          </p:nvPr>
        </p:nvSpPr>
        <p:spPr>
          <a:xfrm>
            <a:off x="2866103" y="2000169"/>
            <a:ext cx="8229600" cy="4343400"/>
          </a:xfrm>
        </p:spPr>
        <p:txBody>
          <a:bodyPr>
            <a:noAutofit/>
          </a:bodyPr>
          <a:lstStyle/>
          <a:p>
            <a:pPr marL="457200" lvl="1" indent="0">
              <a:spcBef>
                <a:spcPts val="0"/>
              </a:spcBef>
              <a:buNone/>
            </a:pPr>
            <a:r>
              <a:rPr lang="en-US" dirty="0"/>
              <a:t>Funding:	CDBG: $500,000 </a:t>
            </a:r>
          </a:p>
          <a:p>
            <a:pPr marL="457200" lvl="1" indent="0">
              <a:spcBef>
                <a:spcPts val="0"/>
              </a:spcBef>
              <a:buNone/>
            </a:pPr>
            <a:r>
              <a:rPr lang="en-US" dirty="0"/>
              <a:t>			HOME: $750,000  </a:t>
            </a:r>
          </a:p>
          <a:p>
            <a:pPr marL="457200" lvl="1" indent="0">
              <a:spcBef>
                <a:spcPts val="0"/>
              </a:spcBef>
              <a:buNone/>
            </a:pPr>
            <a:r>
              <a:rPr lang="en-US" dirty="0"/>
              <a:t>			HTF: $750,000 </a:t>
            </a:r>
          </a:p>
          <a:p>
            <a:pPr marL="457200" lvl="1" indent="0">
              <a:spcBef>
                <a:spcPts val="0"/>
              </a:spcBef>
              <a:buNone/>
            </a:pPr>
            <a:r>
              <a:rPr lang="en-US" dirty="0"/>
              <a:t>			ESG: $744,418 </a:t>
            </a:r>
          </a:p>
          <a:p>
            <a:pPr lvl="1">
              <a:spcBef>
                <a:spcPts val="0"/>
              </a:spcBef>
            </a:pPr>
            <a:endParaRPr lang="en-US" dirty="0"/>
          </a:p>
          <a:p>
            <a:pPr lvl="1">
              <a:spcBef>
                <a:spcPts val="0"/>
              </a:spcBef>
            </a:pPr>
            <a:r>
              <a:rPr lang="en-US" dirty="0"/>
              <a:t>Goal Outcomes: </a:t>
            </a:r>
          </a:p>
          <a:p>
            <a:pPr lvl="2">
              <a:spcBef>
                <a:spcPts val="0"/>
              </a:spcBef>
            </a:pPr>
            <a:r>
              <a:rPr lang="en-US" sz="2400" dirty="0"/>
              <a:t>Three hundred and fifty households receive tenant-based rental assistance/rapid rehousing</a:t>
            </a:r>
          </a:p>
          <a:p>
            <a:pPr lvl="2">
              <a:spcBef>
                <a:spcPts val="0"/>
              </a:spcBef>
            </a:pPr>
            <a:r>
              <a:rPr lang="en-US" sz="2400" dirty="0"/>
              <a:t>Twenty homeless persons have overnight shelter</a:t>
            </a:r>
          </a:p>
          <a:p>
            <a:pPr lvl="2">
              <a:spcBef>
                <a:spcPts val="0"/>
              </a:spcBef>
            </a:pPr>
            <a:r>
              <a:rPr lang="en-US" sz="2400" dirty="0"/>
              <a:t>Four hundred persons receive homeless prevention services</a:t>
            </a:r>
          </a:p>
          <a:p>
            <a:pPr lvl="2">
              <a:spcBef>
                <a:spcPts val="0"/>
              </a:spcBef>
            </a:pPr>
            <a:r>
              <a:rPr lang="en-US" sz="2400" dirty="0"/>
              <a:t>Twenty units of housing for homeless households</a:t>
            </a:r>
          </a:p>
        </p:txBody>
      </p:sp>
      <p:pic>
        <p:nvPicPr>
          <p:cNvPr id="5" name="Picture 4">
            <a:extLst>
              <a:ext uri="{FF2B5EF4-FFF2-40B4-BE49-F238E27FC236}">
                <a16:creationId xmlns:a16="http://schemas.microsoft.com/office/drawing/2014/main" id="{AAA18A57-17A2-1EF2-D4E7-4980D9AE42D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30633912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C3AB1-2B68-4933-A9AD-D32CCE9BC98C}"/>
              </a:ext>
            </a:extLst>
          </p:cNvPr>
          <p:cNvSpPr>
            <a:spLocks noGrp="1"/>
          </p:cNvSpPr>
          <p:nvPr>
            <p:ph type="title"/>
          </p:nvPr>
        </p:nvSpPr>
        <p:spPr>
          <a:xfrm>
            <a:off x="2760768" y="276226"/>
            <a:ext cx="8229600" cy="1325562"/>
          </a:xfrm>
        </p:spPr>
        <p:txBody>
          <a:bodyPr>
            <a:noAutofit/>
          </a:bodyPr>
          <a:lstStyle/>
          <a:p>
            <a:r>
              <a:rPr lang="en-US" sz="3800" b="1" dirty="0">
                <a:solidFill>
                  <a:srgbClr val="F5A603"/>
                </a:solidFill>
              </a:rPr>
              <a:t>2025-2029 Consolidated Plan</a:t>
            </a:r>
            <a:br>
              <a:rPr lang="en-US" sz="3800" dirty="0"/>
            </a:br>
            <a:r>
              <a:rPr lang="en-US" sz="3800" dirty="0"/>
              <a:t>Document Review, Engagement</a:t>
            </a:r>
            <a:endParaRPr lang="en-US" sz="3800" b="1" dirty="0"/>
          </a:p>
        </p:txBody>
      </p:sp>
      <p:sp>
        <p:nvSpPr>
          <p:cNvPr id="3" name="Content Placeholder 2">
            <a:extLst>
              <a:ext uri="{FF2B5EF4-FFF2-40B4-BE49-F238E27FC236}">
                <a16:creationId xmlns:a16="http://schemas.microsoft.com/office/drawing/2014/main" id="{05DD2F78-C0C2-487A-82E7-3F5AF920D2A4}"/>
              </a:ext>
            </a:extLst>
          </p:cNvPr>
          <p:cNvSpPr>
            <a:spLocks noGrp="1"/>
          </p:cNvSpPr>
          <p:nvPr>
            <p:ph idx="1"/>
          </p:nvPr>
        </p:nvSpPr>
        <p:spPr>
          <a:xfrm>
            <a:off x="3075865" y="1855789"/>
            <a:ext cx="8593032" cy="4575175"/>
          </a:xfrm>
        </p:spPr>
        <p:txBody>
          <a:bodyPr>
            <a:normAutofit lnSpcReduction="10000"/>
          </a:bodyPr>
          <a:lstStyle/>
          <a:p>
            <a:r>
              <a:rPr lang="en-US" sz="2200" dirty="0"/>
              <a:t>The Consolidated Plan documents will be available: </a:t>
            </a:r>
          </a:p>
          <a:p>
            <a:pPr lvl="1"/>
            <a:r>
              <a:rPr lang="en-US" sz="2200" dirty="0"/>
              <a:t>On Commerce’s website at </a:t>
            </a:r>
            <a:r>
              <a:rPr lang="en-US" sz="2200" dirty="0">
                <a:hlinkClick r:id="rId3">
                  <a:extLst>
                    <a:ext uri="{A12FA001-AC4F-418D-AE19-62706E023703}">
                      <ahyp:hlinkClr xmlns:ahyp="http://schemas.microsoft.com/office/drawing/2018/hyperlinkcolor" val="tx"/>
                    </a:ext>
                  </a:extLst>
                </a:hlinkClick>
              </a:rPr>
              <a:t>https://commerce.mt.gov/Infrastructure-Planning/Resources/Consolidated-Plan/Documents</a:t>
            </a:r>
            <a:r>
              <a:rPr lang="en-US" sz="2200" dirty="0"/>
              <a:t> </a:t>
            </a:r>
          </a:p>
          <a:p>
            <a:pPr lvl="1"/>
            <a:r>
              <a:rPr lang="en-US" sz="2200" dirty="0"/>
              <a:t>At several repositories throughout the state (see website for list)</a:t>
            </a:r>
          </a:p>
          <a:p>
            <a:pPr lvl="1"/>
            <a:r>
              <a:rPr lang="en-US" sz="2200" dirty="0"/>
              <a:t>By request</a:t>
            </a:r>
          </a:p>
          <a:p>
            <a:pPr lvl="1"/>
            <a:endParaRPr lang="en-US" sz="2200" dirty="0"/>
          </a:p>
          <a:p>
            <a:r>
              <a:rPr lang="en-US" sz="2200" dirty="0"/>
              <a:t>All interested parties are encouraged to review published documents and to participate in the state’s public meetings. For information about upcoming meetings and comment periods, visit </a:t>
            </a:r>
            <a:r>
              <a:rPr lang="en-US" sz="2200" dirty="0">
                <a:hlinkClick r:id="rId4">
                  <a:extLst>
                    <a:ext uri="{A12FA001-AC4F-418D-AE19-62706E023703}">
                      <ahyp:hlinkClr xmlns:ahyp="http://schemas.microsoft.com/office/drawing/2018/hyperlinkcolor" val="tx"/>
                    </a:ext>
                  </a:extLst>
                </a:hlinkClick>
              </a:rPr>
              <a:t>https://commerce.mt.gov/Public-Participation/Events-and-Meetings</a:t>
            </a:r>
            <a:r>
              <a:rPr lang="en-US" sz="2200" dirty="0"/>
              <a:t> and/or subscribe to Commerce’s Consolidated Plan email updates.</a:t>
            </a:r>
          </a:p>
          <a:p>
            <a:pPr lvl="1"/>
            <a:endParaRPr lang="en-US" dirty="0"/>
          </a:p>
        </p:txBody>
      </p:sp>
      <p:pic>
        <p:nvPicPr>
          <p:cNvPr id="5" name="Picture 4">
            <a:extLst>
              <a:ext uri="{FF2B5EF4-FFF2-40B4-BE49-F238E27FC236}">
                <a16:creationId xmlns:a16="http://schemas.microsoft.com/office/drawing/2014/main" id="{BD717C41-21C4-C0D5-F748-5A931ABCAFA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22961259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9735F-8F68-9F6F-A88C-E0B96DCF71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C7A89B-BE07-BFA9-C950-21F581C410E1}"/>
              </a:ext>
            </a:extLst>
          </p:cNvPr>
          <p:cNvSpPr>
            <a:spLocks noGrp="1"/>
          </p:cNvSpPr>
          <p:nvPr>
            <p:ph type="title"/>
          </p:nvPr>
        </p:nvSpPr>
        <p:spPr/>
        <p:txBody>
          <a:bodyPr>
            <a:noAutofit/>
          </a:bodyPr>
          <a:lstStyle/>
          <a:p>
            <a:r>
              <a:rPr lang="en-US" sz="3800" b="1" dirty="0">
                <a:solidFill>
                  <a:srgbClr val="F5A603"/>
                </a:solidFill>
              </a:rPr>
              <a:t>Consolidated Plan</a:t>
            </a:r>
            <a:br>
              <a:rPr lang="en-US" sz="3800" dirty="0"/>
            </a:br>
            <a:r>
              <a:rPr lang="en-US" sz="3800" dirty="0"/>
              <a:t>Questions and Comments</a:t>
            </a:r>
          </a:p>
        </p:txBody>
      </p:sp>
      <p:sp>
        <p:nvSpPr>
          <p:cNvPr id="3" name="Content Placeholder 2">
            <a:extLst>
              <a:ext uri="{FF2B5EF4-FFF2-40B4-BE49-F238E27FC236}">
                <a16:creationId xmlns:a16="http://schemas.microsoft.com/office/drawing/2014/main" id="{FF941BA8-184D-CBE3-CD69-B10228F923FB}"/>
              </a:ext>
            </a:extLst>
          </p:cNvPr>
          <p:cNvSpPr>
            <a:spLocks noGrp="1"/>
          </p:cNvSpPr>
          <p:nvPr>
            <p:ph idx="1"/>
          </p:nvPr>
        </p:nvSpPr>
        <p:spPr>
          <a:xfrm>
            <a:off x="3666275" y="1855272"/>
            <a:ext cx="7714811" cy="4114799"/>
          </a:xfrm>
        </p:spPr>
        <p:txBody>
          <a:bodyPr>
            <a:noAutofit/>
          </a:bodyPr>
          <a:lstStyle/>
          <a:p>
            <a:pPr marL="0" indent="0">
              <a:spcBef>
                <a:spcPts val="0"/>
              </a:spcBef>
              <a:buNone/>
            </a:pPr>
            <a:r>
              <a:rPr lang="en-US" sz="2400" b="1" dirty="0"/>
              <a:t>Montana Department of Commerce</a:t>
            </a:r>
          </a:p>
          <a:p>
            <a:pPr marL="0" indent="0">
              <a:spcBef>
                <a:spcPts val="0"/>
              </a:spcBef>
              <a:buNone/>
            </a:pPr>
            <a:r>
              <a:rPr lang="en-US" sz="2400" dirty="0"/>
              <a:t>301 S Park Ave Helena, MT 59601</a:t>
            </a:r>
          </a:p>
          <a:p>
            <a:pPr marL="0" indent="0">
              <a:spcBef>
                <a:spcPts val="0"/>
              </a:spcBef>
              <a:buNone/>
            </a:pPr>
            <a:r>
              <a:rPr lang="en-US" sz="2400" dirty="0"/>
              <a:t>P.O. Box 200523 Helena, MT 59620</a:t>
            </a:r>
          </a:p>
          <a:p>
            <a:pPr marL="0" indent="0">
              <a:spcBef>
                <a:spcPts val="0"/>
              </a:spcBef>
              <a:buNone/>
            </a:pPr>
            <a:endParaRPr lang="en-US" sz="2500" dirty="0"/>
          </a:p>
          <a:p>
            <a:pPr marL="0" indent="0">
              <a:spcBef>
                <a:spcPts val="0"/>
              </a:spcBef>
              <a:buNone/>
            </a:pPr>
            <a:r>
              <a:rPr lang="en-US" sz="2400" dirty="0"/>
              <a:t>Phone: 406-841-2770</a:t>
            </a:r>
          </a:p>
          <a:p>
            <a:pPr marL="0" indent="0">
              <a:spcBef>
                <a:spcPts val="0"/>
              </a:spcBef>
              <a:buNone/>
            </a:pPr>
            <a:r>
              <a:rPr lang="en-US" sz="2400" dirty="0"/>
              <a:t>Email:	</a:t>
            </a:r>
            <a:r>
              <a:rPr lang="en-US" sz="2400" dirty="0">
                <a:hlinkClick r:id="rId3">
                  <a:extLst>
                    <a:ext uri="{A12FA001-AC4F-418D-AE19-62706E023703}">
                      <ahyp:hlinkClr xmlns:ahyp="http://schemas.microsoft.com/office/drawing/2018/hyperlinkcolor" val="tx"/>
                    </a:ext>
                  </a:extLst>
                </a:hlinkClick>
              </a:rPr>
              <a:t>docconplan@mt.gov</a:t>
            </a:r>
            <a:r>
              <a:rPr lang="en-US" sz="2400" dirty="0"/>
              <a:t> </a:t>
            </a:r>
          </a:p>
          <a:p>
            <a:pPr marL="0" indent="0">
              <a:spcBef>
                <a:spcPts val="0"/>
              </a:spcBef>
              <a:buNone/>
            </a:pPr>
            <a:r>
              <a:rPr lang="en-US" sz="2400" dirty="0"/>
              <a:t>Website: </a:t>
            </a:r>
            <a:r>
              <a:rPr lang="en-US" sz="2400" dirty="0">
                <a:hlinkClick r:id="rId4">
                  <a:extLst>
                    <a:ext uri="{A12FA001-AC4F-418D-AE19-62706E023703}">
                      <ahyp:hlinkClr xmlns:ahyp="http://schemas.microsoft.com/office/drawing/2018/hyperlinkcolor" val="tx"/>
                    </a:ext>
                  </a:extLst>
                </a:hlinkClick>
              </a:rPr>
              <a:t>https://commerce.mt.gov/Infrastructure-Planning/Resources/Consolidated-Plan/</a:t>
            </a:r>
            <a:r>
              <a:rPr lang="en-US" sz="2400" dirty="0"/>
              <a:t> </a:t>
            </a:r>
          </a:p>
          <a:p>
            <a:pPr marL="0" indent="0">
              <a:spcBef>
                <a:spcPts val="0"/>
              </a:spcBef>
              <a:buNone/>
            </a:pPr>
            <a:r>
              <a:rPr lang="en-US" sz="2400" dirty="0"/>
              <a:t>Montana Relay 711: </a:t>
            </a:r>
            <a:r>
              <a:rPr lang="en-US" sz="2400" dirty="0">
                <a:hlinkClick r:id="rId5">
                  <a:extLst>
                    <a:ext uri="{A12FA001-AC4F-418D-AE19-62706E023703}">
                      <ahyp:hlinkClr xmlns:ahyp="http://schemas.microsoft.com/office/drawing/2018/hyperlinkcolor" val="tx"/>
                    </a:ext>
                  </a:extLst>
                </a:hlinkClick>
              </a:rPr>
              <a:t>https://dphhs.mt.gov/detd/mtap/traditionalrelayservice</a:t>
            </a:r>
            <a:r>
              <a:rPr lang="en-US" sz="2400" dirty="0"/>
              <a:t> </a:t>
            </a:r>
          </a:p>
          <a:p>
            <a:pPr marL="0" indent="0">
              <a:spcBef>
                <a:spcPts val="0"/>
              </a:spcBef>
              <a:buNone/>
            </a:pPr>
            <a:endParaRPr lang="en-US" sz="2500" dirty="0"/>
          </a:p>
        </p:txBody>
      </p:sp>
      <p:pic>
        <p:nvPicPr>
          <p:cNvPr id="5" name="Picture 4">
            <a:extLst>
              <a:ext uri="{FF2B5EF4-FFF2-40B4-BE49-F238E27FC236}">
                <a16:creationId xmlns:a16="http://schemas.microsoft.com/office/drawing/2014/main" id="{2F5F2D92-E1ED-5F02-ACC0-300A1596D9D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
        <p:nvSpPr>
          <p:cNvPr id="4" name="TextBox 3">
            <a:extLst>
              <a:ext uri="{FF2B5EF4-FFF2-40B4-BE49-F238E27FC236}">
                <a16:creationId xmlns:a16="http://schemas.microsoft.com/office/drawing/2014/main" id="{3F53E422-7EA6-B47E-F846-4B089311C5D8}"/>
              </a:ext>
            </a:extLst>
          </p:cNvPr>
          <p:cNvSpPr txBox="1"/>
          <p:nvPr/>
        </p:nvSpPr>
        <p:spPr>
          <a:xfrm>
            <a:off x="3666275" y="5590531"/>
            <a:ext cx="4780344" cy="461665"/>
          </a:xfrm>
          <a:prstGeom prst="rect">
            <a:avLst/>
          </a:prstGeom>
          <a:noFill/>
        </p:spPr>
        <p:txBody>
          <a:bodyPr wrap="square" rtlCol="0">
            <a:spAutoFit/>
          </a:bodyPr>
          <a:lstStyle/>
          <a:p>
            <a:r>
              <a:rPr lang="en-US" sz="2400" dirty="0">
                <a:solidFill>
                  <a:schemeClr val="bg1"/>
                </a:solidFill>
              </a:rPr>
              <a:t>Thank you!</a:t>
            </a:r>
          </a:p>
        </p:txBody>
      </p:sp>
    </p:spTree>
    <p:extLst>
      <p:ext uri="{BB962C8B-B14F-4D97-AF65-F5344CB8AC3E}">
        <p14:creationId xmlns:p14="http://schemas.microsoft.com/office/powerpoint/2010/main" val="28757112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C3DFA-4B88-467C-93D9-70B3301A3322}"/>
              </a:ext>
            </a:extLst>
          </p:cNvPr>
          <p:cNvSpPr>
            <a:spLocks noGrp="1"/>
          </p:cNvSpPr>
          <p:nvPr>
            <p:ph type="title"/>
          </p:nvPr>
        </p:nvSpPr>
        <p:spPr/>
        <p:txBody>
          <a:bodyPr>
            <a:noAutofit/>
          </a:bodyPr>
          <a:lstStyle/>
          <a:p>
            <a:r>
              <a:rPr lang="en-US" sz="3800" b="1" dirty="0">
                <a:solidFill>
                  <a:srgbClr val="F5A603"/>
                </a:solidFill>
              </a:rPr>
              <a:t>Consolidated Plan</a:t>
            </a:r>
            <a:br>
              <a:rPr lang="en-US" sz="3800" dirty="0"/>
            </a:br>
            <a:r>
              <a:rPr lang="en-US" sz="3800" dirty="0"/>
              <a:t>Questions? Comments?</a:t>
            </a:r>
          </a:p>
        </p:txBody>
      </p:sp>
      <p:sp>
        <p:nvSpPr>
          <p:cNvPr id="3" name="Content Placeholder 2">
            <a:extLst>
              <a:ext uri="{FF2B5EF4-FFF2-40B4-BE49-F238E27FC236}">
                <a16:creationId xmlns:a16="http://schemas.microsoft.com/office/drawing/2014/main" id="{B72B05CE-CFAF-4581-BAEE-1118BF90BABB}"/>
              </a:ext>
            </a:extLst>
          </p:cNvPr>
          <p:cNvSpPr>
            <a:spLocks noGrp="1"/>
          </p:cNvSpPr>
          <p:nvPr>
            <p:ph idx="1"/>
          </p:nvPr>
        </p:nvSpPr>
        <p:spPr>
          <a:xfrm>
            <a:off x="3545275" y="1797398"/>
            <a:ext cx="7714811" cy="4114799"/>
          </a:xfrm>
        </p:spPr>
        <p:txBody>
          <a:bodyPr>
            <a:noAutofit/>
          </a:bodyPr>
          <a:lstStyle/>
          <a:p>
            <a:pPr marL="0" indent="0">
              <a:spcBef>
                <a:spcPts val="0"/>
              </a:spcBef>
              <a:buNone/>
            </a:pPr>
            <a:r>
              <a:rPr lang="en-US" sz="2400" b="1" dirty="0"/>
              <a:t>DPHHS</a:t>
            </a:r>
          </a:p>
          <a:p>
            <a:pPr marL="0" indent="0">
              <a:spcBef>
                <a:spcPts val="0"/>
              </a:spcBef>
              <a:buNone/>
            </a:pPr>
            <a:r>
              <a:rPr lang="en-US" sz="2400" dirty="0"/>
              <a:t>1400 Carter Drive Helena, MT 59601</a:t>
            </a:r>
          </a:p>
          <a:p>
            <a:pPr marL="0" indent="0">
              <a:spcBef>
                <a:spcPts val="0"/>
              </a:spcBef>
              <a:buNone/>
            </a:pPr>
            <a:r>
              <a:rPr lang="en-US" sz="2400" dirty="0"/>
              <a:t>PO Box 202956 Helena, MT 59620-2956</a:t>
            </a:r>
          </a:p>
          <a:p>
            <a:pPr marL="0" indent="0">
              <a:spcBef>
                <a:spcPts val="0"/>
              </a:spcBef>
              <a:buNone/>
            </a:pPr>
            <a:r>
              <a:rPr lang="en-US" sz="2400" dirty="0"/>
              <a:t>						</a:t>
            </a:r>
          </a:p>
          <a:p>
            <a:pPr marL="0" indent="0">
              <a:spcBef>
                <a:spcPts val="0"/>
              </a:spcBef>
              <a:buNone/>
            </a:pPr>
            <a:r>
              <a:rPr lang="en-US" sz="2400" dirty="0"/>
              <a:t>Phone: 406-447-4265</a:t>
            </a:r>
          </a:p>
          <a:p>
            <a:pPr marL="0" indent="0">
              <a:spcBef>
                <a:spcPts val="0"/>
              </a:spcBef>
              <a:buNone/>
            </a:pPr>
            <a:r>
              <a:rPr lang="en-US" sz="2400" dirty="0"/>
              <a:t>Fax: 406-447-4287</a:t>
            </a:r>
          </a:p>
          <a:p>
            <a:pPr marL="0" indent="0">
              <a:spcBef>
                <a:spcPts val="0"/>
              </a:spcBef>
              <a:buNone/>
            </a:pPr>
            <a:r>
              <a:rPr lang="en-US" sz="2400" dirty="0"/>
              <a:t>Website: </a:t>
            </a:r>
            <a:r>
              <a:rPr lang="en-US" sz="2400" dirty="0">
                <a:hlinkClick r:id="rId3">
                  <a:extLst>
                    <a:ext uri="{A12FA001-AC4F-418D-AE19-62706E023703}">
                      <ahyp:hlinkClr xmlns:ahyp="http://schemas.microsoft.com/office/drawing/2018/hyperlinkcolor" val="tx"/>
                    </a:ext>
                  </a:extLst>
                </a:hlinkClick>
              </a:rPr>
              <a:t>www.dphhs.mt.gov</a:t>
            </a:r>
            <a:r>
              <a:rPr lang="en-US" sz="2400" dirty="0"/>
              <a:t>  </a:t>
            </a:r>
          </a:p>
          <a:p>
            <a:pPr marL="0" indent="0">
              <a:spcBef>
                <a:spcPts val="0"/>
              </a:spcBef>
              <a:buNone/>
            </a:pPr>
            <a:endParaRPr lang="en-US" sz="2500" dirty="0"/>
          </a:p>
        </p:txBody>
      </p:sp>
      <p:pic>
        <p:nvPicPr>
          <p:cNvPr id="5" name="Picture 4">
            <a:extLst>
              <a:ext uri="{FF2B5EF4-FFF2-40B4-BE49-F238E27FC236}">
                <a16:creationId xmlns:a16="http://schemas.microsoft.com/office/drawing/2014/main" id="{69D3506F-7354-C5D5-ED45-4F3E6B0780F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671116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D2ED2-FB5D-44A9-8C73-5A077CE56BC5}"/>
              </a:ext>
            </a:extLst>
          </p:cNvPr>
          <p:cNvSpPr>
            <a:spLocks noGrp="1"/>
          </p:cNvSpPr>
          <p:nvPr>
            <p:ph type="title"/>
          </p:nvPr>
        </p:nvSpPr>
        <p:spPr>
          <a:xfrm>
            <a:off x="2973168" y="281042"/>
            <a:ext cx="7789984" cy="1325563"/>
          </a:xfrm>
        </p:spPr>
        <p:txBody>
          <a:bodyPr>
            <a:noAutofit/>
          </a:bodyPr>
          <a:lstStyle/>
          <a:p>
            <a:r>
              <a:rPr lang="en-US" sz="3800" b="1" dirty="0">
                <a:solidFill>
                  <a:srgbClr val="F5A603"/>
                </a:solidFill>
              </a:rPr>
              <a:t>2025-2029 Consolidated Plan</a:t>
            </a:r>
            <a:br>
              <a:rPr lang="en-US" sz="3800" dirty="0"/>
            </a:br>
            <a:r>
              <a:rPr lang="en-US" sz="3800" dirty="0"/>
              <a:t>Statewide Planning</a:t>
            </a:r>
          </a:p>
        </p:txBody>
      </p:sp>
      <p:sp>
        <p:nvSpPr>
          <p:cNvPr id="3" name="Content Placeholder 2">
            <a:extLst>
              <a:ext uri="{FF2B5EF4-FFF2-40B4-BE49-F238E27FC236}">
                <a16:creationId xmlns:a16="http://schemas.microsoft.com/office/drawing/2014/main" id="{8321BF2A-7CE1-49EA-B2DB-296D6D7A8AAD}"/>
              </a:ext>
            </a:extLst>
          </p:cNvPr>
          <p:cNvSpPr>
            <a:spLocks noGrp="1"/>
          </p:cNvSpPr>
          <p:nvPr>
            <p:ph idx="1"/>
          </p:nvPr>
        </p:nvSpPr>
        <p:spPr>
          <a:xfrm>
            <a:off x="3256947" y="1882720"/>
            <a:ext cx="8506543" cy="4022727"/>
          </a:xfrm>
        </p:spPr>
        <p:txBody>
          <a:bodyPr>
            <a:noAutofit/>
          </a:bodyPr>
          <a:lstStyle/>
          <a:p>
            <a:pPr marL="0" indent="0">
              <a:buNone/>
            </a:pPr>
            <a:r>
              <a:rPr lang="en-US" sz="2400" dirty="0"/>
              <a:t>The State of Montana, through the Departments of Commerce and Public Health and Human Services, is developing a five-year plan to guide policy and investment for housing, economic and other community development projects.</a:t>
            </a:r>
          </a:p>
          <a:p>
            <a:pPr marL="0" indent="0">
              <a:buNone/>
            </a:pPr>
            <a:r>
              <a:rPr lang="en-US" sz="2400" dirty="0"/>
              <a:t>This five-year plan, also known as the “</a:t>
            </a:r>
            <a:r>
              <a:rPr lang="en-US" sz="2400" b="1" dirty="0"/>
              <a:t>Consolidated Plan for Housing and Community Development</a:t>
            </a:r>
            <a:r>
              <a:rPr lang="en-US" sz="2400" dirty="0"/>
              <a:t>,” is required by the U.S. Department of Housing and Urban Development to assess Montana’s needs and current conditions, as well as to determine priorities and allocate HUD funding.</a:t>
            </a:r>
          </a:p>
          <a:p>
            <a:pPr marL="0" indent="0">
              <a:buNone/>
            </a:pPr>
            <a:endParaRPr lang="en-US" dirty="0"/>
          </a:p>
        </p:txBody>
      </p:sp>
      <p:pic>
        <p:nvPicPr>
          <p:cNvPr id="5" name="Picture 4">
            <a:extLst>
              <a:ext uri="{FF2B5EF4-FFF2-40B4-BE49-F238E27FC236}">
                <a16:creationId xmlns:a16="http://schemas.microsoft.com/office/drawing/2014/main" id="{C7620EBC-92AF-6235-D640-28528C35CA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32526372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35220-8BE3-B272-1474-72B749BB1C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15C34D-0F26-AC9B-4535-8BBD088EA9A0}"/>
              </a:ext>
            </a:extLst>
          </p:cNvPr>
          <p:cNvSpPr>
            <a:spLocks noGrp="1"/>
          </p:cNvSpPr>
          <p:nvPr>
            <p:ph type="title"/>
          </p:nvPr>
        </p:nvSpPr>
        <p:spPr>
          <a:xfrm>
            <a:off x="3146613" y="408930"/>
            <a:ext cx="8834372" cy="1325563"/>
          </a:xfrm>
        </p:spPr>
        <p:txBody>
          <a:bodyPr>
            <a:noAutofit/>
          </a:bodyPr>
          <a:lstStyle/>
          <a:p>
            <a:r>
              <a:rPr lang="en-US" sz="3600" b="1" dirty="0">
                <a:solidFill>
                  <a:srgbClr val="F5A603"/>
                </a:solidFill>
              </a:rPr>
              <a:t>2025-2029 Consolidated Plan and 2025- 2026 Annual Action Plan</a:t>
            </a:r>
            <a:br>
              <a:rPr lang="en-US" sz="3800" dirty="0"/>
            </a:br>
            <a:r>
              <a:rPr lang="en-US" sz="3200" dirty="0"/>
              <a:t>Comments</a:t>
            </a:r>
          </a:p>
        </p:txBody>
      </p:sp>
      <p:sp>
        <p:nvSpPr>
          <p:cNvPr id="3" name="Content Placeholder 2">
            <a:extLst>
              <a:ext uri="{FF2B5EF4-FFF2-40B4-BE49-F238E27FC236}">
                <a16:creationId xmlns:a16="http://schemas.microsoft.com/office/drawing/2014/main" id="{F913FE6E-8975-E740-0775-CF52320AE540}"/>
              </a:ext>
            </a:extLst>
          </p:cNvPr>
          <p:cNvSpPr>
            <a:spLocks noGrp="1"/>
          </p:cNvSpPr>
          <p:nvPr>
            <p:ph idx="1"/>
          </p:nvPr>
        </p:nvSpPr>
        <p:spPr>
          <a:xfrm>
            <a:off x="3146613" y="2167405"/>
            <a:ext cx="8409310" cy="4114799"/>
          </a:xfrm>
        </p:spPr>
        <p:txBody>
          <a:bodyPr>
            <a:noAutofit/>
          </a:bodyPr>
          <a:lstStyle/>
          <a:p>
            <a:pPr marL="0" indent="0">
              <a:spcBef>
                <a:spcPts val="0"/>
              </a:spcBef>
              <a:buNone/>
            </a:pPr>
            <a:r>
              <a:rPr lang="en-US" sz="2000" dirty="0"/>
              <a:t>Comments regarding needs and strategies pertaining to the 2025-2029 Consolidated Plan including the Year One (2025-2026) Annual Action Plan are now being accepted through Friday, March 21, 2025.</a:t>
            </a:r>
          </a:p>
          <a:p>
            <a:pPr>
              <a:spcBef>
                <a:spcPts val="0"/>
              </a:spcBef>
            </a:pPr>
            <a:endParaRPr lang="en-US" sz="2000" dirty="0"/>
          </a:p>
          <a:p>
            <a:pPr marL="0" indent="0">
              <a:spcBef>
                <a:spcPts val="0"/>
              </a:spcBef>
              <a:buNone/>
            </a:pPr>
            <a:r>
              <a:rPr lang="en-US" sz="2000" dirty="0"/>
              <a:t>If you have a comment and are joining via webinar, raise your hand so we can unmute you. If you are joining via phone, press *9 to indicate you have a comment and then press *6 to unmute/re-mute yourself.</a:t>
            </a:r>
          </a:p>
          <a:p>
            <a:pPr>
              <a:spcBef>
                <a:spcPts val="0"/>
              </a:spcBef>
            </a:pPr>
            <a:endParaRPr lang="en-US" sz="2000" dirty="0"/>
          </a:p>
          <a:p>
            <a:pPr marL="0" indent="0">
              <a:spcBef>
                <a:spcPts val="0"/>
              </a:spcBef>
              <a:buNone/>
            </a:pPr>
            <a:r>
              <a:rPr lang="en-US" sz="2000" dirty="0"/>
              <a:t>When providing comment:</a:t>
            </a:r>
          </a:p>
          <a:p>
            <a:pPr>
              <a:spcBef>
                <a:spcPts val="0"/>
              </a:spcBef>
            </a:pPr>
            <a:r>
              <a:rPr lang="en-US" sz="2000" dirty="0"/>
              <a:t>State and spell your name</a:t>
            </a:r>
          </a:p>
          <a:p>
            <a:pPr>
              <a:spcBef>
                <a:spcPts val="0"/>
              </a:spcBef>
            </a:pPr>
            <a:r>
              <a:rPr lang="en-US" sz="2000" dirty="0"/>
              <a:t>State the organization you represent (if applicable)</a:t>
            </a:r>
          </a:p>
          <a:p>
            <a:pPr marL="0" indent="0">
              <a:spcBef>
                <a:spcPts val="0"/>
              </a:spcBef>
              <a:buNone/>
            </a:pPr>
            <a:endParaRPr lang="en-US" sz="2500" dirty="0"/>
          </a:p>
        </p:txBody>
      </p:sp>
      <p:pic>
        <p:nvPicPr>
          <p:cNvPr id="5" name="Picture 4">
            <a:extLst>
              <a:ext uri="{FF2B5EF4-FFF2-40B4-BE49-F238E27FC236}">
                <a16:creationId xmlns:a16="http://schemas.microsoft.com/office/drawing/2014/main" id="{E4D27CEC-D12E-1014-3546-C05FF00FA61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05363" y="5977404"/>
            <a:ext cx="575622" cy="609600"/>
          </a:xfrm>
          <a:prstGeom prst="rect">
            <a:avLst/>
          </a:prstGeom>
        </p:spPr>
      </p:pic>
    </p:spTree>
    <p:extLst>
      <p:ext uri="{BB962C8B-B14F-4D97-AF65-F5344CB8AC3E}">
        <p14:creationId xmlns:p14="http://schemas.microsoft.com/office/powerpoint/2010/main" val="338277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21BF2A-7CE1-49EA-B2DB-296D6D7A8AAD}"/>
              </a:ext>
            </a:extLst>
          </p:cNvPr>
          <p:cNvSpPr>
            <a:spLocks noGrp="1"/>
          </p:cNvSpPr>
          <p:nvPr>
            <p:ph idx="1"/>
          </p:nvPr>
        </p:nvSpPr>
        <p:spPr>
          <a:xfrm>
            <a:off x="3563816" y="1825625"/>
            <a:ext cx="7789984" cy="4667250"/>
          </a:xfrm>
        </p:spPr>
        <p:txBody>
          <a:bodyPr>
            <a:noAutofit/>
          </a:bodyPr>
          <a:lstStyle/>
          <a:p>
            <a:pPr>
              <a:lnSpc>
                <a:spcPct val="100000"/>
              </a:lnSpc>
              <a:spcBef>
                <a:spcPts val="0"/>
              </a:spcBef>
            </a:pPr>
            <a:r>
              <a:rPr lang="en-US" sz="2000" dirty="0"/>
              <a:t>Focus groups</a:t>
            </a:r>
          </a:p>
          <a:p>
            <a:pPr lvl="1">
              <a:lnSpc>
                <a:spcPct val="100000"/>
              </a:lnSpc>
              <a:spcBef>
                <a:spcPts val="0"/>
              </a:spcBef>
            </a:pPr>
            <a:r>
              <a:rPr lang="en-US" sz="2000" dirty="0"/>
              <a:t>May to July 2024</a:t>
            </a:r>
          </a:p>
          <a:p>
            <a:pPr>
              <a:lnSpc>
                <a:spcPct val="100000"/>
              </a:lnSpc>
              <a:spcBef>
                <a:spcPts val="0"/>
              </a:spcBef>
            </a:pPr>
            <a:r>
              <a:rPr lang="en-US" sz="2000" dirty="0"/>
              <a:t>Public hearings</a:t>
            </a:r>
          </a:p>
          <a:p>
            <a:pPr lvl="1">
              <a:lnSpc>
                <a:spcPct val="100000"/>
              </a:lnSpc>
              <a:spcBef>
                <a:spcPts val="0"/>
              </a:spcBef>
            </a:pPr>
            <a:r>
              <a:rPr lang="en-US" sz="2000" dirty="0"/>
              <a:t>April 3, 2024</a:t>
            </a:r>
          </a:p>
          <a:p>
            <a:pPr lvl="1">
              <a:lnSpc>
                <a:spcPct val="100000"/>
              </a:lnSpc>
              <a:spcBef>
                <a:spcPts val="0"/>
              </a:spcBef>
            </a:pPr>
            <a:r>
              <a:rPr lang="en-US" sz="2000" dirty="0"/>
              <a:t>June 20, 2024</a:t>
            </a:r>
          </a:p>
          <a:p>
            <a:pPr lvl="1">
              <a:lnSpc>
                <a:spcPct val="100000"/>
              </a:lnSpc>
              <a:spcBef>
                <a:spcPts val="0"/>
              </a:spcBef>
            </a:pPr>
            <a:r>
              <a:rPr lang="en-US" sz="2000" dirty="0"/>
              <a:t>Sept. 10, 2024</a:t>
            </a:r>
          </a:p>
          <a:p>
            <a:pPr>
              <a:lnSpc>
                <a:spcPct val="100000"/>
              </a:lnSpc>
              <a:spcBef>
                <a:spcPts val="0"/>
              </a:spcBef>
            </a:pPr>
            <a:r>
              <a:rPr lang="en-US" sz="2000" dirty="0"/>
              <a:t>2024 Surveys</a:t>
            </a:r>
          </a:p>
          <a:p>
            <a:pPr lvl="1">
              <a:lnSpc>
                <a:spcPct val="100000"/>
              </a:lnSpc>
              <a:spcBef>
                <a:spcPts val="0"/>
              </a:spcBef>
            </a:pPr>
            <a:r>
              <a:rPr lang="en-US" sz="2000" dirty="0"/>
              <a:t>Housing and Community Needs (March to April 2024)</a:t>
            </a:r>
          </a:p>
          <a:p>
            <a:pPr lvl="1">
              <a:lnSpc>
                <a:spcPct val="100000"/>
              </a:lnSpc>
              <a:spcBef>
                <a:spcPts val="0"/>
              </a:spcBef>
            </a:pPr>
            <a:r>
              <a:rPr lang="en-US" sz="2000" dirty="0"/>
              <a:t>Fair Housing (May 2024)</a:t>
            </a:r>
          </a:p>
          <a:p>
            <a:pPr>
              <a:lnSpc>
                <a:spcPct val="100000"/>
              </a:lnSpc>
              <a:spcBef>
                <a:spcPts val="0"/>
              </a:spcBef>
            </a:pPr>
            <a:r>
              <a:rPr lang="en-US" sz="2000" dirty="0"/>
              <a:t>Documents</a:t>
            </a:r>
          </a:p>
          <a:p>
            <a:pPr lvl="1">
              <a:lnSpc>
                <a:spcPct val="100000"/>
              </a:lnSpc>
              <a:spcBef>
                <a:spcPts val="0"/>
              </a:spcBef>
            </a:pPr>
            <a:r>
              <a:rPr lang="en-US" sz="2000" dirty="0"/>
              <a:t>Formal reviews with public comment periods </a:t>
            </a:r>
          </a:p>
          <a:p>
            <a:pPr lvl="1">
              <a:lnSpc>
                <a:spcPct val="100000"/>
              </a:lnSpc>
              <a:spcBef>
                <a:spcPts val="0"/>
              </a:spcBef>
            </a:pPr>
            <a:endParaRPr lang="en-US" sz="2000" dirty="0"/>
          </a:p>
          <a:p>
            <a:pPr marL="0" indent="0" algn="ctr">
              <a:spcBef>
                <a:spcPts val="0"/>
              </a:spcBef>
              <a:buNone/>
            </a:pPr>
            <a:endParaRPr lang="en-US" sz="1000" b="1" i="1" dirty="0"/>
          </a:p>
          <a:p>
            <a:pPr marL="0" indent="0" algn="ctr">
              <a:spcBef>
                <a:spcPts val="0"/>
              </a:spcBef>
              <a:buNone/>
            </a:pPr>
            <a:r>
              <a:rPr lang="en-US" sz="2000" b="1" dirty="0"/>
              <a:t>See website for current information.</a:t>
            </a:r>
          </a:p>
          <a:p>
            <a:pPr marL="0" indent="0" algn="ctr">
              <a:spcBef>
                <a:spcPts val="0"/>
              </a:spcBef>
              <a:buNone/>
            </a:pPr>
            <a:r>
              <a:rPr lang="en-US" sz="2000" dirty="0"/>
              <a:t>https://commerce.mt.gov/Infrastructure-Planning/Resources/Consolidated-Plan/Documents</a:t>
            </a:r>
            <a:endParaRPr lang="en-US" sz="2200" dirty="0"/>
          </a:p>
          <a:p>
            <a:pPr marL="0" indent="0">
              <a:spcBef>
                <a:spcPts val="0"/>
              </a:spcBef>
              <a:buNone/>
            </a:pPr>
            <a:endParaRPr lang="en-US" sz="2200" dirty="0"/>
          </a:p>
        </p:txBody>
      </p:sp>
      <p:sp>
        <p:nvSpPr>
          <p:cNvPr id="2" name="Title 1">
            <a:extLst>
              <a:ext uri="{FF2B5EF4-FFF2-40B4-BE49-F238E27FC236}">
                <a16:creationId xmlns:a16="http://schemas.microsoft.com/office/drawing/2014/main" id="{0E3D2ED2-FB5D-44A9-8C73-5A077CE56BC5}"/>
              </a:ext>
            </a:extLst>
          </p:cNvPr>
          <p:cNvSpPr>
            <a:spLocks noGrp="1"/>
          </p:cNvSpPr>
          <p:nvPr>
            <p:ph type="title"/>
          </p:nvPr>
        </p:nvSpPr>
        <p:spPr/>
        <p:txBody>
          <a:bodyPr>
            <a:noAutofit/>
          </a:bodyPr>
          <a:lstStyle/>
          <a:p>
            <a:r>
              <a:rPr lang="en-US" sz="3800" b="1" dirty="0">
                <a:solidFill>
                  <a:srgbClr val="F5A603"/>
                </a:solidFill>
              </a:rPr>
              <a:t>2025-2029 Consolidated Plan</a:t>
            </a:r>
            <a:br>
              <a:rPr lang="en-US" sz="3800" dirty="0"/>
            </a:br>
            <a:r>
              <a:rPr lang="en-US" sz="3800" dirty="0"/>
              <a:t>Public Participation </a:t>
            </a:r>
          </a:p>
        </p:txBody>
      </p:sp>
      <p:pic>
        <p:nvPicPr>
          <p:cNvPr id="4" name="Picture 3">
            <a:extLst>
              <a:ext uri="{FF2B5EF4-FFF2-40B4-BE49-F238E27FC236}">
                <a16:creationId xmlns:a16="http://schemas.microsoft.com/office/drawing/2014/main" id="{EC2114FE-98AC-C09B-BDBC-238E9455B6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3070216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C3DFA-4B88-467C-93D9-70B3301A3322}"/>
              </a:ext>
            </a:extLst>
          </p:cNvPr>
          <p:cNvSpPr>
            <a:spLocks noGrp="1"/>
          </p:cNvSpPr>
          <p:nvPr>
            <p:ph type="title"/>
          </p:nvPr>
        </p:nvSpPr>
        <p:spPr/>
        <p:txBody>
          <a:bodyPr>
            <a:noAutofit/>
          </a:bodyPr>
          <a:lstStyle/>
          <a:p>
            <a:r>
              <a:rPr lang="en-US" sz="3800" b="1" dirty="0">
                <a:solidFill>
                  <a:srgbClr val="F5A603"/>
                </a:solidFill>
              </a:rPr>
              <a:t>2025-2029 Consolidated Plan</a:t>
            </a:r>
            <a:br>
              <a:rPr lang="en-US" sz="3800" dirty="0"/>
            </a:br>
            <a:r>
              <a:rPr lang="en-US" sz="3800" dirty="0"/>
              <a:t>Objectives</a:t>
            </a:r>
          </a:p>
        </p:txBody>
      </p:sp>
      <p:sp>
        <p:nvSpPr>
          <p:cNvPr id="3" name="Content Placeholder 2">
            <a:extLst>
              <a:ext uri="{FF2B5EF4-FFF2-40B4-BE49-F238E27FC236}">
                <a16:creationId xmlns:a16="http://schemas.microsoft.com/office/drawing/2014/main" id="{B72B05CE-CFAF-4581-BAEE-1118BF90BABB}"/>
              </a:ext>
            </a:extLst>
          </p:cNvPr>
          <p:cNvSpPr>
            <a:spLocks noGrp="1"/>
          </p:cNvSpPr>
          <p:nvPr>
            <p:ph idx="1"/>
          </p:nvPr>
        </p:nvSpPr>
        <p:spPr>
          <a:xfrm>
            <a:off x="3563816" y="2530477"/>
            <a:ext cx="8229600" cy="2356834"/>
          </a:xfrm>
        </p:spPr>
        <p:txBody>
          <a:bodyPr>
            <a:noAutofit/>
          </a:bodyPr>
          <a:lstStyle/>
          <a:p>
            <a:pPr>
              <a:spcBef>
                <a:spcPts val="0"/>
              </a:spcBef>
            </a:pPr>
            <a:r>
              <a:rPr lang="en-US" sz="2400" dirty="0"/>
              <a:t>The objectives of Montana’s Consolidated Plan include: </a:t>
            </a:r>
          </a:p>
          <a:p>
            <a:pPr>
              <a:spcBef>
                <a:spcPts val="0"/>
              </a:spcBef>
            </a:pPr>
            <a:endParaRPr lang="en-US" sz="2400" dirty="0"/>
          </a:p>
          <a:p>
            <a:pPr lvl="1">
              <a:spcBef>
                <a:spcPts val="0"/>
              </a:spcBef>
            </a:pPr>
            <a:r>
              <a:rPr lang="en-US" dirty="0"/>
              <a:t>Provide decent housing</a:t>
            </a:r>
          </a:p>
          <a:p>
            <a:pPr lvl="1">
              <a:spcBef>
                <a:spcPts val="0"/>
              </a:spcBef>
            </a:pPr>
            <a:r>
              <a:rPr lang="en-US" dirty="0"/>
              <a:t>Provide a suitable living environment</a:t>
            </a:r>
          </a:p>
          <a:p>
            <a:pPr lvl="1">
              <a:spcBef>
                <a:spcPts val="0"/>
              </a:spcBef>
            </a:pPr>
            <a:r>
              <a:rPr lang="en-US" dirty="0"/>
              <a:t>Expand economic opportunities</a:t>
            </a:r>
          </a:p>
        </p:txBody>
      </p:sp>
      <p:pic>
        <p:nvPicPr>
          <p:cNvPr id="5" name="Picture 4">
            <a:extLst>
              <a:ext uri="{FF2B5EF4-FFF2-40B4-BE49-F238E27FC236}">
                <a16:creationId xmlns:a16="http://schemas.microsoft.com/office/drawing/2014/main" id="{4F8799CC-3D09-3750-16B6-14DB5534AB1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1566359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903095-FFA6-1D3E-32FD-14A7ED2D3B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6D8D54-F723-52EF-921B-9B48311983FF}"/>
              </a:ext>
            </a:extLst>
          </p:cNvPr>
          <p:cNvSpPr>
            <a:spLocks noGrp="1"/>
          </p:cNvSpPr>
          <p:nvPr>
            <p:ph type="title"/>
          </p:nvPr>
        </p:nvSpPr>
        <p:spPr>
          <a:xfrm>
            <a:off x="2938551" y="272527"/>
            <a:ext cx="7789984" cy="1325563"/>
          </a:xfrm>
        </p:spPr>
        <p:txBody>
          <a:bodyPr>
            <a:noAutofit/>
          </a:bodyPr>
          <a:lstStyle/>
          <a:p>
            <a:r>
              <a:rPr lang="en-US" sz="3800" b="1" dirty="0">
                <a:solidFill>
                  <a:srgbClr val="F5A603"/>
                </a:solidFill>
              </a:rPr>
              <a:t>2025-2029 Consolidated Plan </a:t>
            </a:r>
            <a:r>
              <a:rPr lang="en-US" sz="3800" dirty="0"/>
              <a:t>Programs</a:t>
            </a:r>
          </a:p>
        </p:txBody>
      </p:sp>
      <p:sp>
        <p:nvSpPr>
          <p:cNvPr id="3" name="Content Placeholder 2">
            <a:extLst>
              <a:ext uri="{FF2B5EF4-FFF2-40B4-BE49-F238E27FC236}">
                <a16:creationId xmlns:a16="http://schemas.microsoft.com/office/drawing/2014/main" id="{EABB0F91-87DA-EBA1-4019-3A4EBBD1A277}"/>
              </a:ext>
            </a:extLst>
          </p:cNvPr>
          <p:cNvSpPr>
            <a:spLocks noGrp="1"/>
          </p:cNvSpPr>
          <p:nvPr>
            <p:ph idx="1"/>
          </p:nvPr>
        </p:nvSpPr>
        <p:spPr>
          <a:xfrm>
            <a:off x="2938551" y="1782764"/>
            <a:ext cx="9040514" cy="4648200"/>
          </a:xfrm>
        </p:spPr>
        <p:txBody>
          <a:bodyPr>
            <a:noAutofit/>
          </a:bodyPr>
          <a:lstStyle/>
          <a:p>
            <a:pPr>
              <a:lnSpc>
                <a:spcPct val="100000"/>
              </a:lnSpc>
            </a:pPr>
            <a:r>
              <a:rPr lang="en-US" sz="2000" b="1" dirty="0"/>
              <a:t>Community Development Block Grant</a:t>
            </a:r>
          </a:p>
          <a:p>
            <a:pPr lvl="1">
              <a:lnSpc>
                <a:spcPct val="100000"/>
              </a:lnSpc>
            </a:pPr>
            <a:r>
              <a:rPr lang="en-US" sz="2000" dirty="0"/>
              <a:t>Housing (Multi- and Single-Family Rehabilitation); Public and Community Facilities; Economic Development; Planning</a:t>
            </a:r>
          </a:p>
          <a:p>
            <a:pPr>
              <a:lnSpc>
                <a:spcPct val="100000"/>
              </a:lnSpc>
            </a:pPr>
            <a:r>
              <a:rPr lang="en-US" sz="2000" b="1" dirty="0"/>
              <a:t>HOME Investment Partnerships Program</a:t>
            </a:r>
          </a:p>
          <a:p>
            <a:pPr lvl="1">
              <a:lnSpc>
                <a:spcPct val="100000"/>
              </a:lnSpc>
            </a:pPr>
            <a:r>
              <a:rPr lang="en-US" sz="2000" dirty="0"/>
              <a:t>Rental and Single-Family Development; Rental Rehabilitation, Homebuyer Assistance</a:t>
            </a:r>
          </a:p>
          <a:p>
            <a:pPr>
              <a:lnSpc>
                <a:spcPct val="100000"/>
              </a:lnSpc>
            </a:pPr>
            <a:r>
              <a:rPr lang="en-US" sz="2000" b="1" dirty="0"/>
              <a:t>Housing Trust Fund </a:t>
            </a:r>
          </a:p>
          <a:p>
            <a:pPr lvl="1">
              <a:lnSpc>
                <a:spcPct val="100000"/>
              </a:lnSpc>
            </a:pPr>
            <a:r>
              <a:rPr lang="en-US" sz="2000" dirty="0"/>
              <a:t>Rental Development; Rental Rehabilitation</a:t>
            </a:r>
          </a:p>
          <a:p>
            <a:pPr>
              <a:lnSpc>
                <a:spcPct val="100000"/>
              </a:lnSpc>
            </a:pPr>
            <a:r>
              <a:rPr lang="en-US" sz="2000" b="1" dirty="0"/>
              <a:t>Emergency Solutions Grant</a:t>
            </a:r>
          </a:p>
          <a:p>
            <a:pPr lvl="1">
              <a:lnSpc>
                <a:spcPct val="100000"/>
              </a:lnSpc>
            </a:pPr>
            <a:r>
              <a:rPr lang="en-US" sz="2000" dirty="0"/>
              <a:t>Street Outreach; Emergency Shelter; Homelessness Prevention; Rapid Re-housing</a:t>
            </a:r>
          </a:p>
        </p:txBody>
      </p:sp>
      <p:pic>
        <p:nvPicPr>
          <p:cNvPr id="5" name="Picture 4">
            <a:extLst>
              <a:ext uri="{FF2B5EF4-FFF2-40B4-BE49-F238E27FC236}">
                <a16:creationId xmlns:a16="http://schemas.microsoft.com/office/drawing/2014/main" id="{4A797943-01A8-9CD8-053E-C2C2B42C054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1803164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C3AB1-2B68-4933-A9AD-D32CCE9BC98C}"/>
              </a:ext>
            </a:extLst>
          </p:cNvPr>
          <p:cNvSpPr>
            <a:spLocks noGrp="1"/>
          </p:cNvSpPr>
          <p:nvPr>
            <p:ph type="title"/>
          </p:nvPr>
        </p:nvSpPr>
        <p:spPr>
          <a:xfrm>
            <a:off x="2856271" y="276226"/>
            <a:ext cx="8229600" cy="1325562"/>
          </a:xfrm>
        </p:spPr>
        <p:txBody>
          <a:bodyPr>
            <a:noAutofit/>
          </a:bodyPr>
          <a:lstStyle/>
          <a:p>
            <a:r>
              <a:rPr lang="en-US" sz="3800" b="1" dirty="0">
                <a:solidFill>
                  <a:srgbClr val="F5A603"/>
                </a:solidFill>
              </a:rPr>
              <a:t>2025-2029 Consolidated Plan</a:t>
            </a:r>
            <a:br>
              <a:rPr lang="en-US" sz="3800" dirty="0"/>
            </a:br>
            <a:r>
              <a:rPr lang="en-US" sz="3800" dirty="0"/>
              <a:t>Planning Process</a:t>
            </a:r>
            <a:endParaRPr lang="en-US" sz="3800" b="1" dirty="0"/>
          </a:p>
        </p:txBody>
      </p:sp>
      <p:sp>
        <p:nvSpPr>
          <p:cNvPr id="3" name="Content Placeholder 2">
            <a:extLst>
              <a:ext uri="{FF2B5EF4-FFF2-40B4-BE49-F238E27FC236}">
                <a16:creationId xmlns:a16="http://schemas.microsoft.com/office/drawing/2014/main" id="{05DD2F78-C0C2-487A-82E7-3F5AF920D2A4}"/>
              </a:ext>
            </a:extLst>
          </p:cNvPr>
          <p:cNvSpPr>
            <a:spLocks noGrp="1"/>
          </p:cNvSpPr>
          <p:nvPr>
            <p:ph idx="1"/>
          </p:nvPr>
        </p:nvSpPr>
        <p:spPr>
          <a:xfrm>
            <a:off x="3490243" y="2230436"/>
            <a:ext cx="7789984" cy="4351338"/>
          </a:xfrm>
        </p:spPr>
        <p:txBody>
          <a:bodyPr>
            <a:normAutofit/>
          </a:bodyPr>
          <a:lstStyle/>
          <a:p>
            <a:r>
              <a:rPr lang="en-US" sz="2400" dirty="0"/>
              <a:t>Analyze quantitative and qualitative data regarding need</a:t>
            </a:r>
            <a:endParaRPr lang="en-US" sz="2400" b="1" dirty="0"/>
          </a:p>
          <a:p>
            <a:r>
              <a:rPr lang="en-US" sz="2400" dirty="0"/>
              <a:t>Engage the public, agencies and stakeholders to get input about need</a:t>
            </a:r>
          </a:p>
          <a:p>
            <a:r>
              <a:rPr lang="en-US" sz="2400" dirty="0"/>
              <a:t>Identify priority needs</a:t>
            </a:r>
          </a:p>
          <a:p>
            <a:r>
              <a:rPr lang="en-US" sz="2400" dirty="0"/>
              <a:t>Develop a strategy in response to identified needs</a:t>
            </a:r>
          </a:p>
          <a:p>
            <a:r>
              <a:rPr lang="en-US" sz="2400" dirty="0"/>
              <a:t>Direct funding to strategies</a:t>
            </a:r>
          </a:p>
          <a:p>
            <a:endParaRPr lang="en-US" b="1" dirty="0"/>
          </a:p>
        </p:txBody>
      </p:sp>
      <p:pic>
        <p:nvPicPr>
          <p:cNvPr id="5" name="Picture 4">
            <a:extLst>
              <a:ext uri="{FF2B5EF4-FFF2-40B4-BE49-F238E27FC236}">
                <a16:creationId xmlns:a16="http://schemas.microsoft.com/office/drawing/2014/main" id="{E91E13D5-016C-BBEC-329A-0C8AE095DE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935102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C3AB1-2B68-4933-A9AD-D32CCE9BC98C}"/>
              </a:ext>
            </a:extLst>
          </p:cNvPr>
          <p:cNvSpPr>
            <a:spLocks noGrp="1"/>
          </p:cNvSpPr>
          <p:nvPr>
            <p:ph type="title"/>
          </p:nvPr>
        </p:nvSpPr>
        <p:spPr>
          <a:xfrm>
            <a:off x="2812748" y="264806"/>
            <a:ext cx="8229600" cy="1325562"/>
          </a:xfrm>
        </p:spPr>
        <p:txBody>
          <a:bodyPr>
            <a:noAutofit/>
          </a:bodyPr>
          <a:lstStyle/>
          <a:p>
            <a:r>
              <a:rPr lang="en-US" sz="3800" b="1" dirty="0">
                <a:solidFill>
                  <a:srgbClr val="F5A603"/>
                </a:solidFill>
              </a:rPr>
              <a:t>2025-2029 Consolidated Plan</a:t>
            </a:r>
            <a:br>
              <a:rPr lang="en-US" sz="3800" dirty="0"/>
            </a:br>
            <a:r>
              <a:rPr lang="en-US" sz="3800" dirty="0"/>
              <a:t>Documents </a:t>
            </a:r>
            <a:endParaRPr lang="en-US" sz="3800" b="1" dirty="0"/>
          </a:p>
        </p:txBody>
      </p:sp>
      <p:sp>
        <p:nvSpPr>
          <p:cNvPr id="3" name="Content Placeholder 2">
            <a:extLst>
              <a:ext uri="{FF2B5EF4-FFF2-40B4-BE49-F238E27FC236}">
                <a16:creationId xmlns:a16="http://schemas.microsoft.com/office/drawing/2014/main" id="{05DD2F78-C0C2-487A-82E7-3F5AF920D2A4}"/>
              </a:ext>
            </a:extLst>
          </p:cNvPr>
          <p:cNvSpPr>
            <a:spLocks noGrp="1"/>
          </p:cNvSpPr>
          <p:nvPr>
            <p:ph idx="1"/>
          </p:nvPr>
        </p:nvSpPr>
        <p:spPr>
          <a:xfrm>
            <a:off x="2999560" y="1679707"/>
            <a:ext cx="8229600" cy="4449763"/>
          </a:xfrm>
        </p:spPr>
        <p:txBody>
          <a:bodyPr>
            <a:normAutofit/>
          </a:bodyPr>
          <a:lstStyle/>
          <a:p>
            <a:r>
              <a:rPr lang="en-US" sz="2000" b="1" dirty="0"/>
              <a:t>Five-Year Consolidated Plan for Housing and Community Development</a:t>
            </a:r>
          </a:p>
          <a:p>
            <a:pPr lvl="1"/>
            <a:r>
              <a:rPr lang="en-US" sz="2000" dirty="0"/>
              <a:t>Consolidated Plans are strategic plans prepared every five years that guide housing and community investments</a:t>
            </a:r>
          </a:p>
          <a:p>
            <a:pPr marL="457200" lvl="1" indent="0">
              <a:buNone/>
            </a:pPr>
            <a:endParaRPr lang="en-US" sz="2000" i="1" dirty="0"/>
          </a:p>
          <a:p>
            <a:r>
              <a:rPr lang="en-US" sz="2000" b="1" dirty="0"/>
              <a:t>Annual Action Plan </a:t>
            </a:r>
          </a:p>
          <a:p>
            <a:pPr lvl="1"/>
            <a:r>
              <a:rPr lang="en-US" sz="2000" dirty="0"/>
              <a:t>AAPs are prepared each year of the Consolidated Plan and outline specific activities, goals and objectives for the given program year</a:t>
            </a:r>
          </a:p>
          <a:p>
            <a:pPr lvl="1"/>
            <a:endParaRPr lang="en-US" sz="2000" dirty="0"/>
          </a:p>
          <a:p>
            <a:r>
              <a:rPr lang="en-US" sz="2000" b="1" dirty="0"/>
              <a:t>Consolidated Annual Performance and Evaluation Report </a:t>
            </a:r>
          </a:p>
          <a:p>
            <a:pPr lvl="1"/>
            <a:r>
              <a:rPr lang="en-US" sz="2000" dirty="0"/>
              <a:t>CAPERs are annual reports that detail use of funds and progress towards meeting goals and objectives for AAPs</a:t>
            </a:r>
          </a:p>
        </p:txBody>
      </p:sp>
      <p:pic>
        <p:nvPicPr>
          <p:cNvPr id="5" name="Picture 4">
            <a:extLst>
              <a:ext uri="{FF2B5EF4-FFF2-40B4-BE49-F238E27FC236}">
                <a16:creationId xmlns:a16="http://schemas.microsoft.com/office/drawing/2014/main" id="{FFC14EFC-1387-9512-8874-1F140B420D0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340120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87DF4-2D49-A79E-EB77-51266B1D4E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294EDC-32BD-6E2C-048B-C33DF9F39BB3}"/>
              </a:ext>
            </a:extLst>
          </p:cNvPr>
          <p:cNvSpPr>
            <a:spLocks noGrp="1"/>
          </p:cNvSpPr>
          <p:nvPr>
            <p:ph type="title"/>
          </p:nvPr>
        </p:nvSpPr>
        <p:spPr>
          <a:xfrm>
            <a:off x="2787445" y="264806"/>
            <a:ext cx="8229600" cy="1630362"/>
          </a:xfrm>
        </p:spPr>
        <p:txBody>
          <a:bodyPr>
            <a:noAutofit/>
          </a:bodyPr>
          <a:lstStyle/>
          <a:p>
            <a:r>
              <a:rPr lang="en-US" sz="3800" b="1" dirty="0">
                <a:solidFill>
                  <a:srgbClr val="F5A603"/>
                </a:solidFill>
              </a:rPr>
              <a:t>2025-2029 Consolidated Plan</a:t>
            </a:r>
            <a:br>
              <a:rPr lang="en-US" sz="3800" dirty="0"/>
            </a:br>
            <a:r>
              <a:rPr lang="en-US" sz="3800" dirty="0"/>
              <a:t>Needs Assessment</a:t>
            </a:r>
            <a:endParaRPr lang="en-US" sz="3800" b="1" dirty="0"/>
          </a:p>
        </p:txBody>
      </p:sp>
      <p:sp>
        <p:nvSpPr>
          <p:cNvPr id="3" name="Content Placeholder 2">
            <a:extLst>
              <a:ext uri="{FF2B5EF4-FFF2-40B4-BE49-F238E27FC236}">
                <a16:creationId xmlns:a16="http://schemas.microsoft.com/office/drawing/2014/main" id="{B7518391-63BC-45E1-BBFA-CAF5627C484D}"/>
              </a:ext>
            </a:extLst>
          </p:cNvPr>
          <p:cNvSpPr>
            <a:spLocks noGrp="1"/>
          </p:cNvSpPr>
          <p:nvPr>
            <p:ph idx="1"/>
          </p:nvPr>
        </p:nvSpPr>
        <p:spPr>
          <a:xfrm>
            <a:off x="3151486" y="2290823"/>
            <a:ext cx="8229600" cy="4648200"/>
          </a:xfrm>
        </p:spPr>
        <p:txBody>
          <a:bodyPr>
            <a:noAutofit/>
          </a:bodyPr>
          <a:lstStyle/>
          <a:p>
            <a:pPr>
              <a:lnSpc>
                <a:spcPct val="100000"/>
              </a:lnSpc>
            </a:pPr>
            <a:r>
              <a:rPr lang="en-US" sz="2400" dirty="0">
                <a:solidFill>
                  <a:schemeClr val="accent6"/>
                </a:solidFill>
              </a:rPr>
              <a:t>The Needs Assessment of the Consolidated Plan describes Montana’s socioeconomic characteristics, including population, race and ethnicity, disability, poverty and unemployment rates with respect to housing needs.</a:t>
            </a:r>
          </a:p>
          <a:p>
            <a:pPr>
              <a:lnSpc>
                <a:spcPct val="100000"/>
              </a:lnSpc>
            </a:pPr>
            <a:r>
              <a:rPr lang="en-US" sz="2400" dirty="0">
                <a:solidFill>
                  <a:schemeClr val="accent6"/>
                </a:solidFill>
              </a:rPr>
              <a:t>Data sources include but are not limited to the U.S. Census Bureau and HUD. </a:t>
            </a:r>
          </a:p>
        </p:txBody>
      </p:sp>
      <p:pic>
        <p:nvPicPr>
          <p:cNvPr id="5" name="Picture 4">
            <a:extLst>
              <a:ext uri="{FF2B5EF4-FFF2-40B4-BE49-F238E27FC236}">
                <a16:creationId xmlns:a16="http://schemas.microsoft.com/office/drawing/2014/main" id="{D396EDC1-1C3A-5173-EDAD-606E4AA7787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93275" y="5821364"/>
            <a:ext cx="575622" cy="609600"/>
          </a:xfrm>
          <a:prstGeom prst="rect">
            <a:avLst/>
          </a:prstGeom>
        </p:spPr>
      </p:pic>
    </p:spTree>
    <p:extLst>
      <p:ext uri="{BB962C8B-B14F-4D97-AF65-F5344CB8AC3E}">
        <p14:creationId xmlns:p14="http://schemas.microsoft.com/office/powerpoint/2010/main" val="3487020201"/>
      </p:ext>
    </p:extLst>
  </p:cSld>
  <p:clrMapOvr>
    <a:masterClrMapping/>
  </p:clrMapOvr>
</p:sld>
</file>

<file path=ppt/theme/theme1.xml><?xml version="1.0" encoding="utf-8"?>
<a:theme xmlns:a="http://schemas.openxmlformats.org/drawingml/2006/main" name="OneCommerce">
  <a:themeElements>
    <a:clrScheme name="One Commerce">
      <a:dk1>
        <a:srgbClr val="112F60"/>
      </a:dk1>
      <a:lt1>
        <a:srgbClr val="FFFFFF"/>
      </a:lt1>
      <a:dk2>
        <a:srgbClr val="F5A603"/>
      </a:dk2>
      <a:lt2>
        <a:srgbClr val="1C2F60"/>
      </a:lt2>
      <a:accent1>
        <a:srgbClr val="112F60"/>
      </a:accent1>
      <a:accent2>
        <a:srgbClr val="F5A603"/>
      </a:accent2>
      <a:accent3>
        <a:srgbClr val="4993D3"/>
      </a:accent3>
      <a:accent4>
        <a:srgbClr val="085B4B"/>
      </a:accent4>
      <a:accent5>
        <a:srgbClr val="000059"/>
      </a:accent5>
      <a:accent6>
        <a:srgbClr val="FFFFFF"/>
      </a:accent6>
      <a:hlink>
        <a:srgbClr val="4993D3"/>
      </a:hlink>
      <a:folHlink>
        <a:srgbClr val="F5A67D"/>
      </a:folHlink>
    </a:clrScheme>
    <a:fontScheme name="One-Commerce">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neCommerce" id="{ED3678C0-4230-9446-A1C0-D293C6DDEEA3}" vid="{0A79FE22-075B-FB44-8954-9AA798668C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6D0ABC839E6EF4DA110A3C642F50769" ma:contentTypeVersion="6" ma:contentTypeDescription="Create a new document." ma:contentTypeScope="" ma:versionID="384277f394c4d2ef25cb3decc02e7b84">
  <xsd:schema xmlns:xsd="http://www.w3.org/2001/XMLSchema" xmlns:xs="http://www.w3.org/2001/XMLSchema" xmlns:p="http://schemas.microsoft.com/office/2006/metadata/properties" xmlns:ns2="03747694-a535-4922-ac3d-59e6efda7473" xmlns:ns3="23d2df21-b4a1-4f4a-b00b-9fba7b04f843" targetNamespace="http://schemas.microsoft.com/office/2006/metadata/properties" ma:root="true" ma:fieldsID="a4f4b0bed12da924501569673ffb0cb0" ns2:_="" ns3:_="">
    <xsd:import namespace="03747694-a535-4922-ac3d-59e6efda7473"/>
    <xsd:import namespace="23d2df21-b4a1-4f4a-b00b-9fba7b04f84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747694-a535-4922-ac3d-59e6efda74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3d2df21-b4a1-4f4a-b00b-9fba7b04f84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F03844-4C0D-4866-BB43-7D4EB3EFA1AC}">
  <ds:schemaRefs>
    <ds:schemaRef ds:uri="http://schemas.microsoft.com/office/2006/metadata/properties"/>
    <ds:schemaRef ds:uri="http://schemas.microsoft.com/office/infopath/2007/PartnerControls"/>
    <ds:schemaRef ds:uri="23d2df21-b4a1-4f4a-b00b-9fba7b04f843"/>
    <ds:schemaRef ds:uri="03747694-a535-4922-ac3d-59e6efda7473"/>
  </ds:schemaRefs>
</ds:datastoreItem>
</file>

<file path=customXml/itemProps2.xml><?xml version="1.0" encoding="utf-8"?>
<ds:datastoreItem xmlns:ds="http://schemas.openxmlformats.org/officeDocument/2006/customXml" ds:itemID="{CC4C0FFE-B211-457F-90E9-C2BAC9504823}">
  <ds:schemaRefs>
    <ds:schemaRef ds:uri="http://schemas.microsoft.com/sharepoint/v3/contenttype/forms"/>
  </ds:schemaRefs>
</ds:datastoreItem>
</file>

<file path=customXml/itemProps3.xml><?xml version="1.0" encoding="utf-8"?>
<ds:datastoreItem xmlns:ds="http://schemas.openxmlformats.org/officeDocument/2006/customXml" ds:itemID="{CD5A8935-89D5-485A-A5E9-D87B6AE6C3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747694-a535-4922-ac3d-59e6efda7473"/>
    <ds:schemaRef ds:uri="23d2df21-b4a1-4f4a-b00b-9fba7b04f8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OneCommerce</Template>
  <TotalTime>5194</TotalTime>
  <Words>2247</Words>
  <Application>Microsoft Office PowerPoint</Application>
  <PresentationFormat>Widescreen</PresentationFormat>
  <Paragraphs>283</Paragraphs>
  <Slides>30</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Aptos</vt:lpstr>
      <vt:lpstr>Arial</vt:lpstr>
      <vt:lpstr>Helvetica</vt:lpstr>
      <vt:lpstr>Wingdings</vt:lpstr>
      <vt:lpstr>OneCommerce</vt:lpstr>
      <vt:lpstr>Montana’s 2025-2029 Consolidated Plan and  2025-2026 Annual Action Plan</vt:lpstr>
      <vt:lpstr>PowerPoint Presentation</vt:lpstr>
      <vt:lpstr>2025-2029 Consolidated Plan Statewide Planning</vt:lpstr>
      <vt:lpstr>2025-2029 Consolidated Plan Public Participation </vt:lpstr>
      <vt:lpstr>2025-2029 Consolidated Plan Objectives</vt:lpstr>
      <vt:lpstr>2025-2029 Consolidated Plan Programs</vt:lpstr>
      <vt:lpstr>2025-2029 Consolidated Plan Planning Process</vt:lpstr>
      <vt:lpstr>2025-2029 Consolidated Plan Documents </vt:lpstr>
      <vt:lpstr>2025-2029 Consolidated Plan Needs Assessment</vt:lpstr>
      <vt:lpstr>2025-2029 Consolidated Plan Needs Assessment</vt:lpstr>
      <vt:lpstr>2025-2029 Consolidated Plan Needs Assessment</vt:lpstr>
      <vt:lpstr>2025-2029 Consolidated Plan Needs Assessment</vt:lpstr>
      <vt:lpstr>2025-2029 Consolidated Plan Needs Assessment</vt:lpstr>
      <vt:lpstr>2025-2029 Consolidated Plan Needs Assessment</vt:lpstr>
      <vt:lpstr>2025-2029 Consolidated Plan Needs Assessment</vt:lpstr>
      <vt:lpstr>2025-2029 Consolidated Plan Market Analysis</vt:lpstr>
      <vt:lpstr>2025-2029 Consolidated Plan Market Analysis</vt:lpstr>
      <vt:lpstr>2025-2029 Consolidated Plan Market Analysis</vt:lpstr>
      <vt:lpstr>2025-2029 Consolidated Plan Market Analysis</vt:lpstr>
      <vt:lpstr>2025-2029 Consolidated Plan Priority Needs</vt:lpstr>
      <vt:lpstr>2025-2029 Consolidated Plan Goals</vt:lpstr>
      <vt:lpstr>2025-2026 Annual Action Plan Preserve and Construct Affordable Housing </vt:lpstr>
      <vt:lpstr>2025-2026 Annual Action Plan Plan for Communities </vt:lpstr>
      <vt:lpstr>2025-2026 Annual Action Plan Improve and Sustain Public Infrastructure </vt:lpstr>
      <vt:lpstr>2025-2026 Annual Action Plan Revitalize Local Economies </vt:lpstr>
      <vt:lpstr>2025-2026 Annual Action Plan Reduce Homelessness </vt:lpstr>
      <vt:lpstr>2025-2029 Consolidated Plan Document Review, Engagement</vt:lpstr>
      <vt:lpstr>Consolidated Plan Questions and Comments</vt:lpstr>
      <vt:lpstr>Consolidated Plan Questions? Comments?</vt:lpstr>
      <vt:lpstr>2025-2029 Consolidated Plan and 2025- 2026 Annual Action Plan Comments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Phillips</dc:creator>
  <cp:lastModifiedBy>Burton, Anastasia</cp:lastModifiedBy>
  <cp:revision>91</cp:revision>
  <dcterms:created xsi:type="dcterms:W3CDTF">2024-04-01T15:07:45Z</dcterms:created>
  <dcterms:modified xsi:type="dcterms:W3CDTF">2025-02-13T20:54:30Z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0x010100B6D0ABC839E6EF4DA110A3C642F50769</vt:lpwstr>
  </property>
</Properties>
</file>