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6" r:id="rId1"/>
  </p:sldMasterIdLst>
  <p:sldIdLst>
    <p:sldId id="256" r:id="rId2"/>
    <p:sldId id="258" r:id="rId3"/>
    <p:sldId id="272" r:id="rId4"/>
    <p:sldId id="273" r:id="rId5"/>
    <p:sldId id="274" r:id="rId6"/>
    <p:sldId id="275" r:id="rId7"/>
    <p:sldId id="276" r:id="rId8"/>
    <p:sldId id="302" r:id="rId9"/>
    <p:sldId id="277" r:id="rId10"/>
    <p:sldId id="278" r:id="rId11"/>
    <p:sldId id="299" r:id="rId12"/>
    <p:sldId id="279" r:id="rId13"/>
    <p:sldId id="300" r:id="rId14"/>
    <p:sldId id="280" r:id="rId15"/>
    <p:sldId id="281" r:id="rId16"/>
    <p:sldId id="282" r:id="rId17"/>
    <p:sldId id="283" r:id="rId18"/>
    <p:sldId id="303" r:id="rId19"/>
    <p:sldId id="284" r:id="rId20"/>
    <p:sldId id="285" r:id="rId21"/>
    <p:sldId id="286" r:id="rId22"/>
    <p:sldId id="287" r:id="rId23"/>
    <p:sldId id="288" r:id="rId24"/>
    <p:sldId id="304" r:id="rId25"/>
    <p:sldId id="289" r:id="rId26"/>
    <p:sldId id="290" r:id="rId27"/>
    <p:sldId id="301" r:id="rId28"/>
    <p:sldId id="294" r:id="rId29"/>
    <p:sldId id="295" r:id="rId30"/>
    <p:sldId id="291" r:id="rId31"/>
    <p:sldId id="292" r:id="rId32"/>
    <p:sldId id="296" r:id="rId33"/>
    <p:sldId id="305" r:id="rId34"/>
    <p:sldId id="297" r:id="rId35"/>
    <p:sldId id="298" r:id="rId36"/>
    <p:sldId id="306"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471148-C008-0B87-1F60-B024D05BC452}" name="Russell, Kate" initials="KR" userId="S::CCA681@mt.gov::387fcc06-90b2-40a0-8753-b1dcaafafb7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F60"/>
    <a:srgbClr val="0A4035"/>
    <a:srgbClr val="2B577C"/>
    <a:srgbClr val="A47728"/>
    <a:srgbClr val="3A7AB2"/>
    <a:srgbClr val="4A94D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99"/>
    <p:restoredTop sz="94694"/>
  </p:normalViewPr>
  <p:slideViewPr>
    <p:cSldViewPr snapToGrid="0">
      <p:cViewPr varScale="1">
        <p:scale>
          <a:sx n="105" d="100"/>
          <a:sy n="105" d="100"/>
        </p:scale>
        <p:origin x="1326" y="9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2D1C95-F9C4-487B-B4C6-EFCE55752609}"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6649777B-15C4-41ED-B847-D67A1EC03707}">
      <dgm:prSet/>
      <dgm:spPr>
        <a:solidFill>
          <a:srgbClr val="112F60"/>
        </a:solidFill>
      </dgm:spPr>
      <dgm:t>
        <a:bodyPr/>
        <a:lstStyle/>
        <a:p>
          <a:pPr>
            <a:lnSpc>
              <a:spcPct val="150000"/>
            </a:lnSpc>
          </a:pPr>
          <a:r>
            <a:rPr lang="en-US" i="0" dirty="0"/>
            <a:t>Mission: </a:t>
          </a:r>
        </a:p>
        <a:p>
          <a:pPr>
            <a:lnSpc>
              <a:spcPct val="150000"/>
            </a:lnSpc>
          </a:pPr>
          <a:r>
            <a:rPr lang="en-US" i="0" dirty="0"/>
            <a:t>To preserve and promote </a:t>
          </a:r>
          <a:br>
            <a:rPr lang="en-US" i="0" dirty="0"/>
          </a:br>
          <a:r>
            <a:rPr lang="en-US" i="0" dirty="0"/>
            <a:t>the genuine character of Montana while partnering to achieve a sustainable economic future for all.</a:t>
          </a:r>
        </a:p>
      </dgm:t>
    </dgm:pt>
    <dgm:pt modelId="{0496D32D-3E80-4F82-97BB-7ABA71131F30}" type="parTrans" cxnId="{9C32FBE7-BADE-4DF7-9A4E-A9D66FD2BC39}">
      <dgm:prSet/>
      <dgm:spPr/>
      <dgm:t>
        <a:bodyPr/>
        <a:lstStyle/>
        <a:p>
          <a:endParaRPr lang="en-US"/>
        </a:p>
      </dgm:t>
    </dgm:pt>
    <dgm:pt modelId="{C6D21185-D645-4D03-BEA5-D8A0E3E067D7}" type="sibTrans" cxnId="{9C32FBE7-BADE-4DF7-9A4E-A9D66FD2BC39}">
      <dgm:prSet/>
      <dgm:spPr/>
      <dgm:t>
        <a:bodyPr/>
        <a:lstStyle/>
        <a:p>
          <a:endParaRPr lang="en-US"/>
        </a:p>
      </dgm:t>
    </dgm:pt>
    <dgm:pt modelId="{6BB2E3E6-3387-42A0-AE69-93C1F5D926AC}">
      <dgm:prSet/>
      <dgm:spPr>
        <a:solidFill>
          <a:srgbClr val="A47728"/>
        </a:solidFill>
      </dgm:spPr>
      <dgm:t>
        <a:bodyPr/>
        <a:lstStyle/>
        <a:p>
          <a:pPr>
            <a:lnSpc>
              <a:spcPct val="150000"/>
            </a:lnSpc>
          </a:pPr>
          <a:r>
            <a:rPr lang="en-US" i="0" dirty="0"/>
            <a:t>Vision:</a:t>
          </a:r>
        </a:p>
        <a:p>
          <a:pPr>
            <a:lnSpc>
              <a:spcPct val="150000"/>
            </a:lnSpc>
          </a:pPr>
          <a:r>
            <a:rPr lang="en-US" i="0" dirty="0"/>
            <a:t>Residents and </a:t>
          </a:r>
          <a:br>
            <a:rPr lang="en-US" i="0" dirty="0"/>
          </a:br>
          <a:r>
            <a:rPr lang="en-US" i="0" dirty="0"/>
            <a:t>visitors enjoying </a:t>
          </a:r>
          <a:br>
            <a:rPr lang="en-US" i="0" dirty="0"/>
          </a:br>
          <a:r>
            <a:rPr lang="en-US" i="0" dirty="0"/>
            <a:t>Montana at its best.</a:t>
          </a:r>
        </a:p>
      </dgm:t>
    </dgm:pt>
    <dgm:pt modelId="{DCA1AB23-7EFE-4928-8561-A9D914FFAD1E}" type="parTrans" cxnId="{12E17007-C5FE-4EE8-B0DD-EDC41A012F54}">
      <dgm:prSet/>
      <dgm:spPr/>
      <dgm:t>
        <a:bodyPr/>
        <a:lstStyle/>
        <a:p>
          <a:endParaRPr lang="en-US"/>
        </a:p>
      </dgm:t>
    </dgm:pt>
    <dgm:pt modelId="{6FD55A84-B93E-49DB-95DC-7B4A001BB294}" type="sibTrans" cxnId="{12E17007-C5FE-4EE8-B0DD-EDC41A012F54}">
      <dgm:prSet/>
      <dgm:spPr/>
      <dgm:t>
        <a:bodyPr/>
        <a:lstStyle/>
        <a:p>
          <a:endParaRPr lang="en-US"/>
        </a:p>
      </dgm:t>
    </dgm:pt>
    <dgm:pt modelId="{450D17B8-5DEC-4D11-82CE-35EF3A275254}">
      <dgm:prSet/>
      <dgm:spPr>
        <a:solidFill>
          <a:srgbClr val="0A4035"/>
        </a:solidFill>
      </dgm:spPr>
      <dgm:t>
        <a:bodyPr/>
        <a:lstStyle/>
        <a:p>
          <a:pPr>
            <a:lnSpc>
              <a:spcPct val="150000"/>
            </a:lnSpc>
          </a:pPr>
          <a:r>
            <a:rPr lang="en-US" dirty="0"/>
            <a:t>Values:</a:t>
          </a:r>
        </a:p>
        <a:p>
          <a:pPr>
            <a:lnSpc>
              <a:spcPct val="150000"/>
            </a:lnSpc>
          </a:pPr>
          <a:r>
            <a:rPr lang="en-US" dirty="0"/>
            <a:t>Collaboration, integrity, accountability, sustainability, objectivity, excellence and innovation, resiliency and love for Montana.</a:t>
          </a:r>
        </a:p>
      </dgm:t>
    </dgm:pt>
    <dgm:pt modelId="{C762E5FC-8D52-4C68-8717-256EDA2DB31B}" type="parTrans" cxnId="{C72EEBB1-F9E0-48C4-B6B3-0BB8DB9C2261}">
      <dgm:prSet/>
      <dgm:spPr/>
      <dgm:t>
        <a:bodyPr/>
        <a:lstStyle/>
        <a:p>
          <a:endParaRPr lang="en-US"/>
        </a:p>
      </dgm:t>
    </dgm:pt>
    <dgm:pt modelId="{735F1108-5DC1-4AE7-856A-BAE48701411A}" type="sibTrans" cxnId="{C72EEBB1-F9E0-48C4-B6B3-0BB8DB9C2261}">
      <dgm:prSet/>
      <dgm:spPr/>
      <dgm:t>
        <a:bodyPr/>
        <a:lstStyle/>
        <a:p>
          <a:endParaRPr lang="en-US"/>
        </a:p>
      </dgm:t>
    </dgm:pt>
    <dgm:pt modelId="{7ED9A26E-F357-4B0A-A845-CABAA9EFA610}" type="pres">
      <dgm:prSet presAssocID="{5A2D1C95-F9C4-487B-B4C6-EFCE55752609}" presName="diagram" presStyleCnt="0">
        <dgm:presLayoutVars>
          <dgm:dir/>
          <dgm:resizeHandles val="exact"/>
        </dgm:presLayoutVars>
      </dgm:prSet>
      <dgm:spPr/>
    </dgm:pt>
    <dgm:pt modelId="{00857F83-D67F-4CC4-913B-611E63A9C0EF}" type="pres">
      <dgm:prSet presAssocID="{6649777B-15C4-41ED-B847-D67A1EC03707}" presName="node" presStyleLbl="node1" presStyleIdx="0" presStyleCnt="3" custScaleY="160844">
        <dgm:presLayoutVars>
          <dgm:bulletEnabled val="1"/>
        </dgm:presLayoutVars>
      </dgm:prSet>
      <dgm:spPr/>
    </dgm:pt>
    <dgm:pt modelId="{FE38B72F-7800-4DDE-95EA-EA4F263AB2C4}" type="pres">
      <dgm:prSet presAssocID="{C6D21185-D645-4D03-BEA5-D8A0E3E067D7}" presName="sibTrans" presStyleCnt="0"/>
      <dgm:spPr/>
    </dgm:pt>
    <dgm:pt modelId="{DEBF1ED9-5CB4-4C6A-8BB6-89E6466E6081}" type="pres">
      <dgm:prSet presAssocID="{6BB2E3E6-3387-42A0-AE69-93C1F5D926AC}" presName="node" presStyleLbl="node1" presStyleIdx="1" presStyleCnt="3" custScaleY="160844" custLinFactNeighborX="0" custLinFactNeighborY="460">
        <dgm:presLayoutVars>
          <dgm:bulletEnabled val="1"/>
        </dgm:presLayoutVars>
      </dgm:prSet>
      <dgm:spPr/>
    </dgm:pt>
    <dgm:pt modelId="{B01FDB79-4C15-43B8-86F4-DE64028150EA}" type="pres">
      <dgm:prSet presAssocID="{6FD55A84-B93E-49DB-95DC-7B4A001BB294}" presName="sibTrans" presStyleCnt="0"/>
      <dgm:spPr/>
    </dgm:pt>
    <dgm:pt modelId="{A231A2FC-339E-4375-AC37-946533B4B9F6}" type="pres">
      <dgm:prSet presAssocID="{450D17B8-5DEC-4D11-82CE-35EF3A275254}" presName="node" presStyleLbl="node1" presStyleIdx="2" presStyleCnt="3" custScaleY="160844">
        <dgm:presLayoutVars>
          <dgm:bulletEnabled val="1"/>
        </dgm:presLayoutVars>
      </dgm:prSet>
      <dgm:spPr/>
    </dgm:pt>
  </dgm:ptLst>
  <dgm:cxnLst>
    <dgm:cxn modelId="{12E17007-C5FE-4EE8-B0DD-EDC41A012F54}" srcId="{5A2D1C95-F9C4-487B-B4C6-EFCE55752609}" destId="{6BB2E3E6-3387-42A0-AE69-93C1F5D926AC}" srcOrd="1" destOrd="0" parTransId="{DCA1AB23-7EFE-4928-8561-A9D914FFAD1E}" sibTransId="{6FD55A84-B93E-49DB-95DC-7B4A001BB294}"/>
    <dgm:cxn modelId="{C8EFA92F-4A99-4719-A885-BAE9C5EB50B7}" type="presOf" srcId="{6BB2E3E6-3387-42A0-AE69-93C1F5D926AC}" destId="{DEBF1ED9-5CB4-4C6A-8BB6-89E6466E6081}" srcOrd="0" destOrd="0" presId="urn:microsoft.com/office/officeart/2005/8/layout/default"/>
    <dgm:cxn modelId="{6D9E8145-9439-449D-AF8E-A128EFAB3DA4}" type="presOf" srcId="{5A2D1C95-F9C4-487B-B4C6-EFCE55752609}" destId="{7ED9A26E-F357-4B0A-A845-CABAA9EFA610}" srcOrd="0" destOrd="0" presId="urn:microsoft.com/office/officeart/2005/8/layout/default"/>
    <dgm:cxn modelId="{1F0E728B-0356-4939-9E22-D870BA260A22}" type="presOf" srcId="{6649777B-15C4-41ED-B847-D67A1EC03707}" destId="{00857F83-D67F-4CC4-913B-611E63A9C0EF}" srcOrd="0" destOrd="0" presId="urn:microsoft.com/office/officeart/2005/8/layout/default"/>
    <dgm:cxn modelId="{04DAF4AE-D29B-4FEF-99DB-37A07D4FDE18}" type="presOf" srcId="{450D17B8-5DEC-4D11-82CE-35EF3A275254}" destId="{A231A2FC-339E-4375-AC37-946533B4B9F6}" srcOrd="0" destOrd="0" presId="urn:microsoft.com/office/officeart/2005/8/layout/default"/>
    <dgm:cxn modelId="{C72EEBB1-F9E0-48C4-B6B3-0BB8DB9C2261}" srcId="{5A2D1C95-F9C4-487B-B4C6-EFCE55752609}" destId="{450D17B8-5DEC-4D11-82CE-35EF3A275254}" srcOrd="2" destOrd="0" parTransId="{C762E5FC-8D52-4C68-8717-256EDA2DB31B}" sibTransId="{735F1108-5DC1-4AE7-856A-BAE48701411A}"/>
    <dgm:cxn modelId="{9C32FBE7-BADE-4DF7-9A4E-A9D66FD2BC39}" srcId="{5A2D1C95-F9C4-487B-B4C6-EFCE55752609}" destId="{6649777B-15C4-41ED-B847-D67A1EC03707}" srcOrd="0" destOrd="0" parTransId="{0496D32D-3E80-4F82-97BB-7ABA71131F30}" sibTransId="{C6D21185-D645-4D03-BEA5-D8A0E3E067D7}"/>
    <dgm:cxn modelId="{F1BB141C-3A76-4E73-92CD-4141716E9A9E}" type="presParOf" srcId="{7ED9A26E-F357-4B0A-A845-CABAA9EFA610}" destId="{00857F83-D67F-4CC4-913B-611E63A9C0EF}" srcOrd="0" destOrd="0" presId="urn:microsoft.com/office/officeart/2005/8/layout/default"/>
    <dgm:cxn modelId="{68E51A0E-1EB0-4388-B15D-8283E2A9846A}" type="presParOf" srcId="{7ED9A26E-F357-4B0A-A845-CABAA9EFA610}" destId="{FE38B72F-7800-4DDE-95EA-EA4F263AB2C4}" srcOrd="1" destOrd="0" presId="urn:microsoft.com/office/officeart/2005/8/layout/default"/>
    <dgm:cxn modelId="{43DCB62D-8724-4791-82EB-B3A9DBEED4E9}" type="presParOf" srcId="{7ED9A26E-F357-4B0A-A845-CABAA9EFA610}" destId="{DEBF1ED9-5CB4-4C6A-8BB6-89E6466E6081}" srcOrd="2" destOrd="0" presId="urn:microsoft.com/office/officeart/2005/8/layout/default"/>
    <dgm:cxn modelId="{3BF5E680-7E8B-484F-BCD9-B7543BF6ACE7}" type="presParOf" srcId="{7ED9A26E-F357-4B0A-A845-CABAA9EFA610}" destId="{B01FDB79-4C15-43B8-86F4-DE64028150EA}" srcOrd="3" destOrd="0" presId="urn:microsoft.com/office/officeart/2005/8/layout/default"/>
    <dgm:cxn modelId="{DA6A4489-B488-4EA1-9CB2-4448C1A7159A}" type="presParOf" srcId="{7ED9A26E-F357-4B0A-A845-CABAA9EFA610}" destId="{A231A2FC-339E-4375-AC37-946533B4B9F6}"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57F83-D67F-4CC4-913B-611E63A9C0EF}">
      <dsp:nvSpPr>
        <dsp:cNvPr id="0" name=""/>
        <dsp:cNvSpPr/>
      </dsp:nvSpPr>
      <dsp:spPr>
        <a:xfrm>
          <a:off x="0" y="357643"/>
          <a:ext cx="3414946" cy="3295641"/>
        </a:xfrm>
        <a:prstGeom prst="rect">
          <a:avLst/>
        </a:prstGeom>
        <a:solidFill>
          <a:srgbClr val="112F6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en-US" sz="2000" i="0" kern="1200" dirty="0"/>
            <a:t>Mission: </a:t>
          </a:r>
        </a:p>
        <a:p>
          <a:pPr marL="0" lvl="0" indent="0" algn="ctr" defTabSz="889000">
            <a:lnSpc>
              <a:spcPct val="150000"/>
            </a:lnSpc>
            <a:spcBef>
              <a:spcPct val="0"/>
            </a:spcBef>
            <a:spcAft>
              <a:spcPct val="35000"/>
            </a:spcAft>
            <a:buNone/>
          </a:pPr>
          <a:r>
            <a:rPr lang="en-US" sz="2000" i="0" kern="1200" dirty="0"/>
            <a:t>To preserve and promote </a:t>
          </a:r>
          <a:br>
            <a:rPr lang="en-US" sz="2000" i="0" kern="1200" dirty="0"/>
          </a:br>
          <a:r>
            <a:rPr lang="en-US" sz="2000" i="0" kern="1200" dirty="0"/>
            <a:t>the genuine character of Montana while partnering to achieve a sustainable economic future for all.</a:t>
          </a:r>
        </a:p>
      </dsp:txBody>
      <dsp:txXfrm>
        <a:off x="0" y="357643"/>
        <a:ext cx="3414946" cy="3295641"/>
      </dsp:txXfrm>
    </dsp:sp>
    <dsp:sp modelId="{DEBF1ED9-5CB4-4C6A-8BB6-89E6466E6081}">
      <dsp:nvSpPr>
        <dsp:cNvPr id="0" name=""/>
        <dsp:cNvSpPr/>
      </dsp:nvSpPr>
      <dsp:spPr>
        <a:xfrm>
          <a:off x="3756441" y="367068"/>
          <a:ext cx="3414946" cy="3295641"/>
        </a:xfrm>
        <a:prstGeom prst="rect">
          <a:avLst/>
        </a:prstGeom>
        <a:solidFill>
          <a:srgbClr val="A47728"/>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en-US" sz="2000" i="0" kern="1200" dirty="0"/>
            <a:t>Vision:</a:t>
          </a:r>
        </a:p>
        <a:p>
          <a:pPr marL="0" lvl="0" indent="0" algn="ctr" defTabSz="889000">
            <a:lnSpc>
              <a:spcPct val="150000"/>
            </a:lnSpc>
            <a:spcBef>
              <a:spcPct val="0"/>
            </a:spcBef>
            <a:spcAft>
              <a:spcPct val="35000"/>
            </a:spcAft>
            <a:buNone/>
          </a:pPr>
          <a:r>
            <a:rPr lang="en-US" sz="2000" i="0" kern="1200" dirty="0"/>
            <a:t>Residents and </a:t>
          </a:r>
          <a:br>
            <a:rPr lang="en-US" sz="2000" i="0" kern="1200" dirty="0"/>
          </a:br>
          <a:r>
            <a:rPr lang="en-US" sz="2000" i="0" kern="1200" dirty="0"/>
            <a:t>visitors enjoying </a:t>
          </a:r>
          <a:br>
            <a:rPr lang="en-US" sz="2000" i="0" kern="1200" dirty="0"/>
          </a:br>
          <a:r>
            <a:rPr lang="en-US" sz="2000" i="0" kern="1200" dirty="0"/>
            <a:t>Montana at its best.</a:t>
          </a:r>
        </a:p>
      </dsp:txBody>
      <dsp:txXfrm>
        <a:off x="3756441" y="367068"/>
        <a:ext cx="3414946" cy="3295641"/>
      </dsp:txXfrm>
    </dsp:sp>
    <dsp:sp modelId="{A231A2FC-339E-4375-AC37-946533B4B9F6}">
      <dsp:nvSpPr>
        <dsp:cNvPr id="0" name=""/>
        <dsp:cNvSpPr/>
      </dsp:nvSpPr>
      <dsp:spPr>
        <a:xfrm>
          <a:off x="7512882" y="357643"/>
          <a:ext cx="3414946" cy="3295641"/>
        </a:xfrm>
        <a:prstGeom prst="rect">
          <a:avLst/>
        </a:prstGeom>
        <a:solidFill>
          <a:srgbClr val="0A403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en-US" sz="2000" kern="1200" dirty="0"/>
            <a:t>Values:</a:t>
          </a:r>
        </a:p>
        <a:p>
          <a:pPr marL="0" lvl="0" indent="0" algn="ctr" defTabSz="889000">
            <a:lnSpc>
              <a:spcPct val="150000"/>
            </a:lnSpc>
            <a:spcBef>
              <a:spcPct val="0"/>
            </a:spcBef>
            <a:spcAft>
              <a:spcPct val="35000"/>
            </a:spcAft>
            <a:buNone/>
          </a:pPr>
          <a:r>
            <a:rPr lang="en-US" sz="2000" kern="1200" dirty="0"/>
            <a:t>Collaboration, integrity, accountability, sustainability, objectivity, excellence and innovation, resiliency and love for Montana.</a:t>
          </a:r>
        </a:p>
      </dsp:txBody>
      <dsp:txXfrm>
        <a:off x="7512882" y="357643"/>
        <a:ext cx="3414946" cy="329564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5D579DFE-2EE6-C0DB-9381-B65CD333283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AB726A3E-DF63-6290-8330-B05BC775A99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4787249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3130"/>
          </a:xfrm>
        </p:spPr>
        <p:txBody>
          <a:bodyPr/>
          <a:lstStyle>
            <a:lvl1pPr marL="457200" indent="-457200">
              <a:buClr>
                <a:schemeClr val="tx2"/>
              </a:buClr>
              <a:buFont typeface="Arial" panose="020B0604020202020204" pitchFamily="34" charset="0"/>
              <a:buChar char="•"/>
              <a:defRPr/>
            </a:lvl1pPr>
            <a:lvl2pPr marL="800100" indent="-342900">
              <a:buClr>
                <a:schemeClr val="tx2"/>
              </a:buClr>
              <a:buFont typeface="Arial" panose="020B0604020202020204" pitchFamily="34" charset="0"/>
              <a:buChar char="•"/>
              <a:defRPr/>
            </a:lvl2pPr>
            <a:lvl3pPr marL="1257300" indent="-342900">
              <a:buClr>
                <a:schemeClr val="tx2"/>
              </a:buClr>
              <a:buFont typeface="Arial" panose="020B0604020202020204" pitchFamily="34" charset="0"/>
              <a:buChar char="•"/>
              <a:defRPr/>
            </a:lvl3pPr>
            <a:lvl4pPr marL="1657350" indent="-285750">
              <a:buClr>
                <a:schemeClr val="tx2"/>
              </a:buClr>
              <a:buFont typeface="Arial" panose="020B0604020202020204" pitchFamily="34" charset="0"/>
              <a:buChar char="•"/>
              <a:defRPr/>
            </a:lvl4pPr>
            <a:lvl5pPr marL="2114550" indent="-28575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37042"/>
          </a:xfrm>
        </p:spPr>
        <p:txBody>
          <a:bodyPr/>
          <a:lstStyle>
            <a:lvl1pPr marL="514350" indent="-514350">
              <a:buClr>
                <a:schemeClr val="tx2"/>
              </a:buClr>
              <a:buFont typeface="+mj-lt"/>
              <a:buAutoNum type="arabicPeriod"/>
              <a:defRPr/>
            </a:lvl1pPr>
            <a:lvl2pPr marL="914400" indent="-457200">
              <a:buClr>
                <a:schemeClr val="tx2"/>
              </a:buClr>
              <a:buFont typeface="+mj-lt"/>
              <a:buAutoNum type="arabicPeriod"/>
              <a:defRPr/>
            </a:lvl2pPr>
            <a:lvl3pPr marL="1371600" indent="-457200">
              <a:buClr>
                <a:schemeClr val="tx2"/>
              </a:buClr>
              <a:buFont typeface="+mj-lt"/>
              <a:buAutoNum type="arabicPeriod"/>
              <a:defRPr/>
            </a:lvl3pPr>
            <a:lvl4pPr marL="1714500" indent="-342900">
              <a:buClr>
                <a:schemeClr val="tx2"/>
              </a:buClr>
              <a:buFont typeface="+mj-lt"/>
              <a:buAutoNum type="arabicPeriod"/>
              <a:defRPr/>
            </a:lvl4pPr>
            <a:lvl5pPr marL="2171700" indent="-342900">
              <a:buClr>
                <a:schemeClr val="tx2"/>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89B3E71-1F7B-7143-37EB-98CB954677E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CD80C6B9-75EF-A7E8-9172-FC53B3CA506F}"/>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425012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 Dark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Arial" panose="020B0604020202020204" pitchFamily="34" charset="0"/>
              <a:buNone/>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6C481501-7078-E20F-8936-7C3294F4012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yellow rectangular shape with black outline&#10;&#10;Description automatically generated">
            <a:extLst>
              <a:ext uri="{FF2B5EF4-FFF2-40B4-BE49-F238E27FC236}">
                <a16:creationId xmlns:a16="http://schemas.microsoft.com/office/drawing/2014/main" id="{839C141D-459F-DBD3-5A65-0A2CB28CD3E8}"/>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91205514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 L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Wingdings" pitchFamily="2" charset="2"/>
              <a:buNone/>
              <a:defRPr/>
            </a:lvl1pPr>
            <a:lvl2pPr marL="685800" indent="-228600">
              <a:buClr>
                <a:schemeClr val="tx2"/>
              </a:buClr>
              <a:buFont typeface="Arial" panose="020B0604020202020204" pitchFamily="34" charset="0"/>
              <a:buChar char="•"/>
              <a:defRPr/>
            </a:lvl2pPr>
            <a:lvl3pPr marL="1143000" indent="-228600">
              <a:buClr>
                <a:schemeClr val="tx2"/>
              </a:buClr>
              <a:buFont typeface="Arial" panose="020B0604020202020204" pitchFamily="34" charset="0"/>
              <a:buChar char="•"/>
              <a:defRPr/>
            </a:lvl3pPr>
            <a:lvl4pPr marL="1600200" indent="-228600">
              <a:buClr>
                <a:schemeClr val="tx2"/>
              </a:buClr>
              <a:buFont typeface="Arial" panose="020B0604020202020204" pitchFamily="34" charset="0"/>
              <a:buChar char="•"/>
              <a:defRPr/>
            </a:lvl4pPr>
            <a:lvl5pPr marL="2057400" indent="-22860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3D0685D8-E1F8-9548-3B4E-446BEA857CC7}"/>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AAF1134E-F480-5AD6-2FE2-6F6406F574FD}"/>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4262466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403850"/>
          </a:xfrm>
        </p:spPr>
        <p:txBody>
          <a:bodyPr/>
          <a:lstStyle>
            <a:lvl1pPr marL="0" indent="0">
              <a:buClr>
                <a:schemeClr val="tx2"/>
              </a:buClr>
              <a:buFont typeface="Arial" panose="020B0604020202020204" pitchFamily="34" charset="0"/>
              <a:buNone/>
              <a:defRPr sz="3200">
                <a:solidFill>
                  <a:schemeClr val="bg1"/>
                </a:solidFill>
              </a:defRPr>
            </a:lvl1pPr>
            <a:lvl2pPr marL="685800" indent="-228600">
              <a:buClr>
                <a:schemeClr val="tx2"/>
              </a:buClr>
              <a:buFont typeface="Arial" panose="020B0604020202020204" pitchFamily="34" charset="0"/>
              <a:buChar char="•"/>
              <a:defRPr sz="2800">
                <a:solidFill>
                  <a:schemeClr val="bg1"/>
                </a:solidFill>
              </a:defRPr>
            </a:lvl2pPr>
            <a:lvl3pPr marL="1143000" indent="-228600">
              <a:buClr>
                <a:schemeClr val="tx2"/>
              </a:buClr>
              <a:buFont typeface="Arial" panose="020B0604020202020204" pitchFamily="34" charset="0"/>
              <a:buChar char="•"/>
              <a:defRPr sz="2400">
                <a:solidFill>
                  <a:schemeClr val="bg1"/>
                </a:solidFill>
              </a:defRPr>
            </a:lvl3pPr>
            <a:lvl4pPr marL="1600200" indent="-228600">
              <a:buClr>
                <a:schemeClr val="tx2"/>
              </a:buClr>
              <a:buFont typeface="Arial" panose="020B0604020202020204" pitchFamily="34" charset="0"/>
              <a:buChar char="•"/>
              <a:defRPr sz="2000">
                <a:solidFill>
                  <a:schemeClr val="bg1"/>
                </a:solidFill>
              </a:defRPr>
            </a:lvl4pPr>
            <a:lvl5pPr marL="2057400" indent="-228600">
              <a:buClr>
                <a:schemeClr val="tx2"/>
              </a:buClr>
              <a:buFont typeface="Arial" panose="020B0604020202020204" pitchFamily="34" charset="0"/>
              <a:buChar cha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C72767E0-DDA7-8049-3F93-B99BAE21AF46}"/>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black background with white letters&#10;&#10;Description automatically generated">
            <a:extLst>
              <a:ext uri="{FF2B5EF4-FFF2-40B4-BE49-F238E27FC236}">
                <a16:creationId xmlns:a16="http://schemas.microsoft.com/office/drawing/2014/main" id="{F2EFFD02-014E-F693-1BC4-481AE896F2A1}"/>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36935998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246704"/>
          </a:xfrm>
        </p:spPr>
        <p:txBody>
          <a:bodyPr/>
          <a:lstStyle>
            <a:lvl1pPr marL="0" indent="0">
              <a:buClr>
                <a:schemeClr val="tx2"/>
              </a:buClr>
              <a:buFont typeface="Arial" panose="020B0604020202020204" pitchFamily="34" charset="0"/>
              <a:buNone/>
              <a:defRPr sz="3200"/>
            </a:lvl1pPr>
            <a:lvl2pPr marL="685800" indent="-228600">
              <a:buClr>
                <a:schemeClr val="tx2"/>
              </a:buClr>
              <a:buFont typeface="Arial" panose="020B0604020202020204" pitchFamily="34" charset="0"/>
              <a:buChar char="•"/>
              <a:defRPr sz="2800"/>
            </a:lvl2pPr>
            <a:lvl3pPr marL="1143000" indent="-228600">
              <a:buClr>
                <a:schemeClr val="tx2"/>
              </a:buClr>
              <a:buFont typeface="Arial" panose="020B0604020202020204" pitchFamily="34" charset="0"/>
              <a:buChar char="•"/>
              <a:defRPr sz="2400"/>
            </a:lvl3pPr>
            <a:lvl4pPr marL="1600200" indent="-228600">
              <a:buClr>
                <a:schemeClr val="tx2"/>
              </a:buClr>
              <a:buFont typeface="Arial" panose="020B0604020202020204" pitchFamily="34" charset="0"/>
              <a:buChar char="•"/>
              <a:defRPr sz="2000"/>
            </a:lvl4pPr>
            <a:lvl5pPr marL="2057400" indent="-228600">
              <a:buClr>
                <a:schemeClr val="tx2"/>
              </a:buClr>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6465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F4A2D1B-491F-2C06-9C11-5770B84ADA93}"/>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D698F73E-55C3-3337-3B70-A8690F9CA63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059647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 Dark">
    <p:bg>
      <p:bgRef idx="1001">
        <a:schemeClr val="bg2"/>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itle 1">
            <a:extLst>
              <a:ext uri="{FF2B5EF4-FFF2-40B4-BE49-F238E27FC236}">
                <a16:creationId xmlns:a16="http://schemas.microsoft.com/office/drawing/2014/main" id="{62976D71-AAA4-4255-91DB-DF35C56D36A0}"/>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chemeClr val="bg1"/>
                </a:solidFill>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61737798-DCC2-3C6A-E4EF-B5ACE8F5E0B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rectangular shape with black outline&#10;&#10;Description automatically generated">
            <a:extLst>
              <a:ext uri="{FF2B5EF4-FFF2-40B4-BE49-F238E27FC236}">
                <a16:creationId xmlns:a16="http://schemas.microsoft.com/office/drawing/2014/main" id="{3F79D234-1A4C-03FD-FF23-22CB3A8CD52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7947342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 Light">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63BF68-EC13-5E16-E387-7D1C4443E7AC}"/>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rgbClr val="000000"/>
                </a:solidFill>
              </a:defRPr>
            </a:lvl1pPr>
          </a:lstStyle>
          <a:p>
            <a:r>
              <a:rPr lang="en-US"/>
              <a:t>Click to edit Master title style</a:t>
            </a:r>
            <a:endParaRPr lang="en-US" dirty="0"/>
          </a:p>
        </p:txBody>
      </p:sp>
      <p:sp>
        <p:nvSpPr>
          <p:cNvPr id="6" name="Subtitle 2">
            <a:extLst>
              <a:ext uri="{FF2B5EF4-FFF2-40B4-BE49-F238E27FC236}">
                <a16:creationId xmlns:a16="http://schemas.microsoft.com/office/drawing/2014/main" id="{745ED41B-B513-B901-0F46-5202CA5325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Rectangle 1">
            <a:extLst>
              <a:ext uri="{FF2B5EF4-FFF2-40B4-BE49-F238E27FC236}">
                <a16:creationId xmlns:a16="http://schemas.microsoft.com/office/drawing/2014/main" id="{BFE79B2B-5D13-8E06-1D14-1B379E5B5C4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yellow rectangular shape with black outline&#10;&#10;Description automatically generated">
            <a:extLst>
              <a:ext uri="{FF2B5EF4-FFF2-40B4-BE49-F238E27FC236}">
                <a16:creationId xmlns:a16="http://schemas.microsoft.com/office/drawing/2014/main" id="{D9A8CD6F-1425-59B6-BDFE-11937A0D74EC}"/>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9167765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a:t>Click icon to add picture</a:t>
            </a:r>
          </a:p>
        </p:txBody>
      </p:sp>
      <p:sp>
        <p:nvSpPr>
          <p:cNvPr id="5" name="Rectangle 4">
            <a:extLst>
              <a:ext uri="{FF2B5EF4-FFF2-40B4-BE49-F238E27FC236}">
                <a16:creationId xmlns:a16="http://schemas.microsoft.com/office/drawing/2014/main" id="{5CBDE846-FDEF-DC1E-8DD3-18FB761D4DC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1574850D-D340-CB88-791D-DCA382B05FB7}"/>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44735205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ntent with Caption - Light">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1">
            <a:extLst>
              <a:ext uri="{FF2B5EF4-FFF2-40B4-BE49-F238E27FC236}">
                <a16:creationId xmlns:a16="http://schemas.microsoft.com/office/drawing/2014/main" id="{1A1149D9-FF90-88C5-EB7E-7448A6739CB9}"/>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7" name="Text Placeholder 3">
            <a:extLst>
              <a:ext uri="{FF2B5EF4-FFF2-40B4-BE49-F238E27FC236}">
                <a16:creationId xmlns:a16="http://schemas.microsoft.com/office/drawing/2014/main" id="{FC3D1AEA-348D-68F4-9D11-D0ED38FBD81B}"/>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F43760E2-643C-3559-21E4-CFF26A26443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yellow rectangular shape with black outline&#10;&#10;Description automatically generated">
            <a:extLst>
              <a:ext uri="{FF2B5EF4-FFF2-40B4-BE49-F238E27FC236}">
                <a16:creationId xmlns:a16="http://schemas.microsoft.com/office/drawing/2014/main" id="{CD56A611-BB6E-1156-68BC-65B965204575}"/>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77613563"/>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ontent with Caption - Ligh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8E75D84-4CA1-B518-E011-4D3D9308A81B}"/>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rgbClr val="000000"/>
                </a:solidFill>
              </a:defRPr>
            </a:lvl1pPr>
          </a:lstStyle>
          <a:p>
            <a:r>
              <a:rPr lang="en-US"/>
              <a:t>Click to edit Master title style</a:t>
            </a:r>
            <a:endParaRPr lang="en-US" dirty="0"/>
          </a:p>
        </p:txBody>
      </p:sp>
      <p:sp>
        <p:nvSpPr>
          <p:cNvPr id="6" name="Text Placeholder 3">
            <a:extLst>
              <a:ext uri="{FF2B5EF4-FFF2-40B4-BE49-F238E27FC236}">
                <a16:creationId xmlns:a16="http://schemas.microsoft.com/office/drawing/2014/main" id="{29E3BF2A-4048-1EAA-71D0-9DB88253B4AA}"/>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7F2343A7-DC91-ED69-13BF-EC8E358C4F2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yellow rectangular shape with black outline&#10;&#10;Description automatically generated">
            <a:extLst>
              <a:ext uri="{FF2B5EF4-FFF2-40B4-BE49-F238E27FC236}">
                <a16:creationId xmlns:a16="http://schemas.microsoft.com/office/drawing/2014/main" id="{98EC929D-F575-D0AD-5F5E-52929F2DC3B7}"/>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5725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Rectangle 5">
            <a:extLst>
              <a:ext uri="{FF2B5EF4-FFF2-40B4-BE49-F238E27FC236}">
                <a16:creationId xmlns:a16="http://schemas.microsoft.com/office/drawing/2014/main" id="{3DF7E310-67BC-F543-4462-2C1D952828F2}"/>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48C43E03-5907-FC52-1E76-D4EF9B4F8822}"/>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8421980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Image" descr="Image">
            <a:extLst>
              <a:ext uri="{FF2B5EF4-FFF2-40B4-BE49-F238E27FC236}">
                <a16:creationId xmlns:a16="http://schemas.microsoft.com/office/drawing/2014/main" id="{5E05667A-1922-5DB4-5DBF-4FE41D11FC0C}"/>
              </a:ext>
            </a:extLst>
          </p:cNvPr>
          <p:cNvPicPr>
            <a:picLocks noChangeAspect="1"/>
          </p:cNvPicPr>
          <p:nvPr userDrawn="1"/>
        </p:nvPicPr>
        <p:blipFill>
          <a:blip r:embed="rId2"/>
          <a:stretch>
            <a:fillRect/>
          </a:stretch>
        </p:blipFill>
        <p:spPr>
          <a:xfrm>
            <a:off x="1726" y="-1"/>
            <a:ext cx="2847925" cy="6858001"/>
          </a:xfrm>
          <a:prstGeom prst="rect">
            <a:avLst/>
          </a:prstGeom>
          <a:ln w="12700">
            <a:miter lim="400000"/>
          </a:ln>
        </p:spPr>
      </p:pic>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259166103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a:t>Click icon to add picture</a:t>
            </a:r>
          </a:p>
        </p:txBody>
      </p:sp>
      <p:sp>
        <p:nvSpPr>
          <p:cNvPr id="5" name="Rectangle 4">
            <a:extLst>
              <a:ext uri="{FF2B5EF4-FFF2-40B4-BE49-F238E27FC236}">
                <a16:creationId xmlns:a16="http://schemas.microsoft.com/office/drawing/2014/main" id="{72EE9973-E907-0A17-46C0-F6A08E301EA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5FB02E5A-AE1A-FD3D-8C88-2623723A36B9}"/>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83898908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46217"/>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800100" indent="-342900">
              <a:buClr>
                <a:schemeClr val="tx2"/>
              </a:buClr>
              <a:buFont typeface="Arial" panose="020B0604020202020204" pitchFamily="34" charset="0"/>
              <a:buChar char="•"/>
              <a:defRPr sz="1800">
                <a:solidFill>
                  <a:schemeClr val="bg1"/>
                </a:solidFill>
              </a:defRPr>
            </a:lvl2pPr>
            <a:lvl3pPr marL="1257300" indent="-342900">
              <a:buClr>
                <a:schemeClr val="tx2"/>
              </a:buClr>
              <a:buFont typeface="Arial" panose="020B0604020202020204" pitchFamily="34" charset="0"/>
              <a:buChar char="•"/>
              <a:defRPr sz="1600">
                <a:solidFill>
                  <a:schemeClr val="bg1"/>
                </a:solidFill>
              </a:defRPr>
            </a:lvl3pPr>
            <a:lvl4pPr marL="1657350" indent="-285750">
              <a:buClr>
                <a:schemeClr val="tx2"/>
              </a:buClr>
              <a:buFont typeface="Arial" panose="020B0604020202020204" pitchFamily="34" charset="0"/>
              <a:buChar char="•"/>
              <a:defRPr sz="1400">
                <a:solidFill>
                  <a:schemeClr val="bg1"/>
                </a:solidFill>
              </a:defRPr>
            </a:lvl4pPr>
            <a:lvl5pPr marL="2114550" indent="-28575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70129"/>
          </a:xfrm>
          <a:prstGeom prst="rect">
            <a:avLst/>
          </a:prstGeom>
        </p:spPr>
        <p:txBody>
          <a:bodyPr>
            <a:normAutofit/>
          </a:bodyPr>
          <a:lstStyle>
            <a:lvl1pPr marL="0" indent="0">
              <a:buClr>
                <a:schemeClr val="accent2"/>
              </a:buClr>
              <a:buFont typeface="+mj-lt"/>
              <a:buNone/>
              <a:defRPr sz="2000">
                <a:solidFill>
                  <a:schemeClr val="bg1"/>
                </a:solidFill>
              </a:defRPr>
            </a:lvl1pPr>
            <a:lvl2pPr marL="914400" indent="-457200">
              <a:buClr>
                <a:schemeClr val="accent2"/>
              </a:buClr>
              <a:buFont typeface="+mj-lt"/>
              <a:buAutoNum type="arabicPeriod"/>
              <a:defRPr sz="1800">
                <a:solidFill>
                  <a:schemeClr val="bg1"/>
                </a:solidFill>
              </a:defRPr>
            </a:lvl2pPr>
            <a:lvl3pPr marL="1371600" indent="-457200">
              <a:buClr>
                <a:schemeClr val="accent2"/>
              </a:buClr>
              <a:buFont typeface="+mj-lt"/>
              <a:buAutoNum type="arabicPeriod"/>
              <a:defRPr sz="1600">
                <a:solidFill>
                  <a:schemeClr val="bg1"/>
                </a:solidFill>
              </a:defRPr>
            </a:lvl3pPr>
            <a:lvl4pPr marL="1714500" indent="-342900">
              <a:buClr>
                <a:schemeClr val="accent2"/>
              </a:buClr>
              <a:buFont typeface="+mj-lt"/>
              <a:buAutoNum type="arabicPeriod"/>
              <a:defRPr sz="1400">
                <a:solidFill>
                  <a:schemeClr val="bg1"/>
                </a:solidFill>
              </a:defRPr>
            </a:lvl4pPr>
            <a:lvl5pPr marL="2171700" indent="-342900">
              <a:buClr>
                <a:schemeClr val="accent2"/>
              </a:buClr>
              <a:buFont typeface="+mj-lt"/>
              <a:buAutoNum type="arabicPeriod"/>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496DFC34-2A6C-8349-48E9-E7FA7C74E2DC}"/>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1A3E0536-91CE-2BBE-A7AE-826D008B2A6F}"/>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6620509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6236"/>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800100" indent="-342900">
              <a:buClr>
                <a:schemeClr val="tx2"/>
              </a:buClr>
              <a:buFont typeface="Arial" panose="020B0604020202020204" pitchFamily="34" charset="0"/>
              <a:buChar char="•"/>
              <a:defRPr sz="1800">
                <a:solidFill>
                  <a:srgbClr val="000000"/>
                </a:solidFill>
              </a:defRPr>
            </a:lvl2pPr>
            <a:lvl3pPr marL="1257300" indent="-342900">
              <a:buClr>
                <a:schemeClr val="tx2"/>
              </a:buClr>
              <a:buFont typeface="Arial" panose="020B0604020202020204" pitchFamily="34" charset="0"/>
              <a:buChar char="•"/>
              <a:defRPr sz="1600">
                <a:solidFill>
                  <a:srgbClr val="000000"/>
                </a:solidFill>
              </a:defRPr>
            </a:lvl3pPr>
            <a:lvl4pPr marL="1657350" indent="-285750">
              <a:buClr>
                <a:schemeClr val="tx2"/>
              </a:buClr>
              <a:buFont typeface="Arial" panose="020B0604020202020204" pitchFamily="34" charset="0"/>
              <a:buChar char="•"/>
              <a:defRPr sz="1400">
                <a:solidFill>
                  <a:srgbClr val="000000"/>
                </a:solidFill>
              </a:defRPr>
            </a:lvl4pPr>
            <a:lvl5pPr marL="2114550" indent="-28575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40148"/>
          </a:xfrm>
          <a:prstGeom prst="rect">
            <a:avLst/>
          </a:prstGeom>
        </p:spPr>
        <p:txBody>
          <a:bodyPr>
            <a:normAutofit/>
          </a:bodyPr>
          <a:lstStyle>
            <a:lvl1pPr marL="0" indent="0">
              <a:buClr>
                <a:schemeClr val="tx2"/>
              </a:buClr>
              <a:buFont typeface="+mj-lt"/>
              <a:buNone/>
              <a:defRPr sz="2000">
                <a:solidFill>
                  <a:srgbClr val="000000"/>
                </a:solidFill>
              </a:defRPr>
            </a:lvl1pPr>
            <a:lvl2pPr marL="914400" indent="-457200">
              <a:buClr>
                <a:schemeClr val="tx2"/>
              </a:buClr>
              <a:buFont typeface="+mj-lt"/>
              <a:buAutoNum type="arabicPeriod"/>
              <a:defRPr sz="1800">
                <a:solidFill>
                  <a:srgbClr val="000000"/>
                </a:solidFill>
              </a:defRPr>
            </a:lvl2pPr>
            <a:lvl3pPr marL="1371600" indent="-457200">
              <a:buClr>
                <a:schemeClr val="tx2"/>
              </a:buClr>
              <a:buFont typeface="+mj-lt"/>
              <a:buAutoNum type="arabicPeriod"/>
              <a:defRPr sz="1600">
                <a:solidFill>
                  <a:srgbClr val="000000"/>
                </a:solidFill>
              </a:defRPr>
            </a:lvl3pPr>
            <a:lvl4pPr marL="1714500" indent="-342900">
              <a:buClr>
                <a:schemeClr val="tx2"/>
              </a:buClr>
              <a:buFont typeface="+mj-lt"/>
              <a:buAutoNum type="arabicPeriod"/>
              <a:defRPr sz="1400">
                <a:solidFill>
                  <a:srgbClr val="000000"/>
                </a:solidFill>
              </a:defRPr>
            </a:lvl4pPr>
            <a:lvl5pPr marL="2171700" indent="-342900">
              <a:buClr>
                <a:schemeClr val="tx2"/>
              </a:buClr>
              <a:buFont typeface="+mj-lt"/>
              <a:buAutoNum type="arabicPeriod"/>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F0C3E78B-8E73-C83E-751A-33420334D345}"/>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6D4B7466-3FBE-3F97-FC9B-05C15F749EE8}"/>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7618819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a:t>Click icon to add picture</a:t>
            </a:r>
          </a:p>
        </p:txBody>
      </p:sp>
      <p:sp>
        <p:nvSpPr>
          <p:cNvPr id="4" name="Rectangle 3">
            <a:extLst>
              <a:ext uri="{FF2B5EF4-FFF2-40B4-BE49-F238E27FC236}">
                <a16:creationId xmlns:a16="http://schemas.microsoft.com/office/drawing/2014/main" id="{2E485819-BA66-80BB-8AFB-FF8D0E47A1A4}"/>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yellow state with white text&#10;&#10;Description automatically generated">
            <a:extLst>
              <a:ext uri="{FF2B5EF4-FFF2-40B4-BE49-F238E27FC236}">
                <a16:creationId xmlns:a16="http://schemas.microsoft.com/office/drawing/2014/main" id="{F8C08DB2-9EAC-46EF-06DF-99FE64EC5068}"/>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52435079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tent with Caption -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311639"/>
          </a:xfrm>
          <a:prstGeom prst="rect">
            <a:avLst/>
          </a:prstGeom>
        </p:spPr>
        <p:txBody>
          <a:bodyPr>
            <a:normAutofit/>
          </a:bodyPr>
          <a:lstStyle>
            <a:lvl1pPr marL="0" indent="0">
              <a:buClr>
                <a:schemeClr val="tx2"/>
              </a:buClr>
              <a:buFont typeface="Arial" panose="020B0604020202020204" pitchFamily="34" charset="0"/>
              <a:buNone/>
              <a:defRPr sz="2400">
                <a:solidFill>
                  <a:schemeClr val="bg1"/>
                </a:solidFill>
              </a:defRPr>
            </a:lvl1pPr>
            <a:lvl2pPr marL="685800" indent="-228600">
              <a:buClr>
                <a:schemeClr val="tx2"/>
              </a:buClr>
              <a:buFont typeface="Arial" panose="020B0604020202020204" pitchFamily="34" charset="0"/>
              <a:buChar char="•"/>
              <a:defRPr sz="2000">
                <a:solidFill>
                  <a:schemeClr val="bg1"/>
                </a:solidFill>
              </a:defRPr>
            </a:lvl2pPr>
            <a:lvl3pPr marL="1143000" indent="-228600">
              <a:buClr>
                <a:schemeClr val="tx2"/>
              </a:buClr>
              <a:buFont typeface="Arial" panose="020B0604020202020204" pitchFamily="34" charset="0"/>
              <a:buChar char="•"/>
              <a:defRPr sz="1800">
                <a:solidFill>
                  <a:schemeClr val="bg1"/>
                </a:solidFill>
              </a:defRPr>
            </a:lvl3pPr>
            <a:lvl4pPr marL="1600200" indent="-228600">
              <a:buClr>
                <a:schemeClr val="tx2"/>
              </a:buClr>
              <a:buFont typeface="Arial" panose="020B0604020202020204" pitchFamily="34" charset="0"/>
              <a:buChar char="•"/>
              <a:defRPr sz="1600">
                <a:solidFill>
                  <a:schemeClr val="bg1"/>
                </a:solidFill>
              </a:defRPr>
            </a:lvl4pPr>
            <a:lvl5pPr marL="2057400" indent="-228600">
              <a:buClr>
                <a:schemeClr val="tx2"/>
              </a:buClr>
              <a:buFont typeface="Arial" panose="020B0604020202020204" pitchFamily="34" charset="0"/>
              <a:buChar char="•"/>
              <a:defRPr sz="16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A02DB073-A41E-DA39-0E89-F62DFF92C9E0}"/>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
        <p:nvSpPr>
          <p:cNvPr id="9" name="Title 1">
            <a:extLst>
              <a:ext uri="{FF2B5EF4-FFF2-40B4-BE49-F238E27FC236}">
                <a16:creationId xmlns:a16="http://schemas.microsoft.com/office/drawing/2014/main" id="{53EDC456-FC9D-39C4-F803-7AADF89795D3}"/>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10" name="Text Placeholder 3">
            <a:extLst>
              <a:ext uri="{FF2B5EF4-FFF2-40B4-BE49-F238E27FC236}">
                <a16:creationId xmlns:a16="http://schemas.microsoft.com/office/drawing/2014/main" id="{F099F91A-142C-7A77-A4A9-67D61E3F4E48}"/>
              </a:ext>
            </a:extLst>
          </p:cNvPr>
          <p:cNvSpPr>
            <a:spLocks noGrp="1"/>
          </p:cNvSpPr>
          <p:nvPr>
            <p:ph type="body" sz="half" idx="2"/>
          </p:nvPr>
        </p:nvSpPr>
        <p:spPr>
          <a:xfrm>
            <a:off x="839788" y="1461542"/>
            <a:ext cx="3932237" cy="4307298"/>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10104AB-DBF6-71FA-6D77-F801B252BA2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black background with white letters&#10;&#10;Description automatically generated">
            <a:extLst>
              <a:ext uri="{FF2B5EF4-FFF2-40B4-BE49-F238E27FC236}">
                <a16:creationId xmlns:a16="http://schemas.microsoft.com/office/drawing/2014/main" id="{522FA315-3362-C0F9-3C78-E79606C3F67F}"/>
              </a:ext>
            </a:extLst>
          </p:cNvPr>
          <p:cNvPicPr>
            <a:picLocks noChangeAspect="1"/>
          </p:cNvPicPr>
          <p:nvPr userDrawn="1"/>
        </p:nvPicPr>
        <p:blipFill rotWithShape="1">
          <a:blip r:embed="rId2"/>
          <a:srcRect l="4639" r="5161"/>
          <a:stretch/>
        </p:blipFill>
        <p:spPr>
          <a:xfrm>
            <a:off x="4266212" y="5945777"/>
            <a:ext cx="3462726" cy="789725"/>
          </a:xfrm>
          <a:prstGeom prst="rect">
            <a:avLst/>
          </a:prstGeom>
        </p:spPr>
      </p:pic>
    </p:spTree>
    <p:extLst>
      <p:ext uri="{BB962C8B-B14F-4D97-AF65-F5344CB8AC3E}">
        <p14:creationId xmlns:p14="http://schemas.microsoft.com/office/powerpoint/2010/main" val="167225214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a:t>Click icon to add picture</a:t>
            </a:r>
            <a:endParaRPr lang="en-US" dirty="0"/>
          </a:p>
        </p:txBody>
      </p:sp>
      <p:sp>
        <p:nvSpPr>
          <p:cNvPr id="8" name="Rectangle 7">
            <a:extLst>
              <a:ext uri="{FF2B5EF4-FFF2-40B4-BE49-F238E27FC236}">
                <a16:creationId xmlns:a16="http://schemas.microsoft.com/office/drawing/2014/main" id="{668B95E5-CDE5-D3B2-F0C7-2A96E9404768}"/>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state with white text&#10;&#10;Description automatically generated">
            <a:extLst>
              <a:ext uri="{FF2B5EF4-FFF2-40B4-BE49-F238E27FC236}">
                <a16:creationId xmlns:a16="http://schemas.microsoft.com/office/drawing/2014/main" id="{2A12D9A1-F766-72EB-A949-1E4029FBCD88}"/>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05254640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a:t>Click icon to add picture</a:t>
            </a:r>
          </a:p>
        </p:txBody>
      </p:sp>
      <p:sp>
        <p:nvSpPr>
          <p:cNvPr id="4" name="Rectangle 3">
            <a:extLst>
              <a:ext uri="{FF2B5EF4-FFF2-40B4-BE49-F238E27FC236}">
                <a16:creationId xmlns:a16="http://schemas.microsoft.com/office/drawing/2014/main" id="{BAFCBE71-8D59-0A88-A036-51D1F3AEF3EB}"/>
              </a:ext>
            </a:extLst>
          </p:cNvPr>
          <p:cNvSpPr/>
          <p:nvPr userDrawn="1"/>
        </p:nvSpPr>
        <p:spPr>
          <a:xfrm>
            <a:off x="-1" y="8313"/>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state with white text&#10;&#10;Description automatically generated">
            <a:extLst>
              <a:ext uri="{FF2B5EF4-FFF2-40B4-BE49-F238E27FC236}">
                <a16:creationId xmlns:a16="http://schemas.microsoft.com/office/drawing/2014/main" id="{1216AE49-B412-B991-E53C-C35783BB2302}"/>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24867729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state with white text&#10;&#10;Description automatically generated">
            <a:extLst>
              <a:ext uri="{FF2B5EF4-FFF2-40B4-BE49-F238E27FC236}">
                <a16:creationId xmlns:a16="http://schemas.microsoft.com/office/drawing/2014/main" id="{FB7F5512-0339-17EB-A960-8538188B4685}"/>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3099822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8C87B212-28AF-4455-4182-8132BFF238B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2276260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228600" indent="-228600">
              <a:buClr>
                <a:schemeClr val="tx2"/>
              </a:buClr>
              <a:buFont typeface="Arial" panose="020B0604020202020204" pitchFamily="34" charset="0"/>
              <a:buChar char="•"/>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1C630466-D6C7-382C-6FB3-CEEBB0C6CE0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rectangular shape with black outline&#10;&#10;Description automatically generated">
            <a:extLst>
              <a:ext uri="{FF2B5EF4-FFF2-40B4-BE49-F238E27FC236}">
                <a16:creationId xmlns:a16="http://schemas.microsoft.com/office/drawing/2014/main" id="{2568DA28-EDD1-BBC5-B57F-7A32B7D65191}"/>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2304085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0" indent="0">
              <a:buClr>
                <a:schemeClr val="tx2"/>
              </a:buClr>
              <a:buFont typeface="Arial" panose="020B0604020202020204" pitchFamily="34" charset="0"/>
              <a:buNone/>
              <a:defRPr>
                <a:solidFill>
                  <a:schemeClr val="tx1"/>
                </a:solidFill>
              </a:defRPr>
            </a:lvl1pPr>
            <a:lvl2pPr marL="800100" indent="-342900">
              <a:buClr>
                <a:schemeClr val="tx2"/>
              </a:buClr>
              <a:buFont typeface="Arial" panose="020B0604020202020204" pitchFamily="34" charset="0"/>
              <a:buChar char="•"/>
              <a:defRPr>
                <a:solidFill>
                  <a:schemeClr val="tx1"/>
                </a:solidFill>
              </a:defRPr>
            </a:lvl2pPr>
            <a:lvl3pPr marL="1257300" indent="-342900">
              <a:buClr>
                <a:schemeClr val="tx2"/>
              </a:buClr>
              <a:buFont typeface="Arial" panose="020B0604020202020204" pitchFamily="34" charset="0"/>
              <a:buChar char="•"/>
              <a:defRPr>
                <a:solidFill>
                  <a:schemeClr val="tx1"/>
                </a:solidFill>
              </a:defRPr>
            </a:lvl3pPr>
            <a:lvl4pPr marL="1657350" indent="-285750">
              <a:buClr>
                <a:schemeClr val="tx2"/>
              </a:buClr>
              <a:buFont typeface="Arial" panose="020B0604020202020204" pitchFamily="34" charset="0"/>
              <a:buChar char="•"/>
              <a:defRPr>
                <a:solidFill>
                  <a:schemeClr val="tx1"/>
                </a:solidFill>
              </a:defRPr>
            </a:lvl4pPr>
            <a:lvl5pPr marL="2114550" indent="-28575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E28E1721-22B4-3235-7BD8-566777C3246F}"/>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5E98AAFF-EDA6-9514-E34F-A78A6E4C5C73}"/>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36315133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bg1"/>
                </a:solidFill>
              </a:defRPr>
            </a:lvl1pPr>
            <a:lvl2pPr marL="800100" indent="-342900">
              <a:buClr>
                <a:schemeClr val="tx2"/>
              </a:buClr>
              <a:buFont typeface="Arial" panose="020B0604020202020204" pitchFamily="34" charset="0"/>
              <a:buChar char="•"/>
              <a:defRPr>
                <a:solidFill>
                  <a:schemeClr val="bg1"/>
                </a:solidFill>
              </a:defRPr>
            </a:lvl2pPr>
            <a:lvl3pPr marL="1257300" indent="-342900">
              <a:buClr>
                <a:schemeClr val="tx2"/>
              </a:buClr>
              <a:buFont typeface="Arial" panose="020B0604020202020204" pitchFamily="34" charset="0"/>
              <a:buChar char="•"/>
              <a:defRPr>
                <a:solidFill>
                  <a:schemeClr val="bg1"/>
                </a:solidFill>
              </a:defRPr>
            </a:lvl3pPr>
            <a:lvl4pPr marL="1657350" indent="-285750">
              <a:buClr>
                <a:schemeClr val="tx2"/>
              </a:buClr>
              <a:buFont typeface="Arial" panose="020B0604020202020204" pitchFamily="34" charset="0"/>
              <a:buChar char="•"/>
              <a:defRPr>
                <a:solidFill>
                  <a:schemeClr val="bg1"/>
                </a:solidFill>
              </a:defRPr>
            </a:lvl4pPr>
            <a:lvl5pPr marL="2114550" indent="-28575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lvl1pPr>
              <a:defRPr>
                <a:solidFill>
                  <a:schemeClr val="bg1"/>
                </a:solidFill>
              </a:defRPr>
            </a:lvl1pPr>
          </a:lstStyle>
          <a:p>
            <a:r>
              <a:rPr lang="en-US"/>
              <a:t>Click icon to add picture</a:t>
            </a:r>
            <a:endParaRPr lang="en-US" dirty="0"/>
          </a:p>
        </p:txBody>
      </p:sp>
      <p:sp>
        <p:nvSpPr>
          <p:cNvPr id="8" name="Rectangle 7">
            <a:extLst>
              <a:ext uri="{FF2B5EF4-FFF2-40B4-BE49-F238E27FC236}">
                <a16:creationId xmlns:a16="http://schemas.microsoft.com/office/drawing/2014/main" id="{02118A80-47A0-499D-C28F-0D4E20ABA80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state with white text&#10;&#10;Description automatically generated">
            <a:extLst>
              <a:ext uri="{FF2B5EF4-FFF2-40B4-BE49-F238E27FC236}">
                <a16:creationId xmlns:a16="http://schemas.microsoft.com/office/drawing/2014/main" id="{F5219791-C418-A720-E0EB-B73BFCF98D61}"/>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51531685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tx1"/>
                </a:solidFill>
              </a:defRPr>
            </a:lvl1pPr>
            <a:lvl2pPr marL="685800" indent="-228600">
              <a:buClr>
                <a:schemeClr val="tx2"/>
              </a:buClr>
              <a:buFont typeface="Arial" panose="020B0604020202020204" pitchFamily="34" charset="0"/>
              <a:buChar char="•"/>
              <a:defRPr>
                <a:solidFill>
                  <a:schemeClr val="tx1"/>
                </a:solidFill>
              </a:defRPr>
            </a:lvl2pPr>
            <a:lvl3pPr marL="1143000" indent="-228600">
              <a:buClr>
                <a:schemeClr val="tx2"/>
              </a:buClr>
              <a:buFont typeface="Arial" panose="020B0604020202020204" pitchFamily="34" charset="0"/>
              <a:buChar char="•"/>
              <a:defRPr>
                <a:solidFill>
                  <a:schemeClr val="tx1"/>
                </a:solidFill>
              </a:defRPr>
            </a:lvl3pPr>
            <a:lvl4pPr marL="1600200" indent="-228600">
              <a:buClr>
                <a:schemeClr val="tx2"/>
              </a:buClr>
              <a:buFont typeface="Arial" panose="020B0604020202020204" pitchFamily="34" charset="0"/>
              <a:buChar char="•"/>
              <a:defRPr>
                <a:solidFill>
                  <a:schemeClr val="tx1"/>
                </a:solidFill>
              </a:defRPr>
            </a:lvl4pPr>
            <a:lvl5pPr marL="2057400" indent="-22860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p>
            <a:r>
              <a:rPr lang="en-US"/>
              <a:t>Click icon to add picture</a:t>
            </a:r>
          </a:p>
        </p:txBody>
      </p:sp>
      <p:sp>
        <p:nvSpPr>
          <p:cNvPr id="5" name="Rectangle 4">
            <a:extLst>
              <a:ext uri="{FF2B5EF4-FFF2-40B4-BE49-F238E27FC236}">
                <a16:creationId xmlns:a16="http://schemas.microsoft.com/office/drawing/2014/main" id="{9516A338-E93B-68D2-02EB-329981EB541B}"/>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398D22FC-E455-B3CA-110D-43D6E8DCEE05}"/>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0487901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37844"/>
          </a:xfrm>
        </p:spPr>
        <p:txBody>
          <a:bodyPr/>
          <a:lstStyle>
            <a:lvl1pPr marL="514350" indent="-514350">
              <a:buClr>
                <a:schemeClr val="tx2"/>
              </a:buClr>
              <a:buFont typeface="Arial" panose="020B0604020202020204" pitchFamily="34" charset="0"/>
              <a:buChar char="•"/>
              <a:defRPr>
                <a:solidFill>
                  <a:schemeClr val="bg1"/>
                </a:solidFill>
              </a:defRPr>
            </a:lvl1pPr>
            <a:lvl2pPr marL="914400" indent="-457200">
              <a:buClr>
                <a:schemeClr val="tx2"/>
              </a:buClr>
              <a:buFont typeface="Arial" panose="020B0604020202020204" pitchFamily="34" charset="0"/>
              <a:buChar char="•"/>
              <a:defRPr>
                <a:solidFill>
                  <a:schemeClr val="bg1"/>
                </a:solidFill>
              </a:defRPr>
            </a:lvl2pPr>
            <a:lvl3pPr marL="1371600" indent="-457200">
              <a:buClr>
                <a:schemeClr val="tx2"/>
              </a:buClr>
              <a:buFont typeface="Arial" panose="020B0604020202020204" pitchFamily="34" charset="0"/>
              <a:buChar char="•"/>
              <a:defRPr>
                <a:solidFill>
                  <a:schemeClr val="bg1"/>
                </a:solidFill>
              </a:defRPr>
            </a:lvl3pPr>
            <a:lvl4pPr marL="1714500" indent="-342900">
              <a:buClr>
                <a:schemeClr val="tx2"/>
              </a:buClr>
              <a:buFont typeface="Arial" panose="020B0604020202020204" pitchFamily="34" charset="0"/>
              <a:buChar char="•"/>
              <a:defRPr>
                <a:solidFill>
                  <a:schemeClr val="bg1"/>
                </a:solidFill>
              </a:defRPr>
            </a:lvl4pPr>
            <a:lvl5pPr marL="2171700" indent="-3429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61756"/>
          </a:xfrm>
        </p:spPr>
        <p:txBody>
          <a:bodyPr/>
          <a:lstStyle>
            <a:lvl1pPr marL="514350" indent="-514350">
              <a:buClr>
                <a:schemeClr val="accent2"/>
              </a:buClr>
              <a:buFont typeface="+mj-lt"/>
              <a:buAutoNum type="arabicPeriod"/>
              <a:defRPr>
                <a:solidFill>
                  <a:schemeClr val="bg1"/>
                </a:solidFill>
              </a:defRPr>
            </a:lvl1pPr>
            <a:lvl2pPr marL="914400" indent="-457200">
              <a:buClr>
                <a:schemeClr val="accent2"/>
              </a:buClr>
              <a:buFont typeface="+mj-lt"/>
              <a:buAutoNum type="arabicPeriod"/>
              <a:defRPr>
                <a:solidFill>
                  <a:schemeClr val="bg1"/>
                </a:solidFill>
              </a:defRPr>
            </a:lvl2pPr>
            <a:lvl3pPr marL="1371600" indent="-457200">
              <a:buClr>
                <a:schemeClr val="accent2"/>
              </a:buClr>
              <a:buFont typeface="+mj-lt"/>
              <a:buAutoNum type="arabicPeriod"/>
              <a:defRPr>
                <a:solidFill>
                  <a:schemeClr val="bg1"/>
                </a:solidFill>
              </a:defRPr>
            </a:lvl3pPr>
            <a:lvl4pPr marL="1714500" indent="-342900">
              <a:buClr>
                <a:schemeClr val="accent2"/>
              </a:buClr>
              <a:buFont typeface="+mj-lt"/>
              <a:buAutoNum type="arabicPeriod"/>
              <a:defRPr>
                <a:solidFill>
                  <a:schemeClr val="bg1"/>
                </a:solidFill>
              </a:defRPr>
            </a:lvl4pPr>
            <a:lvl5pPr marL="2171700" indent="-342900">
              <a:buClr>
                <a:schemeClr val="accent2"/>
              </a:buClr>
              <a:buFont typeface="+mj-lt"/>
              <a:buAutoNum type="arabicPeriod"/>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D823D3C-0610-ED62-4793-BAD9715F5DE8}"/>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rectangular shape with black outline&#10;&#10;Description automatically generated">
            <a:extLst>
              <a:ext uri="{FF2B5EF4-FFF2-40B4-BE49-F238E27FC236}">
                <a16:creationId xmlns:a16="http://schemas.microsoft.com/office/drawing/2014/main" id="{9F12FA17-7B40-53A8-0C0C-563E4F3199D1}"/>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19889776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9D286-8B40-A864-7E8F-FB88F7E07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184705-E27D-C3F0-26F1-94013626C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1987927"/>
      </p:ext>
    </p:extLst>
  </p:cSld>
  <p:clrMap bg1="lt1" tx1="dk1" bg2="lt2" tx2="dk2" accent1="accent1" accent2="accent2" accent3="accent3" accent4="accent4" accent5="accent5" accent6="accent6" hlink="hlink" folHlink="folHlink"/>
  <p:sldLayoutIdLst>
    <p:sldLayoutId id="2147483797" r:id="rId1"/>
    <p:sldLayoutId id="2147483813" r:id="rId2"/>
    <p:sldLayoutId id="2147483814"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670" r:id="rId15"/>
    <p:sldLayoutId id="2147483671" r:id="rId16"/>
    <p:sldLayoutId id="2147483694" r:id="rId17"/>
    <p:sldLayoutId id="2147483681" r:id="rId18"/>
    <p:sldLayoutId id="2147483697" r:id="rId19"/>
    <p:sldLayoutId id="2147483667" r:id="rId20"/>
    <p:sldLayoutId id="2147483668" r:id="rId21"/>
    <p:sldLayoutId id="2147483664" r:id="rId22"/>
    <p:sldLayoutId id="2147483653" r:id="rId23"/>
    <p:sldLayoutId id="2147483674" r:id="rId24"/>
    <p:sldLayoutId id="2147483680" r:id="rId25"/>
    <p:sldLayoutId id="2147483693" r:id="rId26"/>
    <p:sldLayoutId id="2147483687" r:id="rId2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F957-6755-17E0-F099-F4CF367B599E}"/>
              </a:ext>
            </a:extLst>
          </p:cNvPr>
          <p:cNvSpPr>
            <a:spLocks noGrp="1"/>
          </p:cNvSpPr>
          <p:nvPr>
            <p:ph type="ctrTitle"/>
          </p:nvPr>
        </p:nvSpPr>
        <p:spPr/>
        <p:txBody>
          <a:bodyPr>
            <a:normAutofit/>
          </a:bodyPr>
          <a:lstStyle/>
          <a:p>
            <a:r>
              <a:rPr lang="en-US" dirty="0">
                <a:solidFill>
                  <a:srgbClr val="FFFFFF"/>
                </a:solidFill>
              </a:rPr>
              <a:t>Strategic Plan </a:t>
            </a:r>
            <a:br>
              <a:rPr lang="en-US" dirty="0">
                <a:solidFill>
                  <a:srgbClr val="FFFFFF"/>
                </a:solidFill>
              </a:rPr>
            </a:br>
            <a:endParaRPr lang="en-US" dirty="0"/>
          </a:p>
        </p:txBody>
      </p:sp>
      <p:sp>
        <p:nvSpPr>
          <p:cNvPr id="3" name="Subtitle 2">
            <a:extLst>
              <a:ext uri="{FF2B5EF4-FFF2-40B4-BE49-F238E27FC236}">
                <a16:creationId xmlns:a16="http://schemas.microsoft.com/office/drawing/2014/main" id="{279B6ED8-0B7D-C11C-CCD8-B80FE1645513}"/>
              </a:ext>
            </a:extLst>
          </p:cNvPr>
          <p:cNvSpPr>
            <a:spLocks noGrp="1"/>
          </p:cNvSpPr>
          <p:nvPr>
            <p:ph type="subTitle" idx="1"/>
          </p:nvPr>
        </p:nvSpPr>
        <p:spPr/>
        <p:txBody>
          <a:bodyPr>
            <a:normAutofit/>
          </a:bodyPr>
          <a:lstStyle/>
          <a:p>
            <a:r>
              <a:rPr lang="en-US" dirty="0"/>
              <a:t>Montana Department of Commerce</a:t>
            </a:r>
          </a:p>
          <a:p>
            <a:r>
              <a:rPr lang="en-US" dirty="0"/>
              <a:t>Destination MT Division</a:t>
            </a:r>
          </a:p>
          <a:p>
            <a:r>
              <a:rPr lang="en-US" dirty="0"/>
              <a:t>September 2024</a:t>
            </a:r>
          </a:p>
          <a:p>
            <a:endParaRPr lang="en-US" dirty="0"/>
          </a:p>
        </p:txBody>
      </p:sp>
    </p:spTree>
    <p:extLst>
      <p:ext uri="{BB962C8B-B14F-4D97-AF65-F5344CB8AC3E}">
        <p14:creationId xmlns:p14="http://schemas.microsoft.com/office/powerpoint/2010/main" val="1543530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1259A-BD04-49DD-BF1E-757B3557D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D90A0-2A62-5C4A-004C-85AAF3CDEB31}"/>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73C9BB32-4620-9665-6F87-96AFA5C1D3FC}"/>
              </a:ext>
            </a:extLst>
          </p:cNvPr>
          <p:cNvSpPr>
            <a:spLocks noGrp="1"/>
          </p:cNvSpPr>
          <p:nvPr>
            <p:ph idx="1"/>
          </p:nvPr>
        </p:nvSpPr>
        <p:spPr>
          <a:xfrm>
            <a:off x="838200" y="1485900"/>
            <a:ext cx="10515600" cy="3860801"/>
          </a:xfrm>
        </p:spPr>
        <p:txBody>
          <a:bodyPr>
            <a:noAutofit/>
          </a:bodyPr>
          <a:lstStyle/>
          <a:p>
            <a:pPr>
              <a:lnSpc>
                <a:spcPct val="150000"/>
              </a:lnSpc>
            </a:pPr>
            <a:r>
              <a:rPr lang="en-US" sz="2400" dirty="0"/>
              <a:t>Strategies:</a:t>
            </a:r>
          </a:p>
          <a:p>
            <a:pPr marL="514350" indent="-514350">
              <a:lnSpc>
                <a:spcPct val="150000"/>
              </a:lnSpc>
              <a:buFont typeface="+mj-lt"/>
              <a:buAutoNum type="arabicPeriod"/>
            </a:pPr>
            <a:r>
              <a:rPr lang="en-US" sz="2400" dirty="0"/>
              <a:t>Layered use of all funding options:</a:t>
            </a:r>
          </a:p>
          <a:p>
            <a:pPr marL="1200150" lvl="1" indent="-514350">
              <a:lnSpc>
                <a:spcPct val="150000"/>
              </a:lnSpc>
              <a:buFont typeface="+mj-lt"/>
              <a:buAutoNum type="arabicPeriod"/>
            </a:pPr>
            <a:r>
              <a:rPr lang="en-US" dirty="0"/>
              <a:t>RAP</a:t>
            </a:r>
          </a:p>
          <a:p>
            <a:pPr marL="1200150" lvl="1" indent="-514350">
              <a:lnSpc>
                <a:spcPct val="150000"/>
              </a:lnSpc>
              <a:buFont typeface="+mj-lt"/>
              <a:buAutoNum type="arabicPeriod"/>
            </a:pPr>
            <a:r>
              <a:rPr lang="en-US" dirty="0"/>
              <a:t>Tourism RLF</a:t>
            </a:r>
          </a:p>
          <a:p>
            <a:pPr marL="1200150" lvl="1" indent="-514350">
              <a:lnSpc>
                <a:spcPct val="150000"/>
              </a:lnSpc>
              <a:buFont typeface="+mj-lt"/>
              <a:buAutoNum type="arabicPeriod"/>
            </a:pPr>
            <a:r>
              <a:rPr lang="en-US" dirty="0"/>
              <a:t>Resiliency</a:t>
            </a:r>
          </a:p>
        </p:txBody>
      </p:sp>
    </p:spTree>
    <p:extLst>
      <p:ext uri="{BB962C8B-B14F-4D97-AF65-F5344CB8AC3E}">
        <p14:creationId xmlns:p14="http://schemas.microsoft.com/office/powerpoint/2010/main" val="4059858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E212C-F8CB-CF68-64EC-BB92BAF919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E17B-69B9-77B7-7F4E-F9EAE21B472B}"/>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FBEB1A95-9BB9-5592-C36B-6A6A0E89A2E6}"/>
              </a:ext>
            </a:extLst>
          </p:cNvPr>
          <p:cNvSpPr>
            <a:spLocks noGrp="1"/>
          </p:cNvSpPr>
          <p:nvPr>
            <p:ph idx="1"/>
          </p:nvPr>
        </p:nvSpPr>
        <p:spPr>
          <a:xfrm>
            <a:off x="838200" y="1485900"/>
            <a:ext cx="10515600" cy="3865563"/>
          </a:xfrm>
        </p:spPr>
        <p:txBody>
          <a:bodyPr>
            <a:noAutofit/>
          </a:bodyPr>
          <a:lstStyle/>
          <a:p>
            <a:pPr>
              <a:lnSpc>
                <a:spcPct val="150000"/>
              </a:lnSpc>
            </a:pPr>
            <a:r>
              <a:rPr lang="en-US" sz="2400" dirty="0"/>
              <a:t>Strategies:</a:t>
            </a:r>
          </a:p>
          <a:p>
            <a:pPr marL="514350" indent="-514350">
              <a:lnSpc>
                <a:spcPct val="150000"/>
              </a:lnSpc>
              <a:buFont typeface="+mj-lt"/>
              <a:buAutoNum type="arabicPeriod"/>
            </a:pPr>
            <a:r>
              <a:rPr lang="en-US" sz="2400" dirty="0"/>
              <a:t>Layered use of all funding options:</a:t>
            </a:r>
          </a:p>
          <a:p>
            <a:pPr marL="1200150" lvl="1" indent="-514350">
              <a:lnSpc>
                <a:spcPct val="150000"/>
              </a:lnSpc>
              <a:buFont typeface="+mj-lt"/>
              <a:buAutoNum type="arabicPeriod" startAt="4"/>
            </a:pPr>
            <a:r>
              <a:rPr lang="en-US" dirty="0"/>
              <a:t>Event </a:t>
            </a:r>
          </a:p>
          <a:p>
            <a:pPr marL="1200150" lvl="1" indent="-514350">
              <a:lnSpc>
                <a:spcPct val="150000"/>
              </a:lnSpc>
              <a:buFont typeface="+mj-lt"/>
              <a:buAutoNum type="arabicPeriod" startAt="4"/>
            </a:pPr>
            <a:r>
              <a:rPr lang="en-US" dirty="0"/>
              <a:t>Agritourism</a:t>
            </a:r>
          </a:p>
          <a:p>
            <a:pPr marL="1200150" lvl="1" indent="-514350">
              <a:lnSpc>
                <a:spcPct val="150000"/>
              </a:lnSpc>
              <a:buFont typeface="+mj-lt"/>
              <a:buAutoNum type="arabicPeriod" startAt="4"/>
            </a:pPr>
            <a:r>
              <a:rPr lang="en-US" dirty="0"/>
              <a:t>Tourism Emergency Services</a:t>
            </a:r>
          </a:p>
        </p:txBody>
      </p:sp>
    </p:spTree>
    <p:extLst>
      <p:ext uri="{BB962C8B-B14F-4D97-AF65-F5344CB8AC3E}">
        <p14:creationId xmlns:p14="http://schemas.microsoft.com/office/powerpoint/2010/main" val="2051115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DD5AA-8C5D-DBB7-88A0-F058C73523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383DA-D264-EEC9-E1B9-D4E005A40C6B}"/>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5ABA529D-CBD3-7671-B70C-0F6AF2045D93}"/>
              </a:ext>
            </a:extLst>
          </p:cNvPr>
          <p:cNvSpPr>
            <a:spLocks noGrp="1"/>
          </p:cNvSpPr>
          <p:nvPr>
            <p:ph idx="1"/>
          </p:nvPr>
        </p:nvSpPr>
        <p:spPr>
          <a:xfrm>
            <a:off x="838199" y="1485900"/>
            <a:ext cx="11353801" cy="3773487"/>
          </a:xfrm>
        </p:spPr>
        <p:txBody>
          <a:bodyPr>
            <a:noAutofit/>
          </a:bodyPr>
          <a:lstStyle/>
          <a:p>
            <a:pPr>
              <a:lnSpc>
                <a:spcPct val="150000"/>
              </a:lnSpc>
            </a:pPr>
            <a:r>
              <a:rPr lang="en-US" sz="2400" dirty="0"/>
              <a:t>Strategies:</a:t>
            </a:r>
          </a:p>
          <a:p>
            <a:pPr marL="514350" indent="-514350">
              <a:lnSpc>
                <a:spcPct val="150000"/>
              </a:lnSpc>
              <a:buFont typeface="+mj-lt"/>
              <a:buAutoNum type="arabicPeriod" startAt="2"/>
            </a:pPr>
            <a:r>
              <a:rPr lang="en-US" sz="2400" dirty="0"/>
              <a:t>Perform asset inventory for both statewide tourism and film. Use data to:</a:t>
            </a:r>
          </a:p>
          <a:p>
            <a:pPr marL="1200150" lvl="1" indent="-514350">
              <a:lnSpc>
                <a:spcPct val="150000"/>
              </a:lnSpc>
              <a:buFont typeface="+mj-lt"/>
              <a:buAutoNum type="arabicPeriod"/>
            </a:pPr>
            <a:r>
              <a:rPr lang="en-US" dirty="0"/>
              <a:t>Inform investments.</a:t>
            </a:r>
          </a:p>
          <a:p>
            <a:pPr marL="1200150" lvl="1" indent="-514350">
              <a:lnSpc>
                <a:spcPct val="150000"/>
              </a:lnSpc>
              <a:buFont typeface="+mj-lt"/>
              <a:buAutoNum type="arabicPeriod"/>
            </a:pPr>
            <a:r>
              <a:rPr lang="en-US" dirty="0"/>
              <a:t>Aid communities to identify opportunities and priorities for integrated planning and funding.</a:t>
            </a:r>
          </a:p>
        </p:txBody>
      </p:sp>
    </p:spTree>
    <p:extLst>
      <p:ext uri="{BB962C8B-B14F-4D97-AF65-F5344CB8AC3E}">
        <p14:creationId xmlns:p14="http://schemas.microsoft.com/office/powerpoint/2010/main" val="1162986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BA2A9-001F-6195-A798-DF3D594CB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E0F67-6054-0A2D-910D-8F2CE937A5AE}"/>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67016F96-BC56-D272-8E2D-2308F5BF78CD}"/>
              </a:ext>
            </a:extLst>
          </p:cNvPr>
          <p:cNvSpPr>
            <a:spLocks noGrp="1"/>
          </p:cNvSpPr>
          <p:nvPr>
            <p:ph idx="1"/>
          </p:nvPr>
        </p:nvSpPr>
        <p:spPr>
          <a:xfrm>
            <a:off x="838199" y="1485900"/>
            <a:ext cx="9658351" cy="3773487"/>
          </a:xfrm>
        </p:spPr>
        <p:txBody>
          <a:bodyPr>
            <a:noAutofit/>
          </a:bodyPr>
          <a:lstStyle/>
          <a:p>
            <a:pPr>
              <a:lnSpc>
                <a:spcPct val="150000"/>
              </a:lnSpc>
            </a:pPr>
            <a:r>
              <a:rPr lang="en-US" sz="2400" dirty="0"/>
              <a:t>Strategies:</a:t>
            </a:r>
          </a:p>
          <a:p>
            <a:pPr marL="514350" indent="-514350">
              <a:lnSpc>
                <a:spcPct val="150000"/>
              </a:lnSpc>
              <a:buFont typeface="+mj-lt"/>
              <a:buAutoNum type="arabicPeriod" startAt="3"/>
            </a:pPr>
            <a:r>
              <a:rPr lang="en-US" sz="2400" dirty="0"/>
              <a:t>Coordination with marketing</a:t>
            </a:r>
          </a:p>
          <a:p>
            <a:pPr marL="1200150" lvl="1" indent="-514350">
              <a:lnSpc>
                <a:spcPct val="150000"/>
              </a:lnSpc>
              <a:buFont typeface="+mj-lt"/>
              <a:buAutoNum type="arabicPeriod"/>
            </a:pPr>
            <a:r>
              <a:rPr lang="en-US" dirty="0"/>
              <a:t>Asset manager position</a:t>
            </a:r>
          </a:p>
          <a:p>
            <a:pPr marL="1200150" lvl="1" indent="-514350">
              <a:lnSpc>
                <a:spcPct val="150000"/>
              </a:lnSpc>
              <a:buFont typeface="+mj-lt"/>
              <a:buAutoNum type="arabicPeriod"/>
            </a:pPr>
            <a:r>
              <a:rPr lang="en-US" dirty="0"/>
              <a:t>Help inform and direct marketing campaigns to promote developing areas.</a:t>
            </a:r>
          </a:p>
        </p:txBody>
      </p:sp>
    </p:spTree>
    <p:extLst>
      <p:ext uri="{BB962C8B-B14F-4D97-AF65-F5344CB8AC3E}">
        <p14:creationId xmlns:p14="http://schemas.microsoft.com/office/powerpoint/2010/main" val="265891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CA80D-FC6B-54B1-F95A-BEF281B17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7D25F1-66D1-000F-25D8-78EAFA697465}"/>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59C18E7D-E1E8-2ACD-1BC4-D1ED6E5A3062}"/>
              </a:ext>
            </a:extLst>
          </p:cNvPr>
          <p:cNvSpPr>
            <a:spLocks noGrp="1"/>
          </p:cNvSpPr>
          <p:nvPr>
            <p:ph idx="1"/>
          </p:nvPr>
        </p:nvSpPr>
        <p:spPr>
          <a:xfrm>
            <a:off x="838200" y="1485901"/>
            <a:ext cx="10515600" cy="4000500"/>
          </a:xfrm>
        </p:spPr>
        <p:txBody>
          <a:bodyPr>
            <a:noAutofit/>
          </a:bodyPr>
          <a:lstStyle/>
          <a:p>
            <a:pPr>
              <a:lnSpc>
                <a:spcPct val="150000"/>
              </a:lnSpc>
            </a:pPr>
            <a:r>
              <a:rPr lang="en-US" sz="2400" dirty="0"/>
              <a:t>Strategies:</a:t>
            </a:r>
          </a:p>
          <a:p>
            <a:pPr marL="514350" indent="-514350">
              <a:lnSpc>
                <a:spcPct val="150000"/>
              </a:lnSpc>
              <a:buFont typeface="+mj-lt"/>
              <a:buAutoNum type="arabicPeriod" startAt="4"/>
            </a:pPr>
            <a:r>
              <a:rPr lang="en-US" sz="2400" dirty="0"/>
              <a:t>Wayfinding and visitor preparedness</a:t>
            </a:r>
          </a:p>
          <a:p>
            <a:pPr marL="514350" indent="-514350">
              <a:lnSpc>
                <a:spcPct val="150000"/>
              </a:lnSpc>
              <a:buFont typeface="+mj-lt"/>
              <a:buAutoNum type="arabicPeriod" startAt="4"/>
            </a:pPr>
            <a:r>
              <a:rPr lang="en-US" sz="2400" dirty="0"/>
              <a:t>Made in Montana</a:t>
            </a:r>
          </a:p>
          <a:p>
            <a:pPr marL="514350" indent="-514350">
              <a:lnSpc>
                <a:spcPct val="150000"/>
              </a:lnSpc>
              <a:buFont typeface="+mj-lt"/>
              <a:buAutoNum type="arabicPeriod" startAt="4"/>
            </a:pPr>
            <a:r>
              <a:rPr lang="en-US" sz="2400" dirty="0"/>
              <a:t>Film</a:t>
            </a:r>
          </a:p>
          <a:p>
            <a:pPr marL="514350" indent="-514350">
              <a:lnSpc>
                <a:spcPct val="150000"/>
              </a:lnSpc>
              <a:buFont typeface="+mj-lt"/>
              <a:buAutoNum type="arabicPeriod" startAt="4"/>
            </a:pPr>
            <a:r>
              <a:rPr lang="en-US" sz="2400" dirty="0"/>
              <a:t>Improve or engage in transportation improvements, such as bus, rental car, air service and train.</a:t>
            </a:r>
          </a:p>
        </p:txBody>
      </p:sp>
    </p:spTree>
    <p:extLst>
      <p:ext uri="{BB962C8B-B14F-4D97-AF65-F5344CB8AC3E}">
        <p14:creationId xmlns:p14="http://schemas.microsoft.com/office/powerpoint/2010/main" val="2638218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9487E-49A7-0517-F58D-267C9199C4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7A6F41-CDB0-A34C-8214-33E69F38B08C}"/>
              </a:ext>
            </a:extLst>
          </p:cNvPr>
          <p:cNvSpPr>
            <a:spLocks noGrp="1"/>
          </p:cNvSpPr>
          <p:nvPr>
            <p:ph type="title"/>
          </p:nvPr>
        </p:nvSpPr>
        <p:spPr/>
        <p:txBody>
          <a:bodyPr/>
          <a:lstStyle/>
          <a:p>
            <a:r>
              <a:rPr lang="en-US" dirty="0"/>
              <a:t>Goal 2: General Work Plan</a:t>
            </a:r>
          </a:p>
        </p:txBody>
      </p:sp>
      <p:graphicFrame>
        <p:nvGraphicFramePr>
          <p:cNvPr id="4" name="Content Placeholder 3">
            <a:extLst>
              <a:ext uri="{FF2B5EF4-FFF2-40B4-BE49-F238E27FC236}">
                <a16:creationId xmlns:a16="http://schemas.microsoft.com/office/drawing/2014/main" id="{0A75F7E4-8FA6-5495-0991-4ADF62F18C65}"/>
              </a:ext>
            </a:extLst>
          </p:cNvPr>
          <p:cNvGraphicFramePr>
            <a:graphicFrameLocks noGrp="1"/>
          </p:cNvGraphicFramePr>
          <p:nvPr>
            <p:ph idx="1"/>
            <p:extLst>
              <p:ext uri="{D42A27DB-BD31-4B8C-83A1-F6EECF244321}">
                <p14:modId xmlns:p14="http://schemas.microsoft.com/office/powerpoint/2010/main" val="1017407930"/>
              </p:ext>
            </p:extLst>
          </p:nvPr>
        </p:nvGraphicFramePr>
        <p:xfrm>
          <a:off x="838200" y="1690688"/>
          <a:ext cx="10515597" cy="3042920"/>
        </p:xfrm>
        <a:graphic>
          <a:graphicData uri="http://schemas.openxmlformats.org/drawingml/2006/table">
            <a:tbl>
              <a:tblPr firstRow="1" bandRow="1">
                <a:tableStyleId>{5C22544A-7EE6-4342-B048-85BDC9FD1C3A}</a:tableStyleId>
              </a:tblPr>
              <a:tblGrid>
                <a:gridCol w="3133725">
                  <a:extLst>
                    <a:ext uri="{9D8B030D-6E8A-4147-A177-3AD203B41FA5}">
                      <a16:colId xmlns:a16="http://schemas.microsoft.com/office/drawing/2014/main" val="1261781673"/>
                    </a:ext>
                  </a:extLst>
                </a:gridCol>
                <a:gridCol w="5905500">
                  <a:extLst>
                    <a:ext uri="{9D8B030D-6E8A-4147-A177-3AD203B41FA5}">
                      <a16:colId xmlns:a16="http://schemas.microsoft.com/office/drawing/2014/main" val="2606336822"/>
                    </a:ext>
                  </a:extLst>
                </a:gridCol>
                <a:gridCol w="147637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Rural film development</a:t>
                      </a:r>
                    </a:p>
                  </a:txBody>
                  <a:tcPr/>
                </a:tc>
                <a:tc>
                  <a:txBody>
                    <a:bodyPr/>
                    <a:lstStyle/>
                    <a:p>
                      <a:pPr marL="285750" indent="-285750">
                        <a:lnSpc>
                          <a:spcPct val="150000"/>
                        </a:lnSpc>
                        <a:buFont typeface="Arial" panose="020B0604020202020204" pitchFamily="34" charset="0"/>
                        <a:buChar char="•"/>
                      </a:pPr>
                      <a:r>
                        <a:rPr lang="en-US" dirty="0"/>
                        <a:t>Target support for rural story lines.</a:t>
                      </a:r>
                    </a:p>
                    <a:p>
                      <a:pPr marL="285750" indent="-285750">
                        <a:lnSpc>
                          <a:spcPct val="150000"/>
                        </a:lnSpc>
                        <a:buFont typeface="Arial" panose="020B0604020202020204" pitchFamily="34" charset="0"/>
                        <a:buChar char="•"/>
                      </a:pPr>
                      <a:r>
                        <a:rPr lang="en-US" dirty="0"/>
                        <a:t>Scout and prioritize rural film locations.</a:t>
                      </a:r>
                    </a:p>
                    <a:p>
                      <a:pPr marL="285750" indent="-285750">
                        <a:lnSpc>
                          <a:spcPct val="150000"/>
                        </a:lnSpc>
                        <a:buFont typeface="Arial" panose="020B0604020202020204" pitchFamily="34" charset="0"/>
                        <a:buChar char="•"/>
                      </a:pPr>
                      <a:r>
                        <a:rPr lang="en-US" dirty="0"/>
                        <a:t>Weight scoring for rural film grant applications</a:t>
                      </a:r>
                    </a:p>
                  </a:txBody>
                  <a:tcPr/>
                </a:tc>
                <a:tc>
                  <a:txBody>
                    <a:bodyPr/>
                    <a:lstStyle/>
                    <a:p>
                      <a:pPr>
                        <a:lnSpc>
                          <a:spcPct val="150000"/>
                        </a:lnSpc>
                      </a:pPr>
                      <a:r>
                        <a:rPr lang="en-US" dirty="0"/>
                        <a:t>FO</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Rural marketing coordination</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1762558295"/>
                  </a:ext>
                </a:extLst>
              </a:tr>
              <a:tr h="370840">
                <a:tc>
                  <a:txBody>
                    <a:bodyPr/>
                    <a:lstStyle/>
                    <a:p>
                      <a:pPr>
                        <a:lnSpc>
                          <a:spcPct val="150000"/>
                        </a:lnSpc>
                      </a:pPr>
                      <a:r>
                        <a:rPr lang="en-US" dirty="0"/>
                        <a:t>Tourism asset inventory and prioritization</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endParaRPr lang="en-US" dirty="0"/>
                    </a:p>
                  </a:txBody>
                  <a:tcPr/>
                </a:tc>
                <a:extLst>
                  <a:ext uri="{0D108BD9-81ED-4DB2-BD59-A6C34878D82A}">
                    <a16:rowId xmlns:a16="http://schemas.microsoft.com/office/drawing/2014/main" val="4211338218"/>
                  </a:ext>
                </a:extLst>
              </a:tr>
            </a:tbl>
          </a:graphicData>
        </a:graphic>
      </p:graphicFrame>
    </p:spTree>
    <p:extLst>
      <p:ext uri="{BB962C8B-B14F-4D97-AF65-F5344CB8AC3E}">
        <p14:creationId xmlns:p14="http://schemas.microsoft.com/office/powerpoint/2010/main" val="2904086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DB306-12C1-835D-88C4-F690EBD53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7BBAD2-E6D8-1185-9ECB-76740AD663A3}"/>
              </a:ext>
            </a:extLst>
          </p:cNvPr>
          <p:cNvSpPr>
            <a:spLocks noGrp="1"/>
          </p:cNvSpPr>
          <p:nvPr>
            <p:ph type="title"/>
          </p:nvPr>
        </p:nvSpPr>
        <p:spPr/>
        <p:txBody>
          <a:bodyPr/>
          <a:lstStyle/>
          <a:p>
            <a:r>
              <a:rPr lang="en-US" dirty="0"/>
              <a:t>Goal 2: General Work Plan</a:t>
            </a:r>
          </a:p>
        </p:txBody>
      </p:sp>
      <p:graphicFrame>
        <p:nvGraphicFramePr>
          <p:cNvPr id="4" name="Content Placeholder 3">
            <a:extLst>
              <a:ext uri="{FF2B5EF4-FFF2-40B4-BE49-F238E27FC236}">
                <a16:creationId xmlns:a16="http://schemas.microsoft.com/office/drawing/2014/main" id="{DD616AA6-E1A3-901F-3908-F1EAFEF1EAB0}"/>
              </a:ext>
            </a:extLst>
          </p:cNvPr>
          <p:cNvGraphicFramePr>
            <a:graphicFrameLocks noGrp="1"/>
          </p:cNvGraphicFramePr>
          <p:nvPr>
            <p:ph idx="1"/>
            <p:extLst>
              <p:ext uri="{D42A27DB-BD31-4B8C-83A1-F6EECF244321}">
                <p14:modId xmlns:p14="http://schemas.microsoft.com/office/powerpoint/2010/main" val="3967442164"/>
              </p:ext>
            </p:extLst>
          </p:nvPr>
        </p:nvGraphicFramePr>
        <p:xfrm>
          <a:off x="838200" y="1690688"/>
          <a:ext cx="10515597" cy="3002280"/>
        </p:xfrm>
        <a:graphic>
          <a:graphicData uri="http://schemas.openxmlformats.org/drawingml/2006/table">
            <a:tbl>
              <a:tblPr firstRow="1" bandRow="1">
                <a:tableStyleId>{5C22544A-7EE6-4342-B048-85BDC9FD1C3A}</a:tableStyleId>
              </a:tblPr>
              <a:tblGrid>
                <a:gridCol w="2876550">
                  <a:extLst>
                    <a:ext uri="{9D8B030D-6E8A-4147-A177-3AD203B41FA5}">
                      <a16:colId xmlns:a16="http://schemas.microsoft.com/office/drawing/2014/main" val="1261781673"/>
                    </a:ext>
                  </a:extLst>
                </a:gridCol>
                <a:gridCol w="6000750">
                  <a:extLst>
                    <a:ext uri="{9D8B030D-6E8A-4147-A177-3AD203B41FA5}">
                      <a16:colId xmlns:a16="http://schemas.microsoft.com/office/drawing/2014/main" val="2606336822"/>
                    </a:ext>
                  </a:extLst>
                </a:gridCol>
                <a:gridCol w="1638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Made in Montana</a:t>
                      </a:r>
                    </a:p>
                  </a:txBody>
                  <a:tcPr/>
                </a:tc>
                <a:tc>
                  <a:txBody>
                    <a:bodyPr/>
                    <a:lstStyle/>
                    <a:p>
                      <a:pPr marL="285750" indent="-285750">
                        <a:lnSpc>
                          <a:spcPct val="150000"/>
                        </a:lnSpc>
                        <a:buFont typeface="Arial" panose="020B0604020202020204" pitchFamily="34" charset="0"/>
                        <a:buChar char="•"/>
                      </a:pPr>
                      <a:r>
                        <a:rPr lang="en-US" dirty="0"/>
                        <a:t>Leverage product familiarity and popularity to drive awareness of visitation to rural locations.</a:t>
                      </a:r>
                    </a:p>
                    <a:p>
                      <a:pPr marL="285750" indent="-285750">
                        <a:lnSpc>
                          <a:spcPct val="150000"/>
                        </a:lnSpc>
                        <a:buFont typeface="Arial" panose="020B0604020202020204" pitchFamily="34" charset="0"/>
                        <a:buChar char="•"/>
                      </a:pPr>
                      <a:r>
                        <a:rPr lang="en-US" dirty="0"/>
                        <a:t>Integrate and coordinate media buys with larger marketing campaign. </a:t>
                      </a:r>
                    </a:p>
                  </a:txBody>
                  <a:tcPr/>
                </a:tc>
                <a:tc>
                  <a:txBody>
                    <a:bodyPr/>
                    <a:lstStyle/>
                    <a:p>
                      <a:pPr>
                        <a:lnSpc>
                          <a:spcPct val="150000"/>
                        </a:lnSpc>
                      </a:pPr>
                      <a:r>
                        <a:rPr lang="en-US" dirty="0"/>
                        <a:t>Made in Montana</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Integrated application of all funding sources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1475790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D795-DF35-0490-C489-29B2E39BA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28DBE8-E89F-06A0-E410-1B3E9D472446}"/>
              </a:ext>
            </a:extLst>
          </p:cNvPr>
          <p:cNvSpPr>
            <a:spLocks noGrp="1"/>
          </p:cNvSpPr>
          <p:nvPr>
            <p:ph type="title"/>
          </p:nvPr>
        </p:nvSpPr>
        <p:spPr/>
        <p:txBody>
          <a:bodyPr/>
          <a:lstStyle/>
          <a:p>
            <a:r>
              <a:rPr lang="en-US" dirty="0"/>
              <a:t>Goal 2: General Work Plan</a:t>
            </a:r>
          </a:p>
        </p:txBody>
      </p:sp>
      <p:graphicFrame>
        <p:nvGraphicFramePr>
          <p:cNvPr id="4" name="Content Placeholder 3">
            <a:extLst>
              <a:ext uri="{FF2B5EF4-FFF2-40B4-BE49-F238E27FC236}">
                <a16:creationId xmlns:a16="http://schemas.microsoft.com/office/drawing/2014/main" id="{E989841B-52D5-BA7D-8C18-01729CAE9C7D}"/>
              </a:ext>
            </a:extLst>
          </p:cNvPr>
          <p:cNvGraphicFramePr>
            <a:graphicFrameLocks noGrp="1"/>
          </p:cNvGraphicFramePr>
          <p:nvPr>
            <p:ph idx="1"/>
            <p:extLst>
              <p:ext uri="{D42A27DB-BD31-4B8C-83A1-F6EECF244321}">
                <p14:modId xmlns:p14="http://schemas.microsoft.com/office/powerpoint/2010/main" val="2890589084"/>
              </p:ext>
            </p:extLst>
          </p:nvPr>
        </p:nvGraphicFramePr>
        <p:xfrm>
          <a:off x="838200" y="1690688"/>
          <a:ext cx="10515597" cy="2179320"/>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1261781673"/>
                    </a:ext>
                  </a:extLst>
                </a:gridCol>
                <a:gridCol w="6600825">
                  <a:extLst>
                    <a:ext uri="{9D8B030D-6E8A-4147-A177-3AD203B41FA5}">
                      <a16:colId xmlns:a16="http://schemas.microsoft.com/office/drawing/2014/main" val="2606336822"/>
                    </a:ext>
                  </a:extLst>
                </a:gridCol>
                <a:gridCol w="1638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Asset manager</a:t>
                      </a:r>
                    </a:p>
                  </a:txBody>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dirty="0"/>
                        <a:t>As budget and access to FTE allow, develop a new position to track and liaise on available assets.</a:t>
                      </a: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Division administrator</a:t>
                      </a:r>
                    </a:p>
                  </a:txBody>
                  <a:tcPr/>
                </a:tc>
                <a:extLst>
                  <a:ext uri="{0D108BD9-81ED-4DB2-BD59-A6C34878D82A}">
                    <a16:rowId xmlns:a16="http://schemas.microsoft.com/office/drawing/2014/main" val="4015646076"/>
                  </a:ext>
                </a:extLst>
              </a:tr>
              <a:tr h="370840">
                <a:tc>
                  <a:txBody>
                    <a:bodyPr/>
                    <a:lstStyle/>
                    <a:p>
                      <a:pPr>
                        <a:lnSpc>
                          <a:spcPct val="150000"/>
                        </a:lnSpc>
                      </a:pPr>
                      <a:r>
                        <a:rPr lang="en-US" dirty="0"/>
                        <a:t>Wayfinding and visitor preparedness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endParaRPr lang="en-US" dirty="0"/>
                    </a:p>
                  </a:txBody>
                  <a:tcPr/>
                </a:tc>
                <a:extLst>
                  <a:ext uri="{0D108BD9-81ED-4DB2-BD59-A6C34878D82A}">
                    <a16:rowId xmlns:a16="http://schemas.microsoft.com/office/drawing/2014/main" val="2196892410"/>
                  </a:ext>
                </a:extLst>
              </a:tr>
            </a:tbl>
          </a:graphicData>
        </a:graphic>
      </p:graphicFrame>
    </p:spTree>
    <p:extLst>
      <p:ext uri="{BB962C8B-B14F-4D97-AF65-F5344CB8AC3E}">
        <p14:creationId xmlns:p14="http://schemas.microsoft.com/office/powerpoint/2010/main" val="1100968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D50C6-27A1-EAC0-675B-C183151AE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06CE1E-E399-A0FD-F4F6-F188020DC466}"/>
              </a:ext>
            </a:extLst>
          </p:cNvPr>
          <p:cNvSpPr>
            <a:spLocks noGrp="1"/>
          </p:cNvSpPr>
          <p:nvPr>
            <p:ph type="title"/>
          </p:nvPr>
        </p:nvSpPr>
        <p:spPr/>
        <p:txBody>
          <a:bodyPr/>
          <a:lstStyle/>
          <a:p>
            <a:r>
              <a:rPr lang="en-US" dirty="0"/>
              <a:t>Goal 2: General Work Plan</a:t>
            </a:r>
          </a:p>
        </p:txBody>
      </p:sp>
      <p:graphicFrame>
        <p:nvGraphicFramePr>
          <p:cNvPr id="4" name="Content Placeholder 3">
            <a:extLst>
              <a:ext uri="{FF2B5EF4-FFF2-40B4-BE49-F238E27FC236}">
                <a16:creationId xmlns:a16="http://schemas.microsoft.com/office/drawing/2014/main" id="{A0E7F336-8BD2-167E-2331-559ECD122389}"/>
              </a:ext>
            </a:extLst>
          </p:cNvPr>
          <p:cNvGraphicFramePr>
            <a:graphicFrameLocks noGrp="1"/>
          </p:cNvGraphicFramePr>
          <p:nvPr>
            <p:ph idx="1"/>
            <p:extLst>
              <p:ext uri="{D42A27DB-BD31-4B8C-83A1-F6EECF244321}">
                <p14:modId xmlns:p14="http://schemas.microsoft.com/office/powerpoint/2010/main" val="628200375"/>
              </p:ext>
            </p:extLst>
          </p:nvPr>
        </p:nvGraphicFramePr>
        <p:xfrm>
          <a:off x="838200" y="1690688"/>
          <a:ext cx="10515597" cy="2179320"/>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1261781673"/>
                    </a:ext>
                  </a:extLst>
                </a:gridCol>
                <a:gridCol w="6600825">
                  <a:extLst>
                    <a:ext uri="{9D8B030D-6E8A-4147-A177-3AD203B41FA5}">
                      <a16:colId xmlns:a16="http://schemas.microsoft.com/office/drawing/2014/main" val="2606336822"/>
                    </a:ext>
                  </a:extLst>
                </a:gridCol>
                <a:gridCol w="1638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Made in Montana</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endParaRPr lang="en-US" dirty="0"/>
                    </a:p>
                  </a:txBody>
                  <a:tcPr/>
                </a:tc>
                <a:extLst>
                  <a:ext uri="{0D108BD9-81ED-4DB2-BD59-A6C34878D82A}">
                    <a16:rowId xmlns:a16="http://schemas.microsoft.com/office/drawing/2014/main" val="1762558295"/>
                  </a:ext>
                </a:extLst>
              </a:tr>
              <a:tr h="370840">
                <a:tc>
                  <a:txBody>
                    <a:bodyPr/>
                    <a:lstStyle/>
                    <a:p>
                      <a:pPr>
                        <a:lnSpc>
                          <a:spcPct val="150000"/>
                        </a:lnSpc>
                      </a:pPr>
                      <a:r>
                        <a:rPr lang="en-US" dirty="0"/>
                        <a:t>Transportation improvement</a:t>
                      </a:r>
                    </a:p>
                  </a:txBody>
                  <a:tcPr/>
                </a:tc>
                <a:tc>
                  <a:txBody>
                    <a:bodyPr/>
                    <a:lstStyle/>
                    <a:p>
                      <a:pPr marL="285750" indent="-285750">
                        <a:lnSpc>
                          <a:spcPct val="150000"/>
                        </a:lnSpc>
                        <a:buFont typeface="Arial" panose="020B0604020202020204" pitchFamily="34" charset="0"/>
                        <a:buChar char="•"/>
                      </a:pPr>
                      <a:r>
                        <a:rPr lang="en-US" dirty="0"/>
                        <a:t>Continue air service support program.</a:t>
                      </a:r>
                    </a:p>
                    <a:p>
                      <a:pPr marL="285750" indent="-285750">
                        <a:lnSpc>
                          <a:spcPct val="150000"/>
                        </a:lnSpc>
                        <a:buFont typeface="Arial" panose="020B0604020202020204" pitchFamily="34" charset="0"/>
                        <a:buChar char="•"/>
                      </a:pPr>
                      <a:r>
                        <a:rPr lang="en-US" dirty="0"/>
                        <a:t>Engage in public meetings and opportunities around rail, bus and rental car development.</a:t>
                      </a:r>
                    </a:p>
                  </a:txBody>
                  <a:tcPr/>
                </a:tc>
                <a:tc>
                  <a:txBody>
                    <a:bodyPr/>
                    <a:lstStyle/>
                    <a:p>
                      <a:pPr>
                        <a:lnSpc>
                          <a:spcPct val="150000"/>
                        </a:lnSpc>
                      </a:pPr>
                      <a:r>
                        <a:rPr lang="en-US" dirty="0"/>
                        <a:t>Division administrator and OOT</a:t>
                      </a:r>
                    </a:p>
                  </a:txBody>
                  <a:tcPr/>
                </a:tc>
                <a:extLst>
                  <a:ext uri="{0D108BD9-81ED-4DB2-BD59-A6C34878D82A}">
                    <a16:rowId xmlns:a16="http://schemas.microsoft.com/office/drawing/2014/main" val="4211338218"/>
                  </a:ext>
                </a:extLst>
              </a:tr>
            </a:tbl>
          </a:graphicData>
        </a:graphic>
      </p:graphicFrame>
    </p:spTree>
    <p:extLst>
      <p:ext uri="{BB962C8B-B14F-4D97-AF65-F5344CB8AC3E}">
        <p14:creationId xmlns:p14="http://schemas.microsoft.com/office/powerpoint/2010/main" val="2942163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5EAF8-016C-6C7A-24E8-819DBA232E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71309-E044-4D22-0099-42C08BA8D5E2}"/>
              </a:ext>
            </a:extLst>
          </p:cNvPr>
          <p:cNvSpPr>
            <a:spLocks noGrp="1"/>
          </p:cNvSpPr>
          <p:nvPr>
            <p:ph type="title"/>
          </p:nvPr>
        </p:nvSpPr>
        <p:spPr>
          <a:xfrm>
            <a:off x="838199" y="365125"/>
            <a:ext cx="11134725" cy="1325563"/>
          </a:xfrm>
        </p:spPr>
        <p:txBody>
          <a:bodyPr>
            <a:normAutofit fontScale="90000"/>
          </a:bodyPr>
          <a:lstStyle/>
          <a:p>
            <a:r>
              <a:rPr lang="en-US" dirty="0"/>
              <a:t>Goal 3:</a:t>
            </a:r>
            <a:br>
              <a:rPr lang="en-US" dirty="0"/>
            </a:br>
            <a:r>
              <a:rPr lang="en-US" sz="4000" dirty="0"/>
              <a:t>Destination MT Division is the Best Place to Work</a:t>
            </a:r>
          </a:p>
        </p:txBody>
      </p:sp>
      <p:sp>
        <p:nvSpPr>
          <p:cNvPr id="3" name="Content Placeholder 2">
            <a:extLst>
              <a:ext uri="{FF2B5EF4-FFF2-40B4-BE49-F238E27FC236}">
                <a16:creationId xmlns:a16="http://schemas.microsoft.com/office/drawing/2014/main" id="{377E0794-426A-9A8E-45E6-7D62009B1E72}"/>
              </a:ext>
            </a:extLst>
          </p:cNvPr>
          <p:cNvSpPr>
            <a:spLocks noGrp="1"/>
          </p:cNvSpPr>
          <p:nvPr>
            <p:ph idx="1"/>
          </p:nvPr>
        </p:nvSpPr>
        <p:spPr/>
        <p:txBody>
          <a:bodyPr>
            <a:normAutofit fontScale="92500" lnSpcReduction="20000"/>
          </a:bodyPr>
          <a:lstStyle/>
          <a:p>
            <a:pPr>
              <a:lnSpc>
                <a:spcPct val="150000"/>
              </a:lnSpc>
            </a:pPr>
            <a:r>
              <a:rPr lang="en-US" sz="2600" dirty="0"/>
              <a:t>Objective: </a:t>
            </a:r>
          </a:p>
          <a:p>
            <a:pPr marL="457200" indent="-457200">
              <a:lnSpc>
                <a:spcPct val="150000"/>
              </a:lnSpc>
              <a:buFont typeface="Arial" panose="020B0604020202020204" pitchFamily="34" charset="0"/>
              <a:buChar char="•"/>
            </a:pPr>
            <a:r>
              <a:rPr lang="en-US" sz="2600" dirty="0"/>
              <a:t>Optimize organizational health.</a:t>
            </a:r>
          </a:p>
          <a:p>
            <a:pPr>
              <a:lnSpc>
                <a:spcPct val="150000"/>
              </a:lnSpc>
            </a:pPr>
            <a:r>
              <a:rPr lang="en-US" sz="2600" dirty="0"/>
              <a:t>Strategies:</a:t>
            </a:r>
          </a:p>
          <a:p>
            <a:pPr marL="514350" indent="-514350">
              <a:lnSpc>
                <a:spcPct val="150000"/>
              </a:lnSpc>
              <a:buFont typeface="+mj-lt"/>
              <a:buAutoNum type="arabicPeriod"/>
            </a:pPr>
            <a:r>
              <a:rPr lang="en-US" sz="2600" dirty="0"/>
              <a:t>Improve morale.</a:t>
            </a:r>
          </a:p>
          <a:p>
            <a:pPr marL="514350" indent="-514350">
              <a:lnSpc>
                <a:spcPct val="150000"/>
              </a:lnSpc>
              <a:buFont typeface="+mj-lt"/>
              <a:buAutoNum type="arabicPeriod"/>
            </a:pPr>
            <a:r>
              <a:rPr lang="en-US" sz="2600" dirty="0"/>
              <a:t>Provide clear direction.</a:t>
            </a:r>
          </a:p>
          <a:p>
            <a:pPr marL="514350" indent="-514350">
              <a:lnSpc>
                <a:spcPct val="150000"/>
              </a:lnSpc>
              <a:buFont typeface="+mj-lt"/>
              <a:buAutoNum type="arabicPeriod"/>
            </a:pPr>
            <a:r>
              <a:rPr lang="en-US" sz="2600" dirty="0"/>
              <a:t>Reframe presentation of our work.</a:t>
            </a:r>
          </a:p>
        </p:txBody>
      </p:sp>
    </p:spTree>
    <p:extLst>
      <p:ext uri="{BB962C8B-B14F-4D97-AF65-F5344CB8AC3E}">
        <p14:creationId xmlns:p14="http://schemas.microsoft.com/office/powerpoint/2010/main" val="57116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3DF15-95C9-AC84-A82E-894EF78D22CC}"/>
              </a:ext>
            </a:extLst>
          </p:cNvPr>
          <p:cNvSpPr>
            <a:spLocks noGrp="1"/>
          </p:cNvSpPr>
          <p:nvPr>
            <p:ph type="ctrTitle"/>
          </p:nvPr>
        </p:nvSpPr>
        <p:spPr>
          <a:xfrm>
            <a:off x="632085" y="-773439"/>
            <a:ext cx="9144000" cy="2387600"/>
          </a:xfrm>
        </p:spPr>
        <p:txBody>
          <a:bodyPr>
            <a:normAutofit/>
          </a:bodyPr>
          <a:lstStyle/>
          <a:p>
            <a:pPr algn="l"/>
            <a:r>
              <a:rPr lang="en-US" sz="4800" dirty="0"/>
              <a:t>Destination MT Division</a:t>
            </a:r>
          </a:p>
        </p:txBody>
      </p:sp>
      <p:graphicFrame>
        <p:nvGraphicFramePr>
          <p:cNvPr id="4" name="Content Placeholder 2">
            <a:extLst>
              <a:ext uri="{FF2B5EF4-FFF2-40B4-BE49-F238E27FC236}">
                <a16:creationId xmlns:a16="http://schemas.microsoft.com/office/drawing/2014/main" id="{482C078A-AD9D-DCBF-7DFA-9F047DFFAB18}"/>
              </a:ext>
            </a:extLst>
          </p:cNvPr>
          <p:cNvGraphicFramePr>
            <a:graphicFrameLocks/>
          </p:cNvGraphicFramePr>
          <p:nvPr>
            <p:extLst>
              <p:ext uri="{D42A27DB-BD31-4B8C-83A1-F6EECF244321}">
                <p14:modId xmlns:p14="http://schemas.microsoft.com/office/powerpoint/2010/main" val="1933566270"/>
              </p:ext>
            </p:extLst>
          </p:nvPr>
        </p:nvGraphicFramePr>
        <p:xfrm>
          <a:off x="632085" y="1513573"/>
          <a:ext cx="10927829" cy="40109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7429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D47C1-DCF4-D456-9166-ECE13E7C8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FD136-316F-6B00-79E3-167172CF632B}"/>
              </a:ext>
            </a:extLst>
          </p:cNvPr>
          <p:cNvSpPr>
            <a:spLocks noGrp="1"/>
          </p:cNvSpPr>
          <p:nvPr>
            <p:ph type="title"/>
          </p:nvPr>
        </p:nvSpPr>
        <p:spPr>
          <a:xfrm>
            <a:off x="838199" y="365125"/>
            <a:ext cx="11134725" cy="1325563"/>
          </a:xfrm>
        </p:spPr>
        <p:txBody>
          <a:bodyPr>
            <a:normAutofit fontScale="90000"/>
          </a:bodyPr>
          <a:lstStyle/>
          <a:p>
            <a:r>
              <a:rPr lang="en-US" dirty="0"/>
              <a:t>Goal 3:</a:t>
            </a:r>
            <a:br>
              <a:rPr lang="en-US" dirty="0"/>
            </a:br>
            <a:r>
              <a:rPr lang="en-US" sz="4000" dirty="0"/>
              <a:t>Destination MT Division is the Best Place to Work</a:t>
            </a:r>
          </a:p>
        </p:txBody>
      </p:sp>
      <p:sp>
        <p:nvSpPr>
          <p:cNvPr id="3" name="Content Placeholder 2">
            <a:extLst>
              <a:ext uri="{FF2B5EF4-FFF2-40B4-BE49-F238E27FC236}">
                <a16:creationId xmlns:a16="http://schemas.microsoft.com/office/drawing/2014/main" id="{AB2642B1-35C9-9BB4-4AE0-E2622BB5218E}"/>
              </a:ext>
            </a:extLst>
          </p:cNvPr>
          <p:cNvSpPr>
            <a:spLocks noGrp="1"/>
          </p:cNvSpPr>
          <p:nvPr>
            <p:ph idx="1"/>
          </p:nvPr>
        </p:nvSpPr>
        <p:spPr/>
        <p:txBody>
          <a:bodyPr>
            <a:normAutofit/>
          </a:bodyPr>
          <a:lstStyle/>
          <a:p>
            <a:pPr>
              <a:lnSpc>
                <a:spcPct val="150000"/>
              </a:lnSpc>
            </a:pPr>
            <a:r>
              <a:rPr lang="en-US" sz="2400" dirty="0"/>
              <a:t>Strategies:</a:t>
            </a:r>
          </a:p>
          <a:p>
            <a:pPr marL="514350" indent="-514350">
              <a:lnSpc>
                <a:spcPct val="150000"/>
              </a:lnSpc>
              <a:buFont typeface="+mj-lt"/>
              <a:buAutoNum type="arabicPeriod" startAt="4"/>
            </a:pPr>
            <a:r>
              <a:rPr lang="en-US" sz="2400" dirty="0"/>
              <a:t>Publish roles/responsibilities chart.</a:t>
            </a:r>
          </a:p>
          <a:p>
            <a:pPr marL="514350" indent="-514350">
              <a:lnSpc>
                <a:spcPct val="150000"/>
              </a:lnSpc>
              <a:buFont typeface="+mj-lt"/>
              <a:buAutoNum type="arabicPeriod" startAt="4"/>
            </a:pPr>
            <a:r>
              <a:rPr lang="en-US" sz="2400" dirty="0"/>
              <a:t>Improve onboarding processes.</a:t>
            </a:r>
          </a:p>
          <a:p>
            <a:pPr marL="514350" indent="-514350">
              <a:lnSpc>
                <a:spcPct val="150000"/>
              </a:lnSpc>
              <a:buFont typeface="+mj-lt"/>
              <a:buAutoNum type="arabicPeriod" startAt="4"/>
            </a:pPr>
            <a:r>
              <a:rPr lang="en-US" sz="2400" dirty="0"/>
              <a:t>Restructure program-level meetings.</a:t>
            </a:r>
          </a:p>
          <a:p>
            <a:pPr marL="514350" indent="-514350">
              <a:lnSpc>
                <a:spcPct val="150000"/>
              </a:lnSpc>
              <a:buFont typeface="+mj-lt"/>
              <a:buAutoNum type="arabicPeriod" startAt="4"/>
            </a:pPr>
            <a:r>
              <a:rPr lang="en-US" sz="2400" dirty="0"/>
              <a:t>Restructure all-staff meetings.</a:t>
            </a:r>
          </a:p>
        </p:txBody>
      </p:sp>
    </p:spTree>
    <p:extLst>
      <p:ext uri="{BB962C8B-B14F-4D97-AF65-F5344CB8AC3E}">
        <p14:creationId xmlns:p14="http://schemas.microsoft.com/office/powerpoint/2010/main" val="714593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6B445-E0DD-8F72-1C8E-24DAB748E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9554D-CD39-BD4B-6F68-F89A66050564}"/>
              </a:ext>
            </a:extLst>
          </p:cNvPr>
          <p:cNvSpPr>
            <a:spLocks noGrp="1"/>
          </p:cNvSpPr>
          <p:nvPr>
            <p:ph type="title"/>
          </p:nvPr>
        </p:nvSpPr>
        <p:spPr/>
        <p:txBody>
          <a:bodyPr/>
          <a:lstStyle/>
          <a:p>
            <a:r>
              <a:rPr lang="en-US" dirty="0"/>
              <a:t>Goal 3: General Work Plan</a:t>
            </a:r>
          </a:p>
        </p:txBody>
      </p:sp>
      <p:graphicFrame>
        <p:nvGraphicFramePr>
          <p:cNvPr id="4" name="Content Placeholder 3">
            <a:extLst>
              <a:ext uri="{FF2B5EF4-FFF2-40B4-BE49-F238E27FC236}">
                <a16:creationId xmlns:a16="http://schemas.microsoft.com/office/drawing/2014/main" id="{2D51502C-CE7E-C289-25BA-10A40DEBD059}"/>
              </a:ext>
            </a:extLst>
          </p:cNvPr>
          <p:cNvGraphicFramePr>
            <a:graphicFrameLocks noGrp="1"/>
          </p:cNvGraphicFramePr>
          <p:nvPr>
            <p:ph idx="1"/>
            <p:extLst>
              <p:ext uri="{D42A27DB-BD31-4B8C-83A1-F6EECF244321}">
                <p14:modId xmlns:p14="http://schemas.microsoft.com/office/powerpoint/2010/main" val="2139415557"/>
              </p:ext>
            </p:extLst>
          </p:nvPr>
        </p:nvGraphicFramePr>
        <p:xfrm>
          <a:off x="838200" y="1825625"/>
          <a:ext cx="10515597" cy="3454400"/>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1261781673"/>
                    </a:ext>
                  </a:extLst>
                </a:gridCol>
                <a:gridCol w="5762625">
                  <a:extLst>
                    <a:ext uri="{9D8B030D-6E8A-4147-A177-3AD203B41FA5}">
                      <a16:colId xmlns:a16="http://schemas.microsoft.com/office/drawing/2014/main" val="2606336822"/>
                    </a:ext>
                  </a:extLst>
                </a:gridCol>
                <a:gridCol w="24764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Improve morale.</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 FO, Taylor, operations</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Provide clear direction.</a:t>
                      </a:r>
                    </a:p>
                  </a:txBody>
                  <a:tcPr/>
                </a:tc>
                <a:tc>
                  <a:txBody>
                    <a:bodyPr/>
                    <a:lstStyle/>
                    <a:p>
                      <a:pPr marL="285750" indent="-285750">
                        <a:lnSpc>
                          <a:spcPct val="150000"/>
                        </a:lnSpc>
                        <a:buFont typeface="Arial" panose="020B0604020202020204" pitchFamily="34" charset="0"/>
                        <a:buChar char="•"/>
                      </a:pPr>
                      <a:r>
                        <a:rPr lang="en-US" dirty="0"/>
                        <a:t>Each program develops and maintains integrated guiding plans in line with strategic plan.</a:t>
                      </a:r>
                    </a:p>
                  </a:txBody>
                  <a:tcPr/>
                </a:tc>
                <a:tc>
                  <a:txBody>
                    <a:bodyPr/>
                    <a:lstStyle/>
                    <a:p>
                      <a:pPr>
                        <a:lnSpc>
                          <a:spcPct val="150000"/>
                        </a:lnSpc>
                      </a:pPr>
                      <a:r>
                        <a:rPr lang="en-US" dirty="0"/>
                        <a:t>OOT, FO, Taylor, operations</a:t>
                      </a:r>
                    </a:p>
                  </a:txBody>
                  <a:tcPr/>
                </a:tc>
                <a:extLst>
                  <a:ext uri="{0D108BD9-81ED-4DB2-BD59-A6C34878D82A}">
                    <a16:rowId xmlns:a16="http://schemas.microsoft.com/office/drawing/2014/main" val="1762558295"/>
                  </a:ext>
                </a:extLst>
              </a:tr>
              <a:tr h="370840">
                <a:tc>
                  <a:txBody>
                    <a:bodyPr/>
                    <a:lstStyle/>
                    <a:p>
                      <a:pPr>
                        <a:lnSpc>
                          <a:spcPct val="150000"/>
                        </a:lnSpc>
                      </a:pPr>
                      <a:r>
                        <a:rPr lang="en-US" dirty="0"/>
                        <a:t>Promote accomplishments.</a:t>
                      </a:r>
                    </a:p>
                  </a:txBody>
                  <a:tcPr/>
                </a:tc>
                <a:tc>
                  <a:txBody>
                    <a:bodyPr/>
                    <a:lstStyle/>
                    <a:p>
                      <a:pPr marL="285750" indent="-285750">
                        <a:lnSpc>
                          <a:spcPct val="150000"/>
                        </a:lnSpc>
                        <a:buFont typeface="Arial" panose="020B0604020202020204" pitchFamily="34" charset="0"/>
                        <a:buChar char="•"/>
                      </a:pPr>
                      <a:r>
                        <a:rPr lang="en-US" dirty="0"/>
                        <a:t>Include DO in recognition of accomplishments.</a:t>
                      </a:r>
                    </a:p>
                    <a:p>
                      <a:pPr marL="285750" indent="-285750">
                        <a:lnSpc>
                          <a:spcPct val="150000"/>
                        </a:lnSpc>
                        <a:buFont typeface="Arial" panose="020B0604020202020204" pitchFamily="34" charset="0"/>
                        <a:buChar char="•"/>
                      </a:pPr>
                      <a:r>
                        <a:rPr lang="en-US" dirty="0"/>
                        <a:t>Create venue for storytelling and sharing of anecdotal successes.</a:t>
                      </a:r>
                    </a:p>
                  </a:txBody>
                  <a:tcPr/>
                </a:tc>
                <a:tc>
                  <a:txBody>
                    <a:bodyPr/>
                    <a:lstStyle/>
                    <a:p>
                      <a:pPr>
                        <a:lnSpc>
                          <a:spcPct val="150000"/>
                        </a:lnSpc>
                      </a:pPr>
                      <a:r>
                        <a:rPr lang="en-US" dirty="0"/>
                        <a:t>Division administrator</a:t>
                      </a:r>
                    </a:p>
                  </a:txBody>
                  <a:tcPr/>
                </a:tc>
                <a:extLst>
                  <a:ext uri="{0D108BD9-81ED-4DB2-BD59-A6C34878D82A}">
                    <a16:rowId xmlns:a16="http://schemas.microsoft.com/office/drawing/2014/main" val="4211338218"/>
                  </a:ext>
                </a:extLst>
              </a:tr>
            </a:tbl>
          </a:graphicData>
        </a:graphic>
      </p:graphicFrame>
    </p:spTree>
    <p:extLst>
      <p:ext uri="{BB962C8B-B14F-4D97-AF65-F5344CB8AC3E}">
        <p14:creationId xmlns:p14="http://schemas.microsoft.com/office/powerpoint/2010/main" val="1942706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5F2F6-A5EA-AD0F-02BF-017A0AAD5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D1B56-F1BB-3EE7-2508-C884F1F3F784}"/>
              </a:ext>
            </a:extLst>
          </p:cNvPr>
          <p:cNvSpPr>
            <a:spLocks noGrp="1"/>
          </p:cNvSpPr>
          <p:nvPr>
            <p:ph type="title"/>
          </p:nvPr>
        </p:nvSpPr>
        <p:spPr/>
        <p:txBody>
          <a:bodyPr/>
          <a:lstStyle/>
          <a:p>
            <a:r>
              <a:rPr lang="en-US" dirty="0"/>
              <a:t>Goal 3: General Work Plan</a:t>
            </a:r>
          </a:p>
        </p:txBody>
      </p:sp>
      <p:graphicFrame>
        <p:nvGraphicFramePr>
          <p:cNvPr id="4" name="Content Placeholder 3">
            <a:extLst>
              <a:ext uri="{FF2B5EF4-FFF2-40B4-BE49-F238E27FC236}">
                <a16:creationId xmlns:a16="http://schemas.microsoft.com/office/drawing/2014/main" id="{C326AB36-1FFA-7F58-770E-5CCD4446E3F6}"/>
              </a:ext>
            </a:extLst>
          </p:cNvPr>
          <p:cNvGraphicFramePr>
            <a:graphicFrameLocks noGrp="1"/>
          </p:cNvGraphicFramePr>
          <p:nvPr>
            <p:ph idx="1"/>
            <p:extLst>
              <p:ext uri="{D42A27DB-BD31-4B8C-83A1-F6EECF244321}">
                <p14:modId xmlns:p14="http://schemas.microsoft.com/office/powerpoint/2010/main" val="716852492"/>
              </p:ext>
            </p:extLst>
          </p:nvPr>
        </p:nvGraphicFramePr>
        <p:xfrm>
          <a:off x="838200" y="1825625"/>
          <a:ext cx="10515597" cy="3083560"/>
        </p:xfrm>
        <a:graphic>
          <a:graphicData uri="http://schemas.openxmlformats.org/drawingml/2006/table">
            <a:tbl>
              <a:tblPr firstRow="1" bandRow="1">
                <a:tableStyleId>{5C22544A-7EE6-4342-B048-85BDC9FD1C3A}</a:tableStyleId>
              </a:tblPr>
              <a:tblGrid>
                <a:gridCol w="3095625">
                  <a:extLst>
                    <a:ext uri="{9D8B030D-6E8A-4147-A177-3AD203B41FA5}">
                      <a16:colId xmlns:a16="http://schemas.microsoft.com/office/drawing/2014/main" val="1261781673"/>
                    </a:ext>
                  </a:extLst>
                </a:gridCol>
                <a:gridCol w="3943350">
                  <a:extLst>
                    <a:ext uri="{9D8B030D-6E8A-4147-A177-3AD203B41FA5}">
                      <a16:colId xmlns:a16="http://schemas.microsoft.com/office/drawing/2014/main" val="2606336822"/>
                    </a:ext>
                  </a:extLst>
                </a:gridCol>
                <a:gridCol w="347662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Develop solution-focused culture.</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 FO, Taylor, operations</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Publish roles/responsibilities per position.</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Operations with programs</a:t>
                      </a:r>
                    </a:p>
                  </a:txBody>
                  <a:tcPr/>
                </a:tc>
                <a:extLst>
                  <a:ext uri="{0D108BD9-81ED-4DB2-BD59-A6C34878D82A}">
                    <a16:rowId xmlns:a16="http://schemas.microsoft.com/office/drawing/2014/main" val="1762558295"/>
                  </a:ext>
                </a:extLst>
              </a:tr>
              <a:tr h="370840">
                <a:tc>
                  <a:txBody>
                    <a:bodyPr/>
                    <a:lstStyle/>
                    <a:p>
                      <a:pPr>
                        <a:lnSpc>
                          <a:spcPct val="150000"/>
                        </a:lnSpc>
                      </a:pPr>
                      <a:r>
                        <a:rPr lang="en-US" dirty="0"/>
                        <a:t>Desk manual/position</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 FO, Taylor, operations</a:t>
                      </a:r>
                    </a:p>
                  </a:txBody>
                  <a:tcPr/>
                </a:tc>
                <a:extLst>
                  <a:ext uri="{0D108BD9-81ED-4DB2-BD59-A6C34878D82A}">
                    <a16:rowId xmlns:a16="http://schemas.microsoft.com/office/drawing/2014/main" val="4211338218"/>
                  </a:ext>
                </a:extLst>
              </a:tr>
              <a:tr h="370840">
                <a:tc>
                  <a:txBody>
                    <a:bodyPr/>
                    <a:lstStyle/>
                    <a:p>
                      <a:pPr>
                        <a:lnSpc>
                          <a:spcPct val="150000"/>
                        </a:lnSpc>
                      </a:pPr>
                      <a:r>
                        <a:rPr lang="en-US" dirty="0"/>
                        <a:t>Improve onboarding.</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Operations with programs</a:t>
                      </a:r>
                    </a:p>
                  </a:txBody>
                  <a:tcPr/>
                </a:tc>
                <a:extLst>
                  <a:ext uri="{0D108BD9-81ED-4DB2-BD59-A6C34878D82A}">
                    <a16:rowId xmlns:a16="http://schemas.microsoft.com/office/drawing/2014/main" val="797038861"/>
                  </a:ext>
                </a:extLst>
              </a:tr>
            </a:tbl>
          </a:graphicData>
        </a:graphic>
      </p:graphicFrame>
    </p:spTree>
    <p:extLst>
      <p:ext uri="{BB962C8B-B14F-4D97-AF65-F5344CB8AC3E}">
        <p14:creationId xmlns:p14="http://schemas.microsoft.com/office/powerpoint/2010/main" val="2795321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D437A-2685-2AB6-4211-A312AD1D5E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4BC8D-6F5F-6257-1CA0-89CFCC840F85}"/>
              </a:ext>
            </a:extLst>
          </p:cNvPr>
          <p:cNvSpPr>
            <a:spLocks noGrp="1"/>
          </p:cNvSpPr>
          <p:nvPr>
            <p:ph type="title"/>
          </p:nvPr>
        </p:nvSpPr>
        <p:spPr/>
        <p:txBody>
          <a:bodyPr/>
          <a:lstStyle/>
          <a:p>
            <a:r>
              <a:rPr lang="en-US" dirty="0"/>
              <a:t>Goal 3: General Work Plan</a:t>
            </a:r>
          </a:p>
        </p:txBody>
      </p:sp>
      <p:graphicFrame>
        <p:nvGraphicFramePr>
          <p:cNvPr id="4" name="Content Placeholder 3">
            <a:extLst>
              <a:ext uri="{FF2B5EF4-FFF2-40B4-BE49-F238E27FC236}">
                <a16:creationId xmlns:a16="http://schemas.microsoft.com/office/drawing/2014/main" id="{1BE342CB-064B-2CEF-193E-E629381FDEB3}"/>
              </a:ext>
            </a:extLst>
          </p:cNvPr>
          <p:cNvGraphicFramePr>
            <a:graphicFrameLocks noGrp="1"/>
          </p:cNvGraphicFramePr>
          <p:nvPr>
            <p:ph idx="1"/>
            <p:extLst>
              <p:ext uri="{D42A27DB-BD31-4B8C-83A1-F6EECF244321}">
                <p14:modId xmlns:p14="http://schemas.microsoft.com/office/powerpoint/2010/main" val="182216213"/>
              </p:ext>
            </p:extLst>
          </p:nvPr>
        </p:nvGraphicFramePr>
        <p:xfrm>
          <a:off x="838200" y="1825625"/>
          <a:ext cx="10515597" cy="29616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261781673"/>
                    </a:ext>
                  </a:extLst>
                </a:gridCol>
                <a:gridCol w="5610225">
                  <a:extLst>
                    <a:ext uri="{9D8B030D-6E8A-4147-A177-3AD203B41FA5}">
                      <a16:colId xmlns:a16="http://schemas.microsoft.com/office/drawing/2014/main" val="2606336822"/>
                    </a:ext>
                  </a:extLst>
                </a:gridCol>
                <a:gridCol w="227647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Restructure program-level meetings.</a:t>
                      </a:r>
                    </a:p>
                  </a:txBody>
                  <a:tcPr/>
                </a:tc>
                <a:tc>
                  <a:txBody>
                    <a:bodyPr/>
                    <a:lstStyle/>
                    <a:p>
                      <a:pPr marL="285750" indent="-285750">
                        <a:lnSpc>
                          <a:spcPct val="150000"/>
                        </a:lnSpc>
                        <a:buFont typeface="Arial" panose="020B0604020202020204" pitchFamily="34" charset="0"/>
                        <a:buChar char="•"/>
                      </a:pPr>
                      <a:r>
                        <a:rPr lang="en-US" dirty="0"/>
                        <a:t>Educate/inform on high level direction.</a:t>
                      </a:r>
                    </a:p>
                    <a:p>
                      <a:pPr marL="285750" indent="-285750">
                        <a:lnSpc>
                          <a:spcPct val="150000"/>
                        </a:lnSpc>
                        <a:buFont typeface="Arial" panose="020B0604020202020204" pitchFamily="34" charset="0"/>
                        <a:buChar char="•"/>
                      </a:pPr>
                      <a:r>
                        <a:rPr lang="en-US" dirty="0"/>
                        <a:t>Must be strategic and not report outs.</a:t>
                      </a:r>
                    </a:p>
                    <a:p>
                      <a:pPr marL="285750" indent="-285750">
                        <a:lnSpc>
                          <a:spcPct val="150000"/>
                        </a:lnSpc>
                        <a:buFont typeface="Arial" panose="020B0604020202020204" pitchFamily="34" charset="0"/>
                        <a:buChar char="•"/>
                      </a:pPr>
                      <a:r>
                        <a:rPr lang="en-US" dirty="0"/>
                        <a:t>Guide and direct.</a:t>
                      </a:r>
                    </a:p>
                    <a:p>
                      <a:pPr marL="285750" indent="-285750">
                        <a:lnSpc>
                          <a:spcPct val="150000"/>
                        </a:lnSpc>
                        <a:buFont typeface="Arial" panose="020B0604020202020204" pitchFamily="34" charset="0"/>
                        <a:buChar char="•"/>
                      </a:pPr>
                      <a:r>
                        <a:rPr lang="en-US" dirty="0"/>
                        <a:t>Identify decision items.</a:t>
                      </a:r>
                    </a:p>
                    <a:p>
                      <a:pPr marL="285750" indent="-285750">
                        <a:lnSpc>
                          <a:spcPct val="150000"/>
                        </a:lnSpc>
                        <a:buFont typeface="Arial" panose="020B0604020202020204" pitchFamily="34" charset="0"/>
                        <a:buChar char="•"/>
                      </a:pPr>
                      <a:r>
                        <a:rPr lang="en-US" dirty="0"/>
                        <a:t>Develop accountability on decision items and direction at each meeting.</a:t>
                      </a:r>
                    </a:p>
                  </a:txBody>
                  <a:tcPr/>
                </a:tc>
                <a:tc>
                  <a:txBody>
                    <a:bodyPr/>
                    <a:lstStyle/>
                    <a:p>
                      <a:pPr>
                        <a:lnSpc>
                          <a:spcPct val="150000"/>
                        </a:lnSpc>
                      </a:pPr>
                      <a:r>
                        <a:rPr lang="en-US" dirty="0"/>
                        <a:t>OOT, FO, Taylor, operations</a:t>
                      </a:r>
                    </a:p>
                  </a:txBody>
                  <a:tcPr/>
                </a:tc>
                <a:extLst>
                  <a:ext uri="{0D108BD9-81ED-4DB2-BD59-A6C34878D82A}">
                    <a16:rowId xmlns:a16="http://schemas.microsoft.com/office/drawing/2014/main" val="2196892410"/>
                  </a:ext>
                </a:extLst>
              </a:tr>
            </a:tbl>
          </a:graphicData>
        </a:graphic>
      </p:graphicFrame>
    </p:spTree>
    <p:extLst>
      <p:ext uri="{BB962C8B-B14F-4D97-AF65-F5344CB8AC3E}">
        <p14:creationId xmlns:p14="http://schemas.microsoft.com/office/powerpoint/2010/main" val="1437711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FE24C-1B16-28F2-BC3D-500E5D4531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FA950-90C5-C9C8-0D3A-B9E97DB303DB}"/>
              </a:ext>
            </a:extLst>
          </p:cNvPr>
          <p:cNvSpPr>
            <a:spLocks noGrp="1"/>
          </p:cNvSpPr>
          <p:nvPr>
            <p:ph type="title"/>
          </p:nvPr>
        </p:nvSpPr>
        <p:spPr/>
        <p:txBody>
          <a:bodyPr/>
          <a:lstStyle/>
          <a:p>
            <a:r>
              <a:rPr lang="en-US" dirty="0"/>
              <a:t>Goal 3: General Work Plan</a:t>
            </a:r>
          </a:p>
        </p:txBody>
      </p:sp>
      <p:graphicFrame>
        <p:nvGraphicFramePr>
          <p:cNvPr id="4" name="Content Placeholder 3">
            <a:extLst>
              <a:ext uri="{FF2B5EF4-FFF2-40B4-BE49-F238E27FC236}">
                <a16:creationId xmlns:a16="http://schemas.microsoft.com/office/drawing/2014/main" id="{E92195E5-A96D-C8CC-DBD8-8B15EA4867CC}"/>
              </a:ext>
            </a:extLst>
          </p:cNvPr>
          <p:cNvGraphicFramePr>
            <a:graphicFrameLocks noGrp="1"/>
          </p:cNvGraphicFramePr>
          <p:nvPr>
            <p:ph idx="1"/>
            <p:extLst>
              <p:ext uri="{D42A27DB-BD31-4B8C-83A1-F6EECF244321}">
                <p14:modId xmlns:p14="http://schemas.microsoft.com/office/powerpoint/2010/main" val="220765728"/>
              </p:ext>
            </p:extLst>
          </p:nvPr>
        </p:nvGraphicFramePr>
        <p:xfrm>
          <a:off x="838200" y="1825625"/>
          <a:ext cx="10515597" cy="213868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261781673"/>
                    </a:ext>
                  </a:extLst>
                </a:gridCol>
                <a:gridCol w="5610225">
                  <a:extLst>
                    <a:ext uri="{9D8B030D-6E8A-4147-A177-3AD203B41FA5}">
                      <a16:colId xmlns:a16="http://schemas.microsoft.com/office/drawing/2014/main" val="2606336822"/>
                    </a:ext>
                  </a:extLst>
                </a:gridCol>
                <a:gridCol w="227647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Restructure all-staff meeting.</a:t>
                      </a:r>
                    </a:p>
                  </a:txBody>
                  <a:tcPr/>
                </a:tc>
                <a:tc>
                  <a:txBody>
                    <a:bodyPr/>
                    <a:lstStyle/>
                    <a:p>
                      <a:pPr marL="285750" indent="-285750">
                        <a:lnSpc>
                          <a:spcPct val="150000"/>
                        </a:lnSpc>
                        <a:buFont typeface="Arial" panose="020B0604020202020204" pitchFamily="34" charset="0"/>
                        <a:buChar char="•"/>
                      </a:pPr>
                      <a:r>
                        <a:rPr lang="en-US" dirty="0"/>
                        <a:t>Use for trainings.</a:t>
                      </a:r>
                    </a:p>
                    <a:p>
                      <a:pPr marL="285750" indent="-285750">
                        <a:lnSpc>
                          <a:spcPct val="150000"/>
                        </a:lnSpc>
                        <a:buFont typeface="Arial" panose="020B0604020202020204" pitchFamily="34" charset="0"/>
                        <a:buChar char="•"/>
                      </a:pPr>
                      <a:r>
                        <a:rPr lang="en-US" dirty="0"/>
                        <a:t>Dedicate in-person meetings to strategic plan check-ins, with one goal per meeting and socializing.</a:t>
                      </a:r>
                    </a:p>
                  </a:txBody>
                  <a:tcPr/>
                </a:tc>
                <a:tc>
                  <a:txBody>
                    <a:bodyPr/>
                    <a:lstStyle/>
                    <a:p>
                      <a:pPr>
                        <a:lnSpc>
                          <a:spcPct val="150000"/>
                        </a:lnSpc>
                      </a:pPr>
                      <a:r>
                        <a:rPr lang="en-US" dirty="0"/>
                        <a:t>Division administrator and operations</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2781015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E4190-43D6-E6A4-BB24-49E9653CE8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0AAC5-819B-8AEB-DDE3-DC2327D569C2}"/>
              </a:ext>
            </a:extLst>
          </p:cNvPr>
          <p:cNvSpPr>
            <a:spLocks noGrp="1"/>
          </p:cNvSpPr>
          <p:nvPr>
            <p:ph type="title"/>
          </p:nvPr>
        </p:nvSpPr>
        <p:spPr>
          <a:xfrm>
            <a:off x="838199" y="365125"/>
            <a:ext cx="11134725" cy="1325563"/>
          </a:xfrm>
        </p:spPr>
        <p:txBody>
          <a:bodyPr/>
          <a:lstStyle/>
          <a:p>
            <a:r>
              <a:rPr lang="en-US" dirty="0"/>
              <a:t>Goal 4: Create a Sustainable Media Manufacturing Industry in Montana</a:t>
            </a:r>
          </a:p>
        </p:txBody>
      </p:sp>
      <p:sp>
        <p:nvSpPr>
          <p:cNvPr id="3" name="Content Placeholder 2">
            <a:extLst>
              <a:ext uri="{FF2B5EF4-FFF2-40B4-BE49-F238E27FC236}">
                <a16:creationId xmlns:a16="http://schemas.microsoft.com/office/drawing/2014/main" id="{064E3A7B-5C58-5CA2-909D-DCA380616E76}"/>
              </a:ext>
            </a:extLst>
          </p:cNvPr>
          <p:cNvSpPr>
            <a:spLocks noGrp="1"/>
          </p:cNvSpPr>
          <p:nvPr>
            <p:ph idx="1"/>
          </p:nvPr>
        </p:nvSpPr>
        <p:spPr/>
        <p:txBody>
          <a:bodyPr>
            <a:normAutofit lnSpcReduction="10000"/>
          </a:bodyPr>
          <a:lstStyle/>
          <a:p>
            <a:pPr>
              <a:lnSpc>
                <a:spcPct val="150000"/>
              </a:lnSpc>
            </a:pPr>
            <a:r>
              <a:rPr lang="en-US" sz="2400" dirty="0"/>
              <a:t>Objective: </a:t>
            </a:r>
          </a:p>
          <a:p>
            <a:pPr marL="457200" indent="-457200">
              <a:lnSpc>
                <a:spcPct val="150000"/>
              </a:lnSpc>
              <a:buFont typeface="Arial" panose="020B0604020202020204" pitchFamily="34" charset="0"/>
              <a:buChar char="•"/>
            </a:pPr>
            <a:r>
              <a:rPr lang="en-US" sz="2400" dirty="0"/>
              <a:t>Create sustainability in film industry year-round.</a:t>
            </a:r>
          </a:p>
          <a:p>
            <a:pPr>
              <a:lnSpc>
                <a:spcPct val="150000"/>
              </a:lnSpc>
            </a:pPr>
            <a:r>
              <a:rPr lang="en-US" sz="2400" dirty="0"/>
              <a:t>Strategies:</a:t>
            </a:r>
          </a:p>
          <a:p>
            <a:pPr marL="514350" indent="-514350">
              <a:lnSpc>
                <a:spcPct val="150000"/>
              </a:lnSpc>
              <a:buFont typeface="+mj-lt"/>
              <a:buAutoNum type="arabicPeriod"/>
            </a:pPr>
            <a:r>
              <a:rPr lang="en-US" sz="2400" dirty="0"/>
              <a:t>Incentivize in-state labor and film development through Big Sky </a:t>
            </a:r>
            <a:br>
              <a:rPr lang="en-US" sz="2400" dirty="0"/>
            </a:br>
            <a:r>
              <a:rPr lang="en-US" sz="2400" dirty="0"/>
              <a:t>Film Grants.</a:t>
            </a:r>
          </a:p>
          <a:p>
            <a:pPr marL="514350" indent="-514350">
              <a:lnSpc>
                <a:spcPct val="150000"/>
              </a:lnSpc>
              <a:buFont typeface="+mj-lt"/>
              <a:buAutoNum type="arabicPeriod"/>
            </a:pPr>
            <a:r>
              <a:rPr lang="en-US" sz="2400" dirty="0"/>
              <a:t>Develop hospitable filming communities.</a:t>
            </a:r>
          </a:p>
        </p:txBody>
      </p:sp>
    </p:spTree>
    <p:extLst>
      <p:ext uri="{BB962C8B-B14F-4D97-AF65-F5344CB8AC3E}">
        <p14:creationId xmlns:p14="http://schemas.microsoft.com/office/powerpoint/2010/main" val="1437963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A6DE0-8E4B-9BBD-BFEC-81FFFD8659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B1AD7-DB6B-2D94-BAE5-DC6FABE77EA5}"/>
              </a:ext>
            </a:extLst>
          </p:cNvPr>
          <p:cNvSpPr>
            <a:spLocks noGrp="1"/>
          </p:cNvSpPr>
          <p:nvPr>
            <p:ph type="title"/>
          </p:nvPr>
        </p:nvSpPr>
        <p:spPr>
          <a:xfrm>
            <a:off x="838199" y="365125"/>
            <a:ext cx="11134725" cy="1325563"/>
          </a:xfrm>
        </p:spPr>
        <p:txBody>
          <a:bodyPr/>
          <a:lstStyle/>
          <a:p>
            <a:r>
              <a:rPr lang="en-US" dirty="0"/>
              <a:t>Goal 4: Create a Sustainable Media Manufacturing Industry in Montana</a:t>
            </a:r>
          </a:p>
        </p:txBody>
      </p:sp>
      <p:sp>
        <p:nvSpPr>
          <p:cNvPr id="3" name="Content Placeholder 2">
            <a:extLst>
              <a:ext uri="{FF2B5EF4-FFF2-40B4-BE49-F238E27FC236}">
                <a16:creationId xmlns:a16="http://schemas.microsoft.com/office/drawing/2014/main" id="{5B3BB982-089C-9CD5-6097-67C272FF8ED0}"/>
              </a:ext>
            </a:extLst>
          </p:cNvPr>
          <p:cNvSpPr>
            <a:spLocks noGrp="1"/>
          </p:cNvSpPr>
          <p:nvPr>
            <p:ph idx="1"/>
          </p:nvPr>
        </p:nvSpPr>
        <p:spPr/>
        <p:txBody>
          <a:bodyPr>
            <a:noAutofit/>
          </a:bodyPr>
          <a:lstStyle/>
          <a:p>
            <a:pPr>
              <a:lnSpc>
                <a:spcPct val="160000"/>
              </a:lnSpc>
            </a:pPr>
            <a:r>
              <a:rPr lang="en-US" sz="2400" dirty="0"/>
              <a:t>Strategies:</a:t>
            </a:r>
          </a:p>
          <a:p>
            <a:pPr marL="514350" indent="-514350">
              <a:lnSpc>
                <a:spcPct val="160000"/>
              </a:lnSpc>
              <a:buFont typeface="+mj-lt"/>
              <a:buAutoNum type="arabicPeriod" startAt="3"/>
            </a:pPr>
            <a:r>
              <a:rPr lang="en-US" sz="2400" dirty="0"/>
              <a:t>Focus on sustainable levels of production, i.e., 100+ per year, increasing projects in rural areas and creating year-round demand. </a:t>
            </a:r>
          </a:p>
          <a:p>
            <a:pPr marL="514350" indent="-514350">
              <a:lnSpc>
                <a:spcPct val="160000"/>
              </a:lnSpc>
              <a:buFont typeface="+mj-lt"/>
              <a:buAutoNum type="arabicPeriod" startAt="3"/>
            </a:pPr>
            <a:r>
              <a:rPr lang="en-US" sz="2400" dirty="0"/>
              <a:t>More commercial projects</a:t>
            </a:r>
          </a:p>
        </p:txBody>
      </p:sp>
    </p:spTree>
    <p:extLst>
      <p:ext uri="{BB962C8B-B14F-4D97-AF65-F5344CB8AC3E}">
        <p14:creationId xmlns:p14="http://schemas.microsoft.com/office/powerpoint/2010/main" val="4203089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D5936-4504-BB9F-BF07-6E8355B41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A1923A-EECA-A912-EB88-1470C37DD74B}"/>
              </a:ext>
            </a:extLst>
          </p:cNvPr>
          <p:cNvSpPr>
            <a:spLocks noGrp="1"/>
          </p:cNvSpPr>
          <p:nvPr>
            <p:ph type="title"/>
          </p:nvPr>
        </p:nvSpPr>
        <p:spPr>
          <a:xfrm>
            <a:off x="838199" y="365125"/>
            <a:ext cx="11134725" cy="1325563"/>
          </a:xfrm>
        </p:spPr>
        <p:txBody>
          <a:bodyPr/>
          <a:lstStyle/>
          <a:p>
            <a:r>
              <a:rPr lang="en-US" dirty="0"/>
              <a:t>Goal 4: Create a Sustainable Media Manufacturing Industry in Montana</a:t>
            </a:r>
          </a:p>
        </p:txBody>
      </p:sp>
      <p:sp>
        <p:nvSpPr>
          <p:cNvPr id="3" name="Content Placeholder 2">
            <a:extLst>
              <a:ext uri="{FF2B5EF4-FFF2-40B4-BE49-F238E27FC236}">
                <a16:creationId xmlns:a16="http://schemas.microsoft.com/office/drawing/2014/main" id="{98840C73-017D-511F-B179-F7A07DDAC2A6}"/>
              </a:ext>
            </a:extLst>
          </p:cNvPr>
          <p:cNvSpPr>
            <a:spLocks noGrp="1"/>
          </p:cNvSpPr>
          <p:nvPr>
            <p:ph idx="1"/>
          </p:nvPr>
        </p:nvSpPr>
        <p:spPr/>
        <p:txBody>
          <a:bodyPr>
            <a:noAutofit/>
          </a:bodyPr>
          <a:lstStyle/>
          <a:p>
            <a:pPr>
              <a:lnSpc>
                <a:spcPct val="160000"/>
              </a:lnSpc>
            </a:pPr>
            <a:r>
              <a:rPr lang="en-US" sz="2400" dirty="0"/>
              <a:t>Strategies:</a:t>
            </a:r>
          </a:p>
          <a:p>
            <a:pPr marL="514350" indent="-514350">
              <a:lnSpc>
                <a:spcPct val="160000"/>
              </a:lnSpc>
              <a:buFont typeface="+mj-lt"/>
              <a:buAutoNum type="arabicPeriod" startAt="5"/>
            </a:pPr>
            <a:r>
              <a:rPr lang="en-US" sz="2400" dirty="0"/>
              <a:t>Certify MEDIA tax credit.</a:t>
            </a:r>
          </a:p>
          <a:p>
            <a:pPr marL="514350" indent="-514350">
              <a:lnSpc>
                <a:spcPct val="160000"/>
              </a:lnSpc>
              <a:buFont typeface="+mj-lt"/>
              <a:buAutoNum type="arabicPeriod" startAt="5"/>
            </a:pPr>
            <a:r>
              <a:rPr lang="en-US" sz="2400" dirty="0"/>
              <a:t>Legitimize Montana’s level of professionalism in the industry with business development tools.</a:t>
            </a:r>
          </a:p>
        </p:txBody>
      </p:sp>
    </p:spTree>
    <p:extLst>
      <p:ext uri="{BB962C8B-B14F-4D97-AF65-F5344CB8AC3E}">
        <p14:creationId xmlns:p14="http://schemas.microsoft.com/office/powerpoint/2010/main" val="433822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D045E-F4AB-2E7F-8E2E-414BD0E29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73A99D-53BF-1285-729E-4E4913963FA1}"/>
              </a:ext>
            </a:extLst>
          </p:cNvPr>
          <p:cNvSpPr>
            <a:spLocks noGrp="1"/>
          </p:cNvSpPr>
          <p:nvPr>
            <p:ph type="title"/>
          </p:nvPr>
        </p:nvSpPr>
        <p:spPr/>
        <p:txBody>
          <a:bodyPr/>
          <a:lstStyle/>
          <a:p>
            <a:r>
              <a:rPr lang="en-US" dirty="0"/>
              <a:t>Goal 4: General Work Plan</a:t>
            </a:r>
          </a:p>
        </p:txBody>
      </p:sp>
      <p:graphicFrame>
        <p:nvGraphicFramePr>
          <p:cNvPr id="4" name="Content Placeholder 3">
            <a:extLst>
              <a:ext uri="{FF2B5EF4-FFF2-40B4-BE49-F238E27FC236}">
                <a16:creationId xmlns:a16="http://schemas.microsoft.com/office/drawing/2014/main" id="{EA05D41D-AE01-63D2-1E50-D5316D358C52}"/>
              </a:ext>
            </a:extLst>
          </p:cNvPr>
          <p:cNvGraphicFramePr>
            <a:graphicFrameLocks noGrp="1"/>
          </p:cNvGraphicFramePr>
          <p:nvPr>
            <p:ph idx="1"/>
            <p:extLst>
              <p:ext uri="{D42A27DB-BD31-4B8C-83A1-F6EECF244321}">
                <p14:modId xmlns:p14="http://schemas.microsoft.com/office/powerpoint/2010/main" val="1101685490"/>
              </p:ext>
            </p:extLst>
          </p:nvPr>
        </p:nvGraphicFramePr>
        <p:xfrm>
          <a:off x="838200" y="1825625"/>
          <a:ext cx="10515597" cy="300228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261781673"/>
                    </a:ext>
                  </a:extLst>
                </a:gridCol>
                <a:gridCol w="7858125">
                  <a:extLst>
                    <a:ext uri="{9D8B030D-6E8A-4147-A177-3AD203B41FA5}">
                      <a16:colId xmlns:a16="http://schemas.microsoft.com/office/drawing/2014/main" val="2606336822"/>
                    </a:ext>
                  </a:extLst>
                </a:gridCol>
                <a:gridCol w="105727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Workforce development</a:t>
                      </a:r>
                    </a:p>
                  </a:txBody>
                  <a:tcPr/>
                </a:tc>
                <a:tc>
                  <a:txBody>
                    <a:bodyPr/>
                    <a:lstStyle/>
                    <a:p>
                      <a:pPr marL="285750" indent="-285750">
                        <a:lnSpc>
                          <a:spcPct val="150000"/>
                        </a:lnSpc>
                        <a:buFont typeface="Arial" panose="020B0604020202020204" pitchFamily="34" charset="0"/>
                        <a:buChar char="•"/>
                      </a:pPr>
                      <a:r>
                        <a:rPr lang="en-US" dirty="0"/>
                        <a:t>Development of Native Americans and veterans (SB 14) </a:t>
                      </a:r>
                    </a:p>
                    <a:p>
                      <a:pPr marL="285750" indent="-285750">
                        <a:lnSpc>
                          <a:spcPct val="150000"/>
                        </a:lnSpc>
                        <a:buFont typeface="Arial" panose="020B0604020202020204" pitchFamily="34" charset="0"/>
                        <a:buChar char="•"/>
                      </a:pPr>
                      <a:r>
                        <a:rPr lang="en-US" dirty="0"/>
                        <a:t>Support workforce pipeline/apprentice programs.</a:t>
                      </a:r>
                    </a:p>
                  </a:txBody>
                  <a:tcPr/>
                </a:tc>
                <a:tc>
                  <a:txBody>
                    <a:bodyPr/>
                    <a:lstStyle/>
                    <a:p>
                      <a:pPr>
                        <a:lnSpc>
                          <a:spcPct val="150000"/>
                        </a:lnSpc>
                      </a:pPr>
                      <a:r>
                        <a:rPr lang="en-US" dirty="0"/>
                        <a:t>FO</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Outreach, partnerships and sponsorships</a:t>
                      </a:r>
                    </a:p>
                  </a:txBody>
                  <a:tcPr/>
                </a:tc>
                <a:tc>
                  <a:txBody>
                    <a:bodyPr/>
                    <a:lstStyle/>
                    <a:p>
                      <a:pPr marL="285750" indent="-285750">
                        <a:lnSpc>
                          <a:spcPct val="150000"/>
                        </a:lnSpc>
                        <a:buFont typeface="Arial" panose="020B0604020202020204" pitchFamily="34" charset="0"/>
                        <a:buChar char="•"/>
                      </a:pPr>
                      <a:r>
                        <a:rPr lang="en-US" dirty="0"/>
                        <a:t>Outreach on MEDIA tax credit</a:t>
                      </a:r>
                    </a:p>
                    <a:p>
                      <a:pPr marL="285750" indent="-285750">
                        <a:lnSpc>
                          <a:spcPct val="150000"/>
                        </a:lnSpc>
                        <a:buFont typeface="Arial" panose="020B0604020202020204" pitchFamily="34" charset="0"/>
                        <a:buChar char="•"/>
                      </a:pPr>
                      <a:r>
                        <a:rPr lang="en-US" dirty="0"/>
                        <a:t>Film festival sponsorships</a:t>
                      </a:r>
                    </a:p>
                    <a:p>
                      <a:pPr marL="285750" indent="-285750">
                        <a:lnSpc>
                          <a:spcPct val="150000"/>
                        </a:lnSpc>
                        <a:buFont typeface="Arial" panose="020B0604020202020204" pitchFamily="34" charset="0"/>
                        <a:buChar char="•"/>
                      </a:pPr>
                      <a:r>
                        <a:rPr lang="en-US" dirty="0"/>
                        <a:t>Participate with partner organizations, e.g., Director’s Guild, AFCI, etc.</a:t>
                      </a:r>
                    </a:p>
                    <a:p>
                      <a:pPr marL="285750" indent="-285750">
                        <a:lnSpc>
                          <a:spcPct val="150000"/>
                        </a:lnSpc>
                        <a:buFont typeface="Arial" panose="020B0604020202020204" pitchFamily="34" charset="0"/>
                        <a:buChar char="•"/>
                      </a:pPr>
                      <a:r>
                        <a:rPr lang="en-US" dirty="0"/>
                        <a:t>Advocacy encouraging rural filmmaker applications to the grant program</a:t>
                      </a:r>
                    </a:p>
                  </a:txBody>
                  <a:tcPr/>
                </a:tc>
                <a:tc>
                  <a:txBody>
                    <a:bodyPr/>
                    <a:lstStyle/>
                    <a:p>
                      <a:pPr>
                        <a:lnSpc>
                          <a:spcPct val="150000"/>
                        </a:lnSpc>
                      </a:pPr>
                      <a:r>
                        <a:rPr lang="en-US" dirty="0"/>
                        <a:t>FO</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15495546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1231C-BE2E-4F05-4952-FE336BF0B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3B6B8-8DFD-0DA7-5478-C0B3633E79F7}"/>
              </a:ext>
            </a:extLst>
          </p:cNvPr>
          <p:cNvSpPr>
            <a:spLocks noGrp="1"/>
          </p:cNvSpPr>
          <p:nvPr>
            <p:ph type="title"/>
          </p:nvPr>
        </p:nvSpPr>
        <p:spPr/>
        <p:txBody>
          <a:bodyPr/>
          <a:lstStyle/>
          <a:p>
            <a:r>
              <a:rPr lang="en-US" dirty="0"/>
              <a:t>Goal 4: General Work Plan</a:t>
            </a:r>
          </a:p>
        </p:txBody>
      </p:sp>
      <p:graphicFrame>
        <p:nvGraphicFramePr>
          <p:cNvPr id="4" name="Content Placeholder 3">
            <a:extLst>
              <a:ext uri="{FF2B5EF4-FFF2-40B4-BE49-F238E27FC236}">
                <a16:creationId xmlns:a16="http://schemas.microsoft.com/office/drawing/2014/main" id="{ADCDDD16-4598-D8B2-56A7-70AA5E519C80}"/>
              </a:ext>
            </a:extLst>
          </p:cNvPr>
          <p:cNvGraphicFramePr>
            <a:graphicFrameLocks noGrp="1"/>
          </p:cNvGraphicFramePr>
          <p:nvPr>
            <p:ph idx="1"/>
            <p:extLst>
              <p:ext uri="{D42A27DB-BD31-4B8C-83A1-F6EECF244321}">
                <p14:modId xmlns:p14="http://schemas.microsoft.com/office/powerpoint/2010/main" val="902641183"/>
              </p:ext>
            </p:extLst>
          </p:nvPr>
        </p:nvGraphicFramePr>
        <p:xfrm>
          <a:off x="838200" y="1825625"/>
          <a:ext cx="10515597" cy="2590800"/>
        </p:xfrm>
        <a:graphic>
          <a:graphicData uri="http://schemas.openxmlformats.org/drawingml/2006/table">
            <a:tbl>
              <a:tblPr firstRow="1" bandRow="1">
                <a:tableStyleId>{5C22544A-7EE6-4342-B048-85BDC9FD1C3A}</a:tableStyleId>
              </a:tblPr>
              <a:tblGrid>
                <a:gridCol w="2276475">
                  <a:extLst>
                    <a:ext uri="{9D8B030D-6E8A-4147-A177-3AD203B41FA5}">
                      <a16:colId xmlns:a16="http://schemas.microsoft.com/office/drawing/2014/main" val="1261781673"/>
                    </a:ext>
                  </a:extLst>
                </a:gridCol>
                <a:gridCol w="6600825">
                  <a:extLst>
                    <a:ext uri="{9D8B030D-6E8A-4147-A177-3AD203B41FA5}">
                      <a16:colId xmlns:a16="http://schemas.microsoft.com/office/drawing/2014/main" val="2606336822"/>
                    </a:ext>
                  </a:extLst>
                </a:gridCol>
                <a:gridCol w="1638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Scout and promote for rural productions</a:t>
                      </a:r>
                    </a:p>
                  </a:txBody>
                  <a:tcPr/>
                </a:tc>
                <a:tc>
                  <a:txBody>
                    <a:bodyPr/>
                    <a:lstStyle/>
                    <a:p>
                      <a:pPr marL="285750" indent="-285750">
                        <a:lnSpc>
                          <a:spcPct val="150000"/>
                        </a:lnSpc>
                        <a:buFont typeface="Arial" panose="020B0604020202020204" pitchFamily="34" charset="0"/>
                        <a:buChar char="•"/>
                      </a:pPr>
                      <a:r>
                        <a:rPr lang="en-US" dirty="0"/>
                        <a:t>Target seasonal and rural storylines/commercials.</a:t>
                      </a:r>
                    </a:p>
                    <a:p>
                      <a:pPr marL="285750" indent="-285750">
                        <a:lnSpc>
                          <a:spcPct val="150000"/>
                        </a:lnSpc>
                        <a:buFont typeface="Arial" panose="020B0604020202020204" pitchFamily="34" charset="0"/>
                        <a:buChar char="•"/>
                      </a:pPr>
                      <a:r>
                        <a:rPr lang="en-US" dirty="0"/>
                        <a:t>Promote value of landscape via ads and out-of-state festivals.</a:t>
                      </a:r>
                    </a:p>
                  </a:txBody>
                  <a:tcPr/>
                </a:tc>
                <a:tc>
                  <a:txBody>
                    <a:bodyPr/>
                    <a:lstStyle/>
                    <a:p>
                      <a:pPr>
                        <a:lnSpc>
                          <a:spcPct val="150000"/>
                        </a:lnSpc>
                      </a:pPr>
                      <a:r>
                        <a:rPr lang="en-US" dirty="0"/>
                        <a:t>MFO</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Big Sky Film Grant</a:t>
                      </a:r>
                    </a:p>
                  </a:txBody>
                  <a:tcPr/>
                </a:tc>
                <a:tc>
                  <a:txBody>
                    <a:bodyPr/>
                    <a:lstStyle/>
                    <a:p>
                      <a:pPr marL="285750" indent="-285750">
                        <a:lnSpc>
                          <a:spcPct val="150000"/>
                        </a:lnSpc>
                        <a:buFont typeface="Arial" panose="020B0604020202020204" pitchFamily="34" charset="0"/>
                        <a:buChar char="•"/>
                      </a:pPr>
                      <a:r>
                        <a:rPr lang="en-US" dirty="0"/>
                        <a:t>Grant application bonus for rural locations</a:t>
                      </a:r>
                    </a:p>
                    <a:p>
                      <a:pPr marL="285750" indent="-285750">
                        <a:lnSpc>
                          <a:spcPct val="150000"/>
                        </a:lnSpc>
                        <a:buFont typeface="Arial" panose="020B0604020202020204" pitchFamily="34" charset="0"/>
                        <a:buChar char="•"/>
                      </a:pPr>
                      <a:r>
                        <a:rPr lang="en-US" dirty="0"/>
                        <a:t>Grant application and award geography tracking</a:t>
                      </a:r>
                    </a:p>
                  </a:txBody>
                  <a:tcPr/>
                </a:tc>
                <a:tc>
                  <a:txBody>
                    <a:bodyPr/>
                    <a:lstStyle/>
                    <a:p>
                      <a:pPr>
                        <a:lnSpc>
                          <a:spcPct val="150000"/>
                        </a:lnSpc>
                      </a:pPr>
                      <a:r>
                        <a:rPr lang="en-US" dirty="0"/>
                        <a:t>MFO</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2694590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0372D-6135-5A0B-3560-DA4920DC5505}"/>
              </a:ext>
            </a:extLst>
          </p:cNvPr>
          <p:cNvSpPr>
            <a:spLocks noGrp="1"/>
          </p:cNvSpPr>
          <p:nvPr>
            <p:ph type="title"/>
          </p:nvPr>
        </p:nvSpPr>
        <p:spPr/>
        <p:txBody>
          <a:bodyPr/>
          <a:lstStyle/>
          <a:p>
            <a:r>
              <a:rPr lang="en-US" dirty="0"/>
              <a:t>Goal 1: Rural Tourism Development</a:t>
            </a:r>
          </a:p>
        </p:txBody>
      </p:sp>
      <p:sp>
        <p:nvSpPr>
          <p:cNvPr id="3" name="Content Placeholder 2">
            <a:extLst>
              <a:ext uri="{FF2B5EF4-FFF2-40B4-BE49-F238E27FC236}">
                <a16:creationId xmlns:a16="http://schemas.microsoft.com/office/drawing/2014/main" id="{D5C1A850-8298-1D7A-FA63-AAFCB952FC50}"/>
              </a:ext>
            </a:extLst>
          </p:cNvPr>
          <p:cNvSpPr>
            <a:spLocks noGrp="1"/>
          </p:cNvSpPr>
          <p:nvPr>
            <p:ph idx="1"/>
          </p:nvPr>
        </p:nvSpPr>
        <p:spPr>
          <a:xfrm>
            <a:off x="838199" y="1600201"/>
            <a:ext cx="11134725" cy="3886200"/>
          </a:xfrm>
        </p:spPr>
        <p:txBody>
          <a:bodyPr>
            <a:noAutofit/>
          </a:bodyPr>
          <a:lstStyle/>
          <a:p>
            <a:pPr>
              <a:lnSpc>
                <a:spcPct val="150000"/>
              </a:lnSpc>
            </a:pPr>
            <a:r>
              <a:rPr lang="en-US" sz="2400" dirty="0"/>
              <a:t>Objective: </a:t>
            </a:r>
          </a:p>
          <a:p>
            <a:pPr marL="457200" indent="-457200">
              <a:lnSpc>
                <a:spcPct val="150000"/>
              </a:lnSpc>
              <a:buFont typeface="Arial" panose="020B0604020202020204" pitchFamily="34" charset="0"/>
              <a:buChar char="•"/>
            </a:pPr>
            <a:r>
              <a:rPr lang="en-US" sz="2400" dirty="0"/>
              <a:t>Serve as an opportunity and tourism development hub for rural communities.</a:t>
            </a:r>
          </a:p>
          <a:p>
            <a:pPr>
              <a:lnSpc>
                <a:spcPct val="150000"/>
              </a:lnSpc>
            </a:pPr>
            <a:r>
              <a:rPr lang="en-US" sz="2400" dirty="0"/>
              <a:t>Strategies:</a:t>
            </a:r>
          </a:p>
          <a:p>
            <a:pPr marL="514350" indent="-514350">
              <a:lnSpc>
                <a:spcPct val="150000"/>
              </a:lnSpc>
              <a:buFont typeface="+mj-lt"/>
              <a:buAutoNum type="arabicPeriod"/>
            </a:pPr>
            <a:r>
              <a:rPr lang="en-US" sz="2400" dirty="0"/>
              <a:t>Use resiliency plans as a tool to prioritize this work.</a:t>
            </a:r>
          </a:p>
          <a:p>
            <a:pPr marL="514350" indent="-514350">
              <a:lnSpc>
                <a:spcPct val="150000"/>
              </a:lnSpc>
              <a:buFont typeface="+mj-lt"/>
              <a:buAutoNum type="arabicPeriod"/>
            </a:pPr>
            <a:r>
              <a:rPr lang="en-US" sz="2400" dirty="0"/>
              <a:t>Increase tourism to existing assets, including film.</a:t>
            </a:r>
          </a:p>
        </p:txBody>
      </p:sp>
    </p:spTree>
    <p:extLst>
      <p:ext uri="{BB962C8B-B14F-4D97-AF65-F5344CB8AC3E}">
        <p14:creationId xmlns:p14="http://schemas.microsoft.com/office/powerpoint/2010/main" val="13618505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AA48E-D1A9-193A-C60D-B75FAC624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CC6A6-44C8-7E37-4AA9-A21D64D7361C}"/>
              </a:ext>
            </a:extLst>
          </p:cNvPr>
          <p:cNvSpPr>
            <a:spLocks noGrp="1"/>
          </p:cNvSpPr>
          <p:nvPr>
            <p:ph type="title"/>
          </p:nvPr>
        </p:nvSpPr>
        <p:spPr>
          <a:xfrm>
            <a:off x="838199" y="365125"/>
            <a:ext cx="11134725" cy="1325563"/>
          </a:xfrm>
        </p:spPr>
        <p:txBody>
          <a:bodyPr/>
          <a:lstStyle/>
          <a:p>
            <a:r>
              <a:rPr lang="en-US" dirty="0"/>
              <a:t>Goal 5: Destination MT </a:t>
            </a:r>
            <a:r>
              <a:rPr lang="en-US" dirty="0" err="1"/>
              <a:t>Divison</a:t>
            </a:r>
            <a:r>
              <a:rPr lang="en-US" dirty="0"/>
              <a:t> Programs are Best Stewards of State Resources</a:t>
            </a:r>
          </a:p>
        </p:txBody>
      </p:sp>
      <p:sp>
        <p:nvSpPr>
          <p:cNvPr id="3" name="Content Placeholder 2">
            <a:extLst>
              <a:ext uri="{FF2B5EF4-FFF2-40B4-BE49-F238E27FC236}">
                <a16:creationId xmlns:a16="http://schemas.microsoft.com/office/drawing/2014/main" id="{2373D48D-7FD3-C04A-A5BD-3F3D0D4B6CBF}"/>
              </a:ext>
            </a:extLst>
          </p:cNvPr>
          <p:cNvSpPr>
            <a:spLocks noGrp="1"/>
          </p:cNvSpPr>
          <p:nvPr>
            <p:ph idx="1"/>
          </p:nvPr>
        </p:nvSpPr>
        <p:spPr>
          <a:xfrm>
            <a:off x="838199" y="1825625"/>
            <a:ext cx="10715625" cy="3660775"/>
          </a:xfrm>
        </p:spPr>
        <p:txBody>
          <a:bodyPr>
            <a:noAutofit/>
          </a:bodyPr>
          <a:lstStyle/>
          <a:p>
            <a:pPr>
              <a:lnSpc>
                <a:spcPct val="150000"/>
              </a:lnSpc>
            </a:pPr>
            <a:r>
              <a:rPr lang="en-US" sz="2400" dirty="0"/>
              <a:t>Objective: </a:t>
            </a:r>
          </a:p>
          <a:p>
            <a:pPr marL="457200" indent="-457200">
              <a:lnSpc>
                <a:spcPct val="150000"/>
              </a:lnSpc>
              <a:buFont typeface="Arial" panose="020B0604020202020204" pitchFamily="34" charset="0"/>
              <a:buChar char="•"/>
            </a:pPr>
            <a:r>
              <a:rPr lang="en-US" sz="2400" dirty="0"/>
              <a:t>Promote responsible management of public funds and processes.</a:t>
            </a:r>
          </a:p>
          <a:p>
            <a:pPr>
              <a:lnSpc>
                <a:spcPct val="150000"/>
              </a:lnSpc>
            </a:pPr>
            <a:r>
              <a:rPr lang="en-US" sz="2400" dirty="0"/>
              <a:t>Strategies:</a:t>
            </a:r>
          </a:p>
          <a:p>
            <a:pPr marL="514350" indent="-514350">
              <a:lnSpc>
                <a:spcPct val="150000"/>
              </a:lnSpc>
              <a:buFont typeface="+mj-lt"/>
              <a:buAutoNum type="arabicPeriod"/>
            </a:pPr>
            <a:r>
              <a:rPr lang="en-US" sz="2400" dirty="0"/>
              <a:t>Internal collaboration with all Commerce programs</a:t>
            </a:r>
          </a:p>
          <a:p>
            <a:pPr marL="514350" indent="-514350">
              <a:lnSpc>
                <a:spcPct val="150000"/>
              </a:lnSpc>
              <a:buFont typeface="+mj-lt"/>
              <a:buAutoNum type="arabicPeriod"/>
            </a:pPr>
            <a:r>
              <a:rPr lang="en-US" sz="2400" dirty="0"/>
              <a:t>Reduce red tape and create efficient processes to participate in programs.</a:t>
            </a:r>
          </a:p>
        </p:txBody>
      </p:sp>
    </p:spTree>
    <p:extLst>
      <p:ext uri="{BB962C8B-B14F-4D97-AF65-F5344CB8AC3E}">
        <p14:creationId xmlns:p14="http://schemas.microsoft.com/office/powerpoint/2010/main" val="3575407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DB81F-5730-2BEB-7058-99699FED9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72B72-6D94-ED8D-4CF3-7811304D0063}"/>
              </a:ext>
            </a:extLst>
          </p:cNvPr>
          <p:cNvSpPr>
            <a:spLocks noGrp="1"/>
          </p:cNvSpPr>
          <p:nvPr>
            <p:ph type="title"/>
          </p:nvPr>
        </p:nvSpPr>
        <p:spPr>
          <a:xfrm>
            <a:off x="838199" y="365125"/>
            <a:ext cx="11134725" cy="1325563"/>
          </a:xfrm>
        </p:spPr>
        <p:txBody>
          <a:bodyPr/>
          <a:lstStyle/>
          <a:p>
            <a:r>
              <a:rPr lang="en-US" dirty="0"/>
              <a:t>Goal 5: Destination MT Division Programs are Best Stewards of State Resources</a:t>
            </a:r>
          </a:p>
        </p:txBody>
      </p:sp>
      <p:sp>
        <p:nvSpPr>
          <p:cNvPr id="3" name="Content Placeholder 2">
            <a:extLst>
              <a:ext uri="{FF2B5EF4-FFF2-40B4-BE49-F238E27FC236}">
                <a16:creationId xmlns:a16="http://schemas.microsoft.com/office/drawing/2014/main" id="{2C7194D3-F2E2-1B85-0555-9084AFECDA97}"/>
              </a:ext>
            </a:extLst>
          </p:cNvPr>
          <p:cNvSpPr>
            <a:spLocks noGrp="1"/>
          </p:cNvSpPr>
          <p:nvPr>
            <p:ph idx="1"/>
          </p:nvPr>
        </p:nvSpPr>
        <p:spPr/>
        <p:txBody>
          <a:bodyPr>
            <a:normAutofit/>
          </a:bodyPr>
          <a:lstStyle/>
          <a:p>
            <a:pPr>
              <a:lnSpc>
                <a:spcPct val="150000"/>
              </a:lnSpc>
            </a:pPr>
            <a:r>
              <a:rPr lang="en-US" sz="2400" dirty="0"/>
              <a:t>Strategies:</a:t>
            </a:r>
          </a:p>
          <a:p>
            <a:pPr marL="514350" indent="-514350">
              <a:lnSpc>
                <a:spcPct val="150000"/>
              </a:lnSpc>
              <a:buFont typeface="+mj-lt"/>
              <a:buAutoNum type="arabicPeriod" startAt="3"/>
            </a:pPr>
            <a:r>
              <a:rPr lang="en-US" sz="2400" dirty="0"/>
              <a:t>Prioritize transparency and tracking.</a:t>
            </a:r>
          </a:p>
          <a:p>
            <a:pPr marL="514350" indent="-514350">
              <a:lnSpc>
                <a:spcPct val="150000"/>
              </a:lnSpc>
              <a:buFont typeface="+mj-lt"/>
              <a:buAutoNum type="arabicPeriod" startAt="3"/>
            </a:pPr>
            <a:r>
              <a:rPr lang="en-US" sz="2400" dirty="0"/>
              <a:t>Use time efficiently.</a:t>
            </a:r>
          </a:p>
          <a:p>
            <a:pPr marL="514350" indent="-514350">
              <a:lnSpc>
                <a:spcPct val="150000"/>
              </a:lnSpc>
              <a:buFont typeface="+mj-lt"/>
              <a:buAutoNum type="arabicPeriod" startAt="3"/>
            </a:pPr>
            <a:r>
              <a:rPr lang="en-US" sz="2400" dirty="0"/>
              <a:t>Standardize processes into templates and train.</a:t>
            </a:r>
          </a:p>
          <a:p>
            <a:pPr marL="514350" indent="-514350">
              <a:lnSpc>
                <a:spcPct val="150000"/>
              </a:lnSpc>
              <a:buFont typeface="+mj-lt"/>
              <a:buAutoNum type="arabicPeriod" startAt="3"/>
            </a:pPr>
            <a:r>
              <a:rPr lang="en-US" sz="2400" dirty="0"/>
              <a:t>Develop standard operating procedures for all main functions.</a:t>
            </a:r>
          </a:p>
        </p:txBody>
      </p:sp>
    </p:spTree>
    <p:extLst>
      <p:ext uri="{BB962C8B-B14F-4D97-AF65-F5344CB8AC3E}">
        <p14:creationId xmlns:p14="http://schemas.microsoft.com/office/powerpoint/2010/main" val="584950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37902-26C5-7425-CA68-96EDB85D4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347EDC-DD2A-BCBE-2E8B-851A3DEC0E10}"/>
              </a:ext>
            </a:extLst>
          </p:cNvPr>
          <p:cNvSpPr>
            <a:spLocks noGrp="1"/>
          </p:cNvSpPr>
          <p:nvPr>
            <p:ph type="title"/>
          </p:nvPr>
        </p:nvSpPr>
        <p:spPr/>
        <p:txBody>
          <a:bodyPr/>
          <a:lstStyle/>
          <a:p>
            <a:r>
              <a:rPr lang="en-US" dirty="0"/>
              <a:t>Goal 5: General Work Plan</a:t>
            </a:r>
          </a:p>
        </p:txBody>
      </p:sp>
      <p:graphicFrame>
        <p:nvGraphicFramePr>
          <p:cNvPr id="4" name="Content Placeholder 3">
            <a:extLst>
              <a:ext uri="{FF2B5EF4-FFF2-40B4-BE49-F238E27FC236}">
                <a16:creationId xmlns:a16="http://schemas.microsoft.com/office/drawing/2014/main" id="{62584673-458D-63B6-0569-B70A8CAE977F}"/>
              </a:ext>
            </a:extLst>
          </p:cNvPr>
          <p:cNvGraphicFramePr>
            <a:graphicFrameLocks noGrp="1"/>
          </p:cNvGraphicFramePr>
          <p:nvPr>
            <p:ph idx="1"/>
            <p:extLst>
              <p:ext uri="{D42A27DB-BD31-4B8C-83A1-F6EECF244321}">
                <p14:modId xmlns:p14="http://schemas.microsoft.com/office/powerpoint/2010/main" val="1469260635"/>
              </p:ext>
            </p:extLst>
          </p:nvPr>
        </p:nvGraphicFramePr>
        <p:xfrm>
          <a:off x="838200" y="1506220"/>
          <a:ext cx="10515597" cy="3784600"/>
        </p:xfrm>
        <a:graphic>
          <a:graphicData uri="http://schemas.openxmlformats.org/drawingml/2006/table">
            <a:tbl>
              <a:tblPr firstRow="1" bandRow="1">
                <a:tableStyleId>{5C22544A-7EE6-4342-B048-85BDC9FD1C3A}</a:tableStyleId>
              </a:tblPr>
              <a:tblGrid>
                <a:gridCol w="1428750">
                  <a:extLst>
                    <a:ext uri="{9D8B030D-6E8A-4147-A177-3AD203B41FA5}">
                      <a16:colId xmlns:a16="http://schemas.microsoft.com/office/drawing/2014/main" val="1261781673"/>
                    </a:ext>
                  </a:extLst>
                </a:gridCol>
                <a:gridCol w="7829550">
                  <a:extLst>
                    <a:ext uri="{9D8B030D-6E8A-4147-A177-3AD203B41FA5}">
                      <a16:colId xmlns:a16="http://schemas.microsoft.com/office/drawing/2014/main" val="2606336822"/>
                    </a:ext>
                  </a:extLst>
                </a:gridCol>
                <a:gridCol w="1257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Standard operating procedures</a:t>
                      </a:r>
                    </a:p>
                  </a:txBody>
                  <a:tcPr/>
                </a:tc>
                <a:tc>
                  <a:txBody>
                    <a:bodyPr/>
                    <a:lstStyle/>
                    <a:p>
                      <a:pPr marL="285750" indent="-285750">
                        <a:lnSpc>
                          <a:spcPct val="150000"/>
                        </a:lnSpc>
                        <a:buFont typeface="Arial" panose="020B0604020202020204" pitchFamily="34" charset="0"/>
                        <a:buChar char="•"/>
                      </a:pPr>
                      <a:r>
                        <a:rPr lang="en-US" dirty="0"/>
                        <a:t>Programs lead on developing operating procedures, i.e., checklists, to ensure all contracts, letters, all other documents representing the agency and internal accounting documents are in final format, with no errors and in correct templates, to lessen the work and time that is needed for approvals. Additionally, supervisors will work with staff to develop SOPs for each position and/or program. </a:t>
                      </a:r>
                    </a:p>
                    <a:p>
                      <a:pPr marL="285750" indent="-285750">
                        <a:lnSpc>
                          <a:spcPct val="150000"/>
                        </a:lnSpc>
                        <a:buFont typeface="Arial" panose="020B0604020202020204" pitchFamily="34" charset="0"/>
                        <a:buChar char="•"/>
                      </a:pPr>
                      <a:r>
                        <a:rPr lang="en-US" dirty="0"/>
                        <a:t>Restructure and align positions with goals, strengths and functions as needed.</a:t>
                      </a:r>
                    </a:p>
                  </a:txBody>
                  <a:tcPr/>
                </a:tc>
                <a:tc>
                  <a:txBody>
                    <a:bodyPr/>
                    <a:lstStyle/>
                    <a:p>
                      <a:pPr>
                        <a:lnSpc>
                          <a:spcPct val="150000"/>
                        </a:lnSpc>
                      </a:pPr>
                      <a:r>
                        <a:rPr lang="en-US" dirty="0"/>
                        <a:t>OOT, Taylor, FO, operations</a:t>
                      </a:r>
                    </a:p>
                  </a:txBody>
                  <a:tcPr/>
                </a:tc>
                <a:extLst>
                  <a:ext uri="{0D108BD9-81ED-4DB2-BD59-A6C34878D82A}">
                    <a16:rowId xmlns:a16="http://schemas.microsoft.com/office/drawing/2014/main" val="2196892410"/>
                  </a:ext>
                </a:extLst>
              </a:tr>
            </a:tbl>
          </a:graphicData>
        </a:graphic>
      </p:graphicFrame>
    </p:spTree>
    <p:extLst>
      <p:ext uri="{BB962C8B-B14F-4D97-AF65-F5344CB8AC3E}">
        <p14:creationId xmlns:p14="http://schemas.microsoft.com/office/powerpoint/2010/main" val="952047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081B-00BE-7915-97E7-EBB1C43CE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0E8A8-F0D3-E1CD-2217-3649F76B07BE}"/>
              </a:ext>
            </a:extLst>
          </p:cNvPr>
          <p:cNvSpPr>
            <a:spLocks noGrp="1"/>
          </p:cNvSpPr>
          <p:nvPr>
            <p:ph type="title"/>
          </p:nvPr>
        </p:nvSpPr>
        <p:spPr/>
        <p:txBody>
          <a:bodyPr/>
          <a:lstStyle/>
          <a:p>
            <a:r>
              <a:rPr lang="en-US" dirty="0"/>
              <a:t>Goal 5: General Work Plan</a:t>
            </a:r>
          </a:p>
        </p:txBody>
      </p:sp>
      <p:graphicFrame>
        <p:nvGraphicFramePr>
          <p:cNvPr id="4" name="Content Placeholder 3">
            <a:extLst>
              <a:ext uri="{FF2B5EF4-FFF2-40B4-BE49-F238E27FC236}">
                <a16:creationId xmlns:a16="http://schemas.microsoft.com/office/drawing/2014/main" id="{5C5A35F9-0CA3-E5A9-1B56-0BA3139CBFFB}"/>
              </a:ext>
            </a:extLst>
          </p:cNvPr>
          <p:cNvGraphicFramePr>
            <a:graphicFrameLocks noGrp="1"/>
          </p:cNvGraphicFramePr>
          <p:nvPr>
            <p:ph idx="1"/>
            <p:extLst>
              <p:ext uri="{D42A27DB-BD31-4B8C-83A1-F6EECF244321}">
                <p14:modId xmlns:p14="http://schemas.microsoft.com/office/powerpoint/2010/main" val="3083121766"/>
              </p:ext>
            </p:extLst>
          </p:nvPr>
        </p:nvGraphicFramePr>
        <p:xfrm>
          <a:off x="838200" y="1506220"/>
          <a:ext cx="10515597" cy="341376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261781673"/>
                    </a:ext>
                  </a:extLst>
                </a:gridCol>
                <a:gridCol w="7267575">
                  <a:extLst>
                    <a:ext uri="{9D8B030D-6E8A-4147-A177-3AD203B41FA5}">
                      <a16:colId xmlns:a16="http://schemas.microsoft.com/office/drawing/2014/main" val="2606336822"/>
                    </a:ext>
                  </a:extLst>
                </a:gridCol>
                <a:gridCol w="164782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Budgeting and metrics management </a:t>
                      </a:r>
                    </a:p>
                  </a:txBody>
                  <a:tcPr/>
                </a:tc>
                <a:tc>
                  <a:txBody>
                    <a:bodyPr/>
                    <a:lstStyle/>
                    <a:p>
                      <a:pPr marL="285750" indent="-285750">
                        <a:lnSpc>
                          <a:spcPct val="150000"/>
                        </a:lnSpc>
                        <a:buFont typeface="Arial" panose="020B0604020202020204" pitchFamily="34" charset="0"/>
                        <a:buChar char="•"/>
                      </a:pPr>
                      <a:r>
                        <a:rPr lang="en-US" dirty="0"/>
                        <a:t>Fully utilize all budgets as approved by each program and collate the identified metrics for that usage. </a:t>
                      </a:r>
                    </a:p>
                    <a:p>
                      <a:pPr marL="285750" indent="-285750">
                        <a:lnSpc>
                          <a:spcPct val="150000"/>
                        </a:lnSpc>
                        <a:buFont typeface="Arial" panose="020B0604020202020204" pitchFamily="34" charset="0"/>
                        <a:buChar char="•"/>
                      </a:pPr>
                      <a:r>
                        <a:rPr lang="en-US" dirty="0"/>
                        <a:t>Manage and correct any budgeting issues on a minimum monthly basis.</a:t>
                      </a: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OOT, Taylor, FO, operations</a:t>
                      </a:r>
                    </a:p>
                  </a:txBody>
                  <a:tcPr/>
                </a:tc>
                <a:extLst>
                  <a:ext uri="{0D108BD9-81ED-4DB2-BD59-A6C34878D82A}">
                    <a16:rowId xmlns:a16="http://schemas.microsoft.com/office/drawing/2014/main" val="1762558295"/>
                  </a:ext>
                </a:extLst>
              </a:tr>
              <a:tr h="37084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Tracking and transparency</a:t>
                      </a:r>
                    </a:p>
                  </a:txBody>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dirty="0"/>
                        <a:t>Single metric tracking tool, such as Salesforce, used uniformly across all programs and updated monthly at minimum</a:t>
                      </a: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OOT, Taylor, FO, operations</a:t>
                      </a:r>
                    </a:p>
                  </a:txBody>
                  <a:tcPr/>
                </a:tc>
                <a:extLst>
                  <a:ext uri="{0D108BD9-81ED-4DB2-BD59-A6C34878D82A}">
                    <a16:rowId xmlns:a16="http://schemas.microsoft.com/office/drawing/2014/main" val="1508358949"/>
                  </a:ext>
                </a:extLst>
              </a:tr>
            </a:tbl>
          </a:graphicData>
        </a:graphic>
      </p:graphicFrame>
    </p:spTree>
    <p:extLst>
      <p:ext uri="{BB962C8B-B14F-4D97-AF65-F5344CB8AC3E}">
        <p14:creationId xmlns:p14="http://schemas.microsoft.com/office/powerpoint/2010/main" val="30296899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8575E-3465-FDE5-FF0F-B035F181AB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5C408-3765-3666-EEFA-6CC14D44C64C}"/>
              </a:ext>
            </a:extLst>
          </p:cNvPr>
          <p:cNvSpPr>
            <a:spLocks noGrp="1"/>
          </p:cNvSpPr>
          <p:nvPr>
            <p:ph type="title"/>
          </p:nvPr>
        </p:nvSpPr>
        <p:spPr/>
        <p:txBody>
          <a:bodyPr/>
          <a:lstStyle/>
          <a:p>
            <a:r>
              <a:rPr lang="en-US" dirty="0"/>
              <a:t>Goal 5: General Work Plan</a:t>
            </a:r>
          </a:p>
        </p:txBody>
      </p:sp>
      <p:graphicFrame>
        <p:nvGraphicFramePr>
          <p:cNvPr id="4" name="Content Placeholder 3">
            <a:extLst>
              <a:ext uri="{FF2B5EF4-FFF2-40B4-BE49-F238E27FC236}">
                <a16:creationId xmlns:a16="http://schemas.microsoft.com/office/drawing/2014/main" id="{C1AD728F-6581-2DD5-B12F-2F1D6229FE62}"/>
              </a:ext>
            </a:extLst>
          </p:cNvPr>
          <p:cNvGraphicFramePr>
            <a:graphicFrameLocks noGrp="1"/>
          </p:cNvGraphicFramePr>
          <p:nvPr>
            <p:ph idx="1"/>
            <p:extLst>
              <p:ext uri="{D42A27DB-BD31-4B8C-83A1-F6EECF244321}">
                <p14:modId xmlns:p14="http://schemas.microsoft.com/office/powerpoint/2010/main" val="2861332520"/>
              </p:ext>
            </p:extLst>
          </p:nvPr>
        </p:nvGraphicFramePr>
        <p:xfrm>
          <a:off x="838200" y="1506220"/>
          <a:ext cx="10515597" cy="296164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261781673"/>
                    </a:ext>
                  </a:extLst>
                </a:gridCol>
                <a:gridCol w="7658100">
                  <a:extLst>
                    <a:ext uri="{9D8B030D-6E8A-4147-A177-3AD203B41FA5}">
                      <a16:colId xmlns:a16="http://schemas.microsoft.com/office/drawing/2014/main" val="2606336822"/>
                    </a:ext>
                  </a:extLst>
                </a:gridCol>
                <a:gridCol w="12572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Cross integration and team growth</a:t>
                      </a:r>
                    </a:p>
                  </a:txBody>
                  <a:tcPr/>
                </a:tc>
                <a:tc>
                  <a:txBody>
                    <a:bodyPr/>
                    <a:lstStyle/>
                    <a:p>
                      <a:pPr marL="285750" indent="-285750">
                        <a:lnSpc>
                          <a:spcPct val="150000"/>
                        </a:lnSpc>
                        <a:buFont typeface="Arial" panose="020B0604020202020204" pitchFamily="34" charset="0"/>
                        <a:buChar char="•"/>
                      </a:pPr>
                      <a:r>
                        <a:rPr lang="en-US" dirty="0"/>
                        <a:t>Provide accurate and timely information internally via weekly Office of Tourism meetings to discuss updates and strategy; bi-weekly joint meetings with OOT and marketing to collaborate.</a:t>
                      </a:r>
                    </a:p>
                    <a:p>
                      <a:pPr marL="285750" indent="-285750">
                        <a:lnSpc>
                          <a:spcPct val="150000"/>
                        </a:lnSpc>
                        <a:buFont typeface="Arial" panose="020B0604020202020204" pitchFamily="34" charset="0"/>
                        <a:buChar char="•"/>
                      </a:pPr>
                      <a:r>
                        <a:rPr lang="en-US" dirty="0"/>
                        <a:t>Provide structure for cross-planning and execution between the OOT and marketing.</a:t>
                      </a:r>
                    </a:p>
                    <a:p>
                      <a:pPr marL="285750" indent="-285750">
                        <a:lnSpc>
                          <a:spcPct val="150000"/>
                        </a:lnSpc>
                        <a:buFont typeface="Arial" panose="020B0604020202020204" pitchFamily="34" charset="0"/>
                        <a:buChar char="•"/>
                      </a:pPr>
                      <a:r>
                        <a:rPr lang="en-US" dirty="0"/>
                        <a:t>Provide needed staff training.</a:t>
                      </a: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Division leadership</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42121457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FEC46-9521-E6B0-4CA8-BD02B2650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FE1F19-8EFC-2147-6681-7FE55AC98E3B}"/>
              </a:ext>
            </a:extLst>
          </p:cNvPr>
          <p:cNvSpPr>
            <a:spLocks noGrp="1"/>
          </p:cNvSpPr>
          <p:nvPr>
            <p:ph type="title"/>
          </p:nvPr>
        </p:nvSpPr>
        <p:spPr/>
        <p:txBody>
          <a:bodyPr/>
          <a:lstStyle/>
          <a:p>
            <a:r>
              <a:rPr lang="en-US" dirty="0"/>
              <a:t>Goal 5: General Work Plan</a:t>
            </a:r>
          </a:p>
        </p:txBody>
      </p:sp>
      <p:graphicFrame>
        <p:nvGraphicFramePr>
          <p:cNvPr id="4" name="Content Placeholder 3">
            <a:extLst>
              <a:ext uri="{FF2B5EF4-FFF2-40B4-BE49-F238E27FC236}">
                <a16:creationId xmlns:a16="http://schemas.microsoft.com/office/drawing/2014/main" id="{49A79DAE-B2CA-CB1D-9294-2D34BE0D7905}"/>
              </a:ext>
            </a:extLst>
          </p:cNvPr>
          <p:cNvGraphicFramePr>
            <a:graphicFrameLocks noGrp="1"/>
          </p:cNvGraphicFramePr>
          <p:nvPr>
            <p:ph idx="1"/>
            <p:extLst>
              <p:ext uri="{D42A27DB-BD31-4B8C-83A1-F6EECF244321}">
                <p14:modId xmlns:p14="http://schemas.microsoft.com/office/powerpoint/2010/main" val="1662042629"/>
              </p:ext>
            </p:extLst>
          </p:nvPr>
        </p:nvGraphicFramePr>
        <p:xfrm>
          <a:off x="838200" y="1506220"/>
          <a:ext cx="10515597" cy="3413760"/>
        </p:xfrm>
        <a:graphic>
          <a:graphicData uri="http://schemas.openxmlformats.org/drawingml/2006/table">
            <a:tbl>
              <a:tblPr firstRow="1" bandRow="1">
                <a:tableStyleId>{5C22544A-7EE6-4342-B048-85BDC9FD1C3A}</a:tableStyleId>
              </a:tblPr>
              <a:tblGrid>
                <a:gridCol w="3067050">
                  <a:extLst>
                    <a:ext uri="{9D8B030D-6E8A-4147-A177-3AD203B41FA5}">
                      <a16:colId xmlns:a16="http://schemas.microsoft.com/office/drawing/2014/main" val="1261781673"/>
                    </a:ext>
                  </a:extLst>
                </a:gridCol>
                <a:gridCol w="5505450">
                  <a:extLst>
                    <a:ext uri="{9D8B030D-6E8A-4147-A177-3AD203B41FA5}">
                      <a16:colId xmlns:a16="http://schemas.microsoft.com/office/drawing/2014/main" val="2606336822"/>
                    </a:ext>
                  </a:extLst>
                </a:gridCol>
                <a:gridCol w="19430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Commerce collaboration</a:t>
                      </a:r>
                    </a:p>
                  </a:txBody>
                  <a:tcPr/>
                </a:tc>
                <a:tc>
                  <a:txBody>
                    <a:bodyPr/>
                    <a:lstStyle/>
                    <a:p>
                      <a:pPr marL="285750" indent="-285750">
                        <a:lnSpc>
                          <a:spcPct val="150000"/>
                        </a:lnSpc>
                        <a:buFont typeface="Arial" panose="020B0604020202020204" pitchFamily="34" charset="0"/>
                        <a:buChar char="•"/>
                      </a:pPr>
                      <a:r>
                        <a:rPr lang="en-US" dirty="0"/>
                        <a:t>Encourage “hub and spoke meetings” to integrate and overlap strategies and funding opportunities.</a:t>
                      </a:r>
                    </a:p>
                    <a:p>
                      <a:pPr marL="285750" indent="-285750">
                        <a:lnSpc>
                          <a:spcPct val="150000"/>
                        </a:lnSpc>
                        <a:buFont typeface="Arial" panose="020B0604020202020204" pitchFamily="34" charset="0"/>
                        <a:buChar char="•"/>
                      </a:pPr>
                      <a:r>
                        <a:rPr lang="en-US" dirty="0"/>
                        <a:t>Additionally, define roles of marketing/tourism development.</a:t>
                      </a:r>
                    </a:p>
                  </a:txBody>
                  <a:tcPr/>
                </a:tc>
                <a:tc>
                  <a:txBody>
                    <a:bodyPr/>
                    <a:lstStyle/>
                    <a:p>
                      <a:pPr>
                        <a:lnSpc>
                          <a:spcPct val="150000"/>
                        </a:lnSpc>
                      </a:pPr>
                      <a:r>
                        <a:rPr lang="en-US" dirty="0"/>
                        <a:t>Division administrator</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Reduce red tape and create efficient processes for participation.</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OOT, Taylor, FO, operations</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1773857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436A2-0C57-0FC9-B345-B60029C0C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31533A-5A54-E07E-C8A2-6A139BA73874}"/>
              </a:ext>
            </a:extLst>
          </p:cNvPr>
          <p:cNvSpPr>
            <a:spLocks noGrp="1"/>
          </p:cNvSpPr>
          <p:nvPr>
            <p:ph type="title"/>
          </p:nvPr>
        </p:nvSpPr>
        <p:spPr/>
        <p:txBody>
          <a:bodyPr/>
          <a:lstStyle/>
          <a:p>
            <a:r>
              <a:rPr lang="en-US" dirty="0"/>
              <a:t>Goal 5: General Work Plan</a:t>
            </a:r>
          </a:p>
        </p:txBody>
      </p:sp>
      <p:graphicFrame>
        <p:nvGraphicFramePr>
          <p:cNvPr id="4" name="Content Placeholder 3">
            <a:extLst>
              <a:ext uri="{FF2B5EF4-FFF2-40B4-BE49-F238E27FC236}">
                <a16:creationId xmlns:a16="http://schemas.microsoft.com/office/drawing/2014/main" id="{676156CD-0D50-DE0E-83F1-624EAB418E20}"/>
              </a:ext>
            </a:extLst>
          </p:cNvPr>
          <p:cNvGraphicFramePr>
            <a:graphicFrameLocks noGrp="1"/>
          </p:cNvGraphicFramePr>
          <p:nvPr>
            <p:ph idx="1"/>
            <p:extLst>
              <p:ext uri="{D42A27DB-BD31-4B8C-83A1-F6EECF244321}">
                <p14:modId xmlns:p14="http://schemas.microsoft.com/office/powerpoint/2010/main" val="1955900921"/>
              </p:ext>
            </p:extLst>
          </p:nvPr>
        </p:nvGraphicFramePr>
        <p:xfrm>
          <a:off x="838200" y="1506220"/>
          <a:ext cx="10515597" cy="2179320"/>
        </p:xfrm>
        <a:graphic>
          <a:graphicData uri="http://schemas.openxmlformats.org/drawingml/2006/table">
            <a:tbl>
              <a:tblPr firstRow="1" bandRow="1">
                <a:tableStyleId>{5C22544A-7EE6-4342-B048-85BDC9FD1C3A}</a:tableStyleId>
              </a:tblPr>
              <a:tblGrid>
                <a:gridCol w="3067050">
                  <a:extLst>
                    <a:ext uri="{9D8B030D-6E8A-4147-A177-3AD203B41FA5}">
                      <a16:colId xmlns:a16="http://schemas.microsoft.com/office/drawing/2014/main" val="1261781673"/>
                    </a:ext>
                  </a:extLst>
                </a:gridCol>
                <a:gridCol w="5505450">
                  <a:extLst>
                    <a:ext uri="{9D8B030D-6E8A-4147-A177-3AD203B41FA5}">
                      <a16:colId xmlns:a16="http://schemas.microsoft.com/office/drawing/2014/main" val="2606336822"/>
                    </a:ext>
                  </a:extLst>
                </a:gridCol>
                <a:gridCol w="194309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Be more efficient with time.</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OOT, Taylor, FO, operations</a:t>
                      </a:r>
                    </a:p>
                  </a:txBody>
                  <a:tcPr/>
                </a:tc>
                <a:extLst>
                  <a:ext uri="{0D108BD9-81ED-4DB2-BD59-A6C34878D82A}">
                    <a16:rowId xmlns:a16="http://schemas.microsoft.com/office/drawing/2014/main" val="922554880"/>
                  </a:ext>
                </a:extLst>
              </a:tr>
              <a:tr h="370840">
                <a:tc>
                  <a:txBody>
                    <a:bodyPr/>
                    <a:lstStyle/>
                    <a:p>
                      <a:pPr>
                        <a:lnSpc>
                          <a:spcPct val="150000"/>
                        </a:lnSpc>
                      </a:pPr>
                      <a:r>
                        <a:rPr lang="en-US" dirty="0"/>
                        <a:t>Standardize processes into templates.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dirty="0"/>
                        <a:t>OOT, Taylor, FO, operations</a:t>
                      </a:r>
                    </a:p>
                  </a:txBody>
                  <a:tcPr/>
                </a:tc>
                <a:extLst>
                  <a:ext uri="{0D108BD9-81ED-4DB2-BD59-A6C34878D82A}">
                    <a16:rowId xmlns:a16="http://schemas.microsoft.com/office/drawing/2014/main" val="3299768706"/>
                  </a:ext>
                </a:extLst>
              </a:tr>
            </a:tbl>
          </a:graphicData>
        </a:graphic>
      </p:graphicFrame>
    </p:spTree>
    <p:extLst>
      <p:ext uri="{BB962C8B-B14F-4D97-AF65-F5344CB8AC3E}">
        <p14:creationId xmlns:p14="http://schemas.microsoft.com/office/powerpoint/2010/main" val="1889585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857E1-1800-6E3C-CB83-19ED23A38005}"/>
              </a:ext>
            </a:extLst>
          </p:cNvPr>
          <p:cNvSpPr>
            <a:spLocks noGrp="1"/>
          </p:cNvSpPr>
          <p:nvPr>
            <p:ph type="title"/>
          </p:nvPr>
        </p:nvSpPr>
        <p:spPr/>
        <p:txBody>
          <a:bodyPr/>
          <a:lstStyle/>
          <a:p>
            <a:r>
              <a:rPr lang="en-US" dirty="0"/>
              <a:t>Performance Indicators</a:t>
            </a:r>
          </a:p>
        </p:txBody>
      </p:sp>
      <p:sp>
        <p:nvSpPr>
          <p:cNvPr id="3" name="Content Placeholder 2">
            <a:extLst>
              <a:ext uri="{FF2B5EF4-FFF2-40B4-BE49-F238E27FC236}">
                <a16:creationId xmlns:a16="http://schemas.microsoft.com/office/drawing/2014/main" id="{B724583E-BC6C-B21D-B887-04B23D951B54}"/>
              </a:ext>
            </a:extLst>
          </p:cNvPr>
          <p:cNvSpPr>
            <a:spLocks noGrp="1"/>
          </p:cNvSpPr>
          <p:nvPr>
            <p:ph idx="1"/>
          </p:nvPr>
        </p:nvSpPr>
        <p:spPr>
          <a:xfrm>
            <a:off x="838200" y="1690688"/>
            <a:ext cx="10515600" cy="3660775"/>
          </a:xfrm>
        </p:spPr>
        <p:txBody>
          <a:bodyPr>
            <a:normAutofit fontScale="85000" lnSpcReduction="20000"/>
          </a:bodyPr>
          <a:lstStyle/>
          <a:p>
            <a:pPr marL="514350" indent="-514350">
              <a:lnSpc>
                <a:spcPct val="150000"/>
              </a:lnSpc>
              <a:buFont typeface="+mj-lt"/>
              <a:buAutoNum type="arabicPeriod"/>
            </a:pPr>
            <a:r>
              <a:rPr lang="en-US" dirty="0"/>
              <a:t>Impact on tourism assets</a:t>
            </a:r>
          </a:p>
          <a:p>
            <a:pPr marL="514350" indent="-514350">
              <a:lnSpc>
                <a:spcPct val="150000"/>
              </a:lnSpc>
              <a:buFont typeface="+mj-lt"/>
              <a:buAutoNum type="arabicPeriod"/>
            </a:pPr>
            <a:r>
              <a:rPr lang="en-US" dirty="0"/>
              <a:t>Jobs created/supported</a:t>
            </a:r>
          </a:p>
          <a:p>
            <a:pPr marL="514350" indent="-514350">
              <a:lnSpc>
                <a:spcPct val="150000"/>
              </a:lnSpc>
              <a:buFont typeface="+mj-lt"/>
              <a:buAutoNum type="arabicPeriod"/>
            </a:pPr>
            <a:r>
              <a:rPr lang="en-US" dirty="0"/>
              <a:t>Businesses supported</a:t>
            </a:r>
          </a:p>
          <a:p>
            <a:pPr marL="514350" indent="-514350">
              <a:lnSpc>
                <a:spcPct val="150000"/>
              </a:lnSpc>
              <a:buFont typeface="+mj-lt"/>
              <a:buAutoNum type="arabicPeriod"/>
            </a:pPr>
            <a:r>
              <a:rPr lang="en-US" dirty="0"/>
              <a:t>Participation in trainings and/or technical assistance</a:t>
            </a:r>
          </a:p>
          <a:p>
            <a:pPr marL="514350" indent="-514350">
              <a:lnSpc>
                <a:spcPct val="150000"/>
              </a:lnSpc>
              <a:buFont typeface="+mj-lt"/>
              <a:buAutoNum type="arabicPeriod"/>
            </a:pPr>
            <a:r>
              <a:rPr lang="en-US" dirty="0"/>
              <a:t>Availability of trainings and/or technical assistance</a:t>
            </a:r>
          </a:p>
          <a:p>
            <a:pPr marL="514350" indent="-514350">
              <a:lnSpc>
                <a:spcPct val="150000"/>
              </a:lnSpc>
              <a:buFont typeface="+mj-lt"/>
              <a:buAutoNum type="arabicPeriod"/>
            </a:pPr>
            <a:r>
              <a:rPr lang="en-US" dirty="0"/>
              <a:t>Funds expended and distribution</a:t>
            </a:r>
          </a:p>
        </p:txBody>
      </p:sp>
    </p:spTree>
    <p:extLst>
      <p:ext uri="{BB962C8B-B14F-4D97-AF65-F5344CB8AC3E}">
        <p14:creationId xmlns:p14="http://schemas.microsoft.com/office/powerpoint/2010/main" val="2751933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B7D92-BF57-411B-1130-8D1278DB61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9612C0-3283-4D63-71BC-00A38E9672FE}"/>
              </a:ext>
            </a:extLst>
          </p:cNvPr>
          <p:cNvSpPr>
            <a:spLocks noGrp="1"/>
          </p:cNvSpPr>
          <p:nvPr>
            <p:ph type="title"/>
          </p:nvPr>
        </p:nvSpPr>
        <p:spPr/>
        <p:txBody>
          <a:bodyPr/>
          <a:lstStyle/>
          <a:p>
            <a:r>
              <a:rPr lang="en-US" dirty="0"/>
              <a:t>Goal 1: Rural Tourism Development</a:t>
            </a:r>
          </a:p>
        </p:txBody>
      </p:sp>
      <p:sp>
        <p:nvSpPr>
          <p:cNvPr id="3" name="Content Placeholder 2">
            <a:extLst>
              <a:ext uri="{FF2B5EF4-FFF2-40B4-BE49-F238E27FC236}">
                <a16:creationId xmlns:a16="http://schemas.microsoft.com/office/drawing/2014/main" id="{7A5238D0-7DB5-5E28-13F1-4AAF628013E9}"/>
              </a:ext>
            </a:extLst>
          </p:cNvPr>
          <p:cNvSpPr>
            <a:spLocks noGrp="1"/>
          </p:cNvSpPr>
          <p:nvPr>
            <p:ph idx="1"/>
          </p:nvPr>
        </p:nvSpPr>
        <p:spPr>
          <a:xfrm>
            <a:off x="838200" y="1590676"/>
            <a:ext cx="10515600" cy="3760788"/>
          </a:xfrm>
        </p:spPr>
        <p:txBody>
          <a:bodyPr>
            <a:noAutofit/>
          </a:bodyPr>
          <a:lstStyle/>
          <a:p>
            <a:pPr>
              <a:lnSpc>
                <a:spcPct val="150000"/>
              </a:lnSpc>
            </a:pPr>
            <a:r>
              <a:rPr lang="en-US" sz="2400" dirty="0"/>
              <a:t>Strategies:</a:t>
            </a:r>
          </a:p>
          <a:p>
            <a:pPr marL="514350" indent="-514350">
              <a:lnSpc>
                <a:spcPct val="150000"/>
              </a:lnSpc>
              <a:buFont typeface="+mj-lt"/>
              <a:buAutoNum type="arabicPeriod" startAt="3"/>
            </a:pPr>
            <a:r>
              <a:rPr lang="en-US" sz="2400" dirty="0"/>
              <a:t>Fund and support pilot communities and reservations to develop infrastructure for future tourism and business growth. </a:t>
            </a:r>
          </a:p>
          <a:p>
            <a:pPr marL="514350" indent="-514350">
              <a:lnSpc>
                <a:spcPct val="150000"/>
              </a:lnSpc>
              <a:buFont typeface="+mj-lt"/>
              <a:buAutoNum type="arabicPeriod" startAt="3"/>
            </a:pPr>
            <a:r>
              <a:rPr lang="en-US" sz="2400" dirty="0"/>
              <a:t>Foster internal and external relationships with traditional and non-traditional stakeholders.</a:t>
            </a:r>
          </a:p>
          <a:p>
            <a:pPr marL="514350" indent="-514350">
              <a:lnSpc>
                <a:spcPct val="150000"/>
              </a:lnSpc>
              <a:buFont typeface="+mj-lt"/>
              <a:buAutoNum type="arabicPeriod" startAt="3"/>
            </a:pPr>
            <a:r>
              <a:rPr lang="en-US" sz="2400" dirty="0"/>
              <a:t>Support asset identification, tourism readiness and development.</a:t>
            </a:r>
          </a:p>
        </p:txBody>
      </p:sp>
    </p:spTree>
    <p:extLst>
      <p:ext uri="{BB962C8B-B14F-4D97-AF65-F5344CB8AC3E}">
        <p14:creationId xmlns:p14="http://schemas.microsoft.com/office/powerpoint/2010/main" val="4184953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32EC2-E8E5-B0AF-9FDB-BD14F6E35CC3}"/>
              </a:ext>
            </a:extLst>
          </p:cNvPr>
          <p:cNvSpPr>
            <a:spLocks noGrp="1"/>
          </p:cNvSpPr>
          <p:nvPr>
            <p:ph type="title"/>
          </p:nvPr>
        </p:nvSpPr>
        <p:spPr/>
        <p:txBody>
          <a:bodyPr/>
          <a:lstStyle/>
          <a:p>
            <a:r>
              <a:rPr lang="en-US" dirty="0"/>
              <a:t>Goal 1: General Work Plan</a:t>
            </a:r>
          </a:p>
        </p:txBody>
      </p:sp>
      <p:graphicFrame>
        <p:nvGraphicFramePr>
          <p:cNvPr id="4" name="Content Placeholder 3">
            <a:extLst>
              <a:ext uri="{FF2B5EF4-FFF2-40B4-BE49-F238E27FC236}">
                <a16:creationId xmlns:a16="http://schemas.microsoft.com/office/drawing/2014/main" id="{64A51F2D-7AF4-D7F4-2D9C-C38C0CE46813}"/>
              </a:ext>
            </a:extLst>
          </p:cNvPr>
          <p:cNvGraphicFramePr>
            <a:graphicFrameLocks noGrp="1"/>
          </p:cNvGraphicFramePr>
          <p:nvPr>
            <p:ph idx="1"/>
            <p:extLst>
              <p:ext uri="{D42A27DB-BD31-4B8C-83A1-F6EECF244321}">
                <p14:modId xmlns:p14="http://schemas.microsoft.com/office/powerpoint/2010/main" val="3811788599"/>
              </p:ext>
            </p:extLst>
          </p:nvPr>
        </p:nvGraphicFramePr>
        <p:xfrm>
          <a:off x="838200" y="1690688"/>
          <a:ext cx="10515597" cy="3413760"/>
        </p:xfrm>
        <a:graphic>
          <a:graphicData uri="http://schemas.openxmlformats.org/drawingml/2006/table">
            <a:tbl>
              <a:tblPr firstRow="1" bandRow="1">
                <a:tableStyleId>{5C22544A-7EE6-4342-B048-85BDC9FD1C3A}</a:tableStyleId>
              </a:tblPr>
              <a:tblGrid>
                <a:gridCol w="2105025">
                  <a:extLst>
                    <a:ext uri="{9D8B030D-6E8A-4147-A177-3AD203B41FA5}">
                      <a16:colId xmlns:a16="http://schemas.microsoft.com/office/drawing/2014/main" val="1261781673"/>
                    </a:ext>
                  </a:extLst>
                </a:gridCol>
                <a:gridCol w="7362825">
                  <a:extLst>
                    <a:ext uri="{9D8B030D-6E8A-4147-A177-3AD203B41FA5}">
                      <a16:colId xmlns:a16="http://schemas.microsoft.com/office/drawing/2014/main" val="2606336822"/>
                    </a:ext>
                  </a:extLst>
                </a:gridCol>
                <a:gridCol w="1047747">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Resiliency Grants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Taylor</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Economic Impact Event Grants</a:t>
                      </a:r>
                    </a:p>
                  </a:txBody>
                  <a:tcPr/>
                </a:tc>
                <a:tc>
                  <a:txBody>
                    <a:bodyPr/>
                    <a:lstStyle/>
                    <a:p>
                      <a:pPr marL="285750" indent="-285750">
                        <a:lnSpc>
                          <a:spcPct val="150000"/>
                        </a:lnSpc>
                        <a:buFont typeface="Arial" panose="020B0604020202020204" pitchFamily="34" charset="0"/>
                        <a:buChar char="•"/>
                      </a:pPr>
                      <a:r>
                        <a:rPr lang="en-US" dirty="0"/>
                        <a:t>A limited funding opportunity for a maximum of $25,000 for event-based activities to create economic impact in rural communities, tribal communities and communities in the shoulder seasons.</a:t>
                      </a:r>
                    </a:p>
                    <a:p>
                      <a:pPr marL="285750" indent="-285750">
                        <a:lnSpc>
                          <a:spcPct val="150000"/>
                        </a:lnSpc>
                        <a:buFont typeface="Arial" panose="020B0604020202020204" pitchFamily="34" charset="0"/>
                        <a:buChar char="•"/>
                      </a:pPr>
                      <a:r>
                        <a:rPr lang="en-US" dirty="0"/>
                        <a:t>Phased reduction in grant funding</a:t>
                      </a:r>
                    </a:p>
                    <a:p>
                      <a:pPr marL="285750" indent="-285750">
                        <a:lnSpc>
                          <a:spcPct val="150000"/>
                        </a:lnSpc>
                        <a:buFont typeface="Arial" panose="020B0604020202020204" pitchFamily="34" charset="0"/>
                        <a:buChar char="•"/>
                      </a:pPr>
                      <a:r>
                        <a:rPr lang="en-US" dirty="0"/>
                        <a:t>Intent is for event to become resilient/self-sustaining, e.g., $25,000 in Year One; $12,500 in Year Two, etc.</a:t>
                      </a:r>
                    </a:p>
                  </a:txBody>
                  <a:tcPr/>
                </a:tc>
                <a:tc>
                  <a:txBody>
                    <a:bodyPr/>
                    <a:lstStyle/>
                    <a:p>
                      <a:pPr>
                        <a:lnSpc>
                          <a:spcPct val="150000"/>
                        </a:lnSpc>
                      </a:pPr>
                      <a:r>
                        <a:rPr lang="en-US" dirty="0"/>
                        <a:t>OOT</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1660089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2C49D-8494-38B5-963B-C22E77297C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6BA157-4920-00BB-B5B7-4A63B3EC374D}"/>
              </a:ext>
            </a:extLst>
          </p:cNvPr>
          <p:cNvSpPr>
            <a:spLocks noGrp="1"/>
          </p:cNvSpPr>
          <p:nvPr>
            <p:ph type="title"/>
          </p:nvPr>
        </p:nvSpPr>
        <p:spPr/>
        <p:txBody>
          <a:bodyPr/>
          <a:lstStyle/>
          <a:p>
            <a:r>
              <a:rPr lang="en-US" dirty="0"/>
              <a:t>Goal 1: General Work Plan</a:t>
            </a:r>
          </a:p>
        </p:txBody>
      </p:sp>
      <p:graphicFrame>
        <p:nvGraphicFramePr>
          <p:cNvPr id="4" name="Content Placeholder 3">
            <a:extLst>
              <a:ext uri="{FF2B5EF4-FFF2-40B4-BE49-F238E27FC236}">
                <a16:creationId xmlns:a16="http://schemas.microsoft.com/office/drawing/2014/main" id="{FF190C76-1E26-9E19-6DCE-527F405FD8F2}"/>
              </a:ext>
            </a:extLst>
          </p:cNvPr>
          <p:cNvGraphicFramePr>
            <a:graphicFrameLocks noGrp="1"/>
          </p:cNvGraphicFramePr>
          <p:nvPr>
            <p:ph idx="1"/>
            <p:extLst>
              <p:ext uri="{D42A27DB-BD31-4B8C-83A1-F6EECF244321}">
                <p14:modId xmlns:p14="http://schemas.microsoft.com/office/powerpoint/2010/main" val="2432958313"/>
              </p:ext>
            </p:extLst>
          </p:nvPr>
        </p:nvGraphicFramePr>
        <p:xfrm>
          <a:off x="838200" y="1690688"/>
          <a:ext cx="10515597" cy="341376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1261781673"/>
                    </a:ext>
                  </a:extLst>
                </a:gridCol>
                <a:gridCol w="7324725">
                  <a:extLst>
                    <a:ext uri="{9D8B030D-6E8A-4147-A177-3AD203B41FA5}">
                      <a16:colId xmlns:a16="http://schemas.microsoft.com/office/drawing/2014/main" val="2606336822"/>
                    </a:ext>
                  </a:extLst>
                </a:gridCol>
                <a:gridCol w="90487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Agritourism Grants</a:t>
                      </a:r>
                    </a:p>
                  </a:txBody>
                  <a:tcPr/>
                </a:tc>
                <a:tc>
                  <a:txBody>
                    <a:bodyPr/>
                    <a:lstStyle/>
                    <a:p>
                      <a:pPr marL="285750" indent="-285750">
                        <a:lnSpc>
                          <a:spcPct val="150000"/>
                        </a:lnSpc>
                        <a:buFont typeface="Arial" panose="020B0604020202020204" pitchFamily="34" charset="0"/>
                        <a:buChar char="•"/>
                      </a:pPr>
                      <a:r>
                        <a:rPr lang="en-US" dirty="0"/>
                        <a:t>Agricultural events up to $15,000: Support a new agricultural event, less than five years in existence, that highlights a Montana agricultural product and results in an economic impact to the tourism region of the state.  </a:t>
                      </a:r>
                    </a:p>
                    <a:p>
                      <a:pPr marL="285750" indent="-285750">
                        <a:lnSpc>
                          <a:spcPct val="150000"/>
                        </a:lnSpc>
                        <a:buFont typeface="Arial" panose="020B0604020202020204" pitchFamily="34" charset="0"/>
                        <a:buChar char="•"/>
                      </a:pPr>
                      <a:r>
                        <a:rPr lang="en-US" dirty="0"/>
                        <a:t>Grants would be reduced annually to promote event sustainability.</a:t>
                      </a:r>
                    </a:p>
                  </a:txBody>
                  <a:tcPr/>
                </a:tc>
                <a:tc>
                  <a:txBody>
                    <a:bodyPr/>
                    <a:lstStyle/>
                    <a:p>
                      <a:pPr>
                        <a:lnSpc>
                          <a:spcPct val="150000"/>
                        </a:lnSpc>
                      </a:pPr>
                      <a:r>
                        <a:rPr lang="en-US" dirty="0"/>
                        <a:t>OOT</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Pilot Community Investment Program</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1762558295"/>
                  </a:ext>
                </a:extLst>
              </a:tr>
            </a:tbl>
          </a:graphicData>
        </a:graphic>
      </p:graphicFrame>
    </p:spTree>
    <p:extLst>
      <p:ext uri="{BB962C8B-B14F-4D97-AF65-F5344CB8AC3E}">
        <p14:creationId xmlns:p14="http://schemas.microsoft.com/office/powerpoint/2010/main" val="208394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7A25E-CCA1-5394-264C-BFEAD4CE2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3866B-7D84-1695-78BE-FA619B20D4AD}"/>
              </a:ext>
            </a:extLst>
          </p:cNvPr>
          <p:cNvSpPr>
            <a:spLocks noGrp="1"/>
          </p:cNvSpPr>
          <p:nvPr>
            <p:ph type="title"/>
          </p:nvPr>
        </p:nvSpPr>
        <p:spPr/>
        <p:txBody>
          <a:bodyPr/>
          <a:lstStyle/>
          <a:p>
            <a:r>
              <a:rPr lang="en-US" dirty="0"/>
              <a:t>Goal 1: General Work Plan</a:t>
            </a:r>
          </a:p>
        </p:txBody>
      </p:sp>
      <p:graphicFrame>
        <p:nvGraphicFramePr>
          <p:cNvPr id="4" name="Content Placeholder 3">
            <a:extLst>
              <a:ext uri="{FF2B5EF4-FFF2-40B4-BE49-F238E27FC236}">
                <a16:creationId xmlns:a16="http://schemas.microsoft.com/office/drawing/2014/main" id="{C2055FE3-A836-8CA8-5E93-697381BD3881}"/>
              </a:ext>
            </a:extLst>
          </p:cNvPr>
          <p:cNvGraphicFramePr>
            <a:graphicFrameLocks noGrp="1"/>
          </p:cNvGraphicFramePr>
          <p:nvPr>
            <p:ph idx="1"/>
            <p:extLst>
              <p:ext uri="{D42A27DB-BD31-4B8C-83A1-F6EECF244321}">
                <p14:modId xmlns:p14="http://schemas.microsoft.com/office/powerpoint/2010/main" val="3483959511"/>
              </p:ext>
            </p:extLst>
          </p:nvPr>
        </p:nvGraphicFramePr>
        <p:xfrm>
          <a:off x="838200" y="1690688"/>
          <a:ext cx="10515597" cy="3124200"/>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1261781673"/>
                    </a:ext>
                  </a:extLst>
                </a:gridCol>
                <a:gridCol w="5553075">
                  <a:extLst>
                    <a:ext uri="{9D8B030D-6E8A-4147-A177-3AD203B41FA5}">
                      <a16:colId xmlns:a16="http://schemas.microsoft.com/office/drawing/2014/main" val="2606336822"/>
                    </a:ext>
                  </a:extLst>
                </a:gridCol>
                <a:gridCol w="122872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Regional Assistance Program</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Taylor</a:t>
                      </a:r>
                    </a:p>
                  </a:txBody>
                  <a:tcPr/>
                </a:tc>
                <a:extLst>
                  <a:ext uri="{0D108BD9-81ED-4DB2-BD59-A6C34878D82A}">
                    <a16:rowId xmlns:a16="http://schemas.microsoft.com/office/drawing/2014/main" val="2196892410"/>
                  </a:ext>
                </a:extLst>
              </a:tr>
              <a:tr h="370840">
                <a:tc>
                  <a:txBody>
                    <a:bodyPr/>
                    <a:lstStyle/>
                    <a:p>
                      <a:pPr>
                        <a:lnSpc>
                          <a:spcPct val="150000"/>
                        </a:lnSpc>
                      </a:pPr>
                      <a:r>
                        <a:rPr lang="en-US" dirty="0"/>
                        <a:t>Tourism Development Revolving Loan Fund</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Taylor</a:t>
                      </a:r>
                    </a:p>
                  </a:txBody>
                  <a:tcPr/>
                </a:tc>
                <a:extLst>
                  <a:ext uri="{0D108BD9-81ED-4DB2-BD59-A6C34878D82A}">
                    <a16:rowId xmlns:a16="http://schemas.microsoft.com/office/drawing/2014/main" val="1762558295"/>
                  </a:ext>
                </a:extLst>
              </a:tr>
              <a:tr h="370840">
                <a:tc>
                  <a:txBody>
                    <a:bodyPr/>
                    <a:lstStyle/>
                    <a:p>
                      <a:pPr>
                        <a:lnSpc>
                          <a:spcPct val="150000"/>
                        </a:lnSpc>
                      </a:pPr>
                      <a:r>
                        <a:rPr lang="en-US" dirty="0"/>
                        <a:t>Technical assistance</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555425697"/>
                  </a:ext>
                </a:extLst>
              </a:tr>
              <a:tr h="370840">
                <a:tc>
                  <a:txBody>
                    <a:bodyPr/>
                    <a:lstStyle/>
                    <a:p>
                      <a:pPr>
                        <a:lnSpc>
                          <a:spcPct val="150000"/>
                        </a:lnSpc>
                      </a:pPr>
                      <a:r>
                        <a:rPr lang="en-US" dirty="0"/>
                        <a:t>Network and relationship building</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2034695310"/>
                  </a:ext>
                </a:extLst>
              </a:tr>
              <a:tr h="370840">
                <a:tc>
                  <a:txBody>
                    <a:bodyPr/>
                    <a:lstStyle/>
                    <a:p>
                      <a:pPr>
                        <a:lnSpc>
                          <a:spcPct val="150000"/>
                        </a:lnSpc>
                      </a:pPr>
                      <a:r>
                        <a:rPr lang="en-US" dirty="0"/>
                        <a:t>Training programs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3559607755"/>
                  </a:ext>
                </a:extLst>
              </a:tr>
            </a:tbl>
          </a:graphicData>
        </a:graphic>
      </p:graphicFrame>
    </p:spTree>
    <p:extLst>
      <p:ext uri="{BB962C8B-B14F-4D97-AF65-F5344CB8AC3E}">
        <p14:creationId xmlns:p14="http://schemas.microsoft.com/office/powerpoint/2010/main" val="389720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DAEE5-02E3-1215-60D2-EDBC65BBE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F3909-ED7F-A75B-CFC8-F8CAECA46D76}"/>
              </a:ext>
            </a:extLst>
          </p:cNvPr>
          <p:cNvSpPr>
            <a:spLocks noGrp="1"/>
          </p:cNvSpPr>
          <p:nvPr>
            <p:ph type="title"/>
          </p:nvPr>
        </p:nvSpPr>
        <p:spPr/>
        <p:txBody>
          <a:bodyPr/>
          <a:lstStyle/>
          <a:p>
            <a:r>
              <a:rPr lang="en-US" dirty="0"/>
              <a:t>Goal 1: General Work Plan</a:t>
            </a:r>
          </a:p>
        </p:txBody>
      </p:sp>
      <p:graphicFrame>
        <p:nvGraphicFramePr>
          <p:cNvPr id="4" name="Content Placeholder 3">
            <a:extLst>
              <a:ext uri="{FF2B5EF4-FFF2-40B4-BE49-F238E27FC236}">
                <a16:creationId xmlns:a16="http://schemas.microsoft.com/office/drawing/2014/main" id="{91F21BCF-EFCF-2E38-099B-AF78444F346F}"/>
              </a:ext>
            </a:extLst>
          </p:cNvPr>
          <p:cNvGraphicFramePr>
            <a:graphicFrameLocks noGrp="1"/>
          </p:cNvGraphicFramePr>
          <p:nvPr>
            <p:ph idx="1"/>
            <p:extLst>
              <p:ext uri="{D42A27DB-BD31-4B8C-83A1-F6EECF244321}">
                <p14:modId xmlns:p14="http://schemas.microsoft.com/office/powerpoint/2010/main" val="2512165210"/>
              </p:ext>
            </p:extLst>
          </p:nvPr>
        </p:nvGraphicFramePr>
        <p:xfrm>
          <a:off x="838200" y="1690688"/>
          <a:ext cx="10515597" cy="2631440"/>
        </p:xfrm>
        <a:graphic>
          <a:graphicData uri="http://schemas.openxmlformats.org/drawingml/2006/table">
            <a:tbl>
              <a:tblPr firstRow="1" bandRow="1">
                <a:tableStyleId>{5C22544A-7EE6-4342-B048-85BDC9FD1C3A}</a:tableStyleId>
              </a:tblPr>
              <a:tblGrid>
                <a:gridCol w="3257550">
                  <a:extLst>
                    <a:ext uri="{9D8B030D-6E8A-4147-A177-3AD203B41FA5}">
                      <a16:colId xmlns:a16="http://schemas.microsoft.com/office/drawing/2014/main" val="1261781673"/>
                    </a:ext>
                  </a:extLst>
                </a:gridCol>
                <a:gridCol w="6029325">
                  <a:extLst>
                    <a:ext uri="{9D8B030D-6E8A-4147-A177-3AD203B41FA5}">
                      <a16:colId xmlns:a16="http://schemas.microsoft.com/office/drawing/2014/main" val="2606336822"/>
                    </a:ext>
                  </a:extLst>
                </a:gridCol>
                <a:gridCol w="1228722">
                  <a:extLst>
                    <a:ext uri="{9D8B030D-6E8A-4147-A177-3AD203B41FA5}">
                      <a16:colId xmlns:a16="http://schemas.microsoft.com/office/drawing/2014/main" val="2311074760"/>
                    </a:ext>
                  </a:extLst>
                </a:gridCol>
              </a:tblGrid>
              <a:tr h="370840">
                <a:tc>
                  <a:txBody>
                    <a:bodyPr/>
                    <a:lstStyle/>
                    <a:p>
                      <a:pPr>
                        <a:lnSpc>
                          <a:spcPct val="150000"/>
                        </a:lnSpc>
                      </a:pPr>
                      <a:r>
                        <a:rPr lang="en-US" dirty="0"/>
                        <a:t>Task</a:t>
                      </a:r>
                    </a:p>
                  </a:txBody>
                  <a:tcPr/>
                </a:tc>
                <a:tc>
                  <a:txBody>
                    <a:bodyPr/>
                    <a:lstStyle/>
                    <a:p>
                      <a:pPr>
                        <a:lnSpc>
                          <a:spcPct val="150000"/>
                        </a:lnSpc>
                      </a:pPr>
                      <a:r>
                        <a:rPr lang="en-US" dirty="0"/>
                        <a:t>Description </a:t>
                      </a:r>
                    </a:p>
                  </a:txBody>
                  <a:tcPr/>
                </a:tc>
                <a:tc>
                  <a:txBody>
                    <a:bodyPr/>
                    <a:lstStyle/>
                    <a:p>
                      <a:pPr>
                        <a:lnSpc>
                          <a:spcPct val="150000"/>
                        </a:lnSpc>
                      </a:pPr>
                      <a:r>
                        <a:rPr lang="en-US" dirty="0"/>
                        <a:t>Lead</a:t>
                      </a:r>
                    </a:p>
                  </a:txBody>
                  <a:tcPr/>
                </a:tc>
                <a:extLst>
                  <a:ext uri="{0D108BD9-81ED-4DB2-BD59-A6C34878D82A}">
                    <a16:rowId xmlns:a16="http://schemas.microsoft.com/office/drawing/2014/main" val="2470361701"/>
                  </a:ext>
                </a:extLst>
              </a:tr>
              <a:tr h="370840">
                <a:tc>
                  <a:txBody>
                    <a:bodyPr/>
                    <a:lstStyle/>
                    <a:p>
                      <a:pPr>
                        <a:lnSpc>
                          <a:spcPct val="150000"/>
                        </a:lnSpc>
                      </a:pPr>
                      <a:r>
                        <a:rPr lang="en-US" dirty="0"/>
                        <a:t>GovCon/educational events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1696577707"/>
                  </a:ext>
                </a:extLst>
              </a:tr>
              <a:tr h="370840">
                <a:tc>
                  <a:txBody>
                    <a:bodyPr/>
                    <a:lstStyle/>
                    <a:p>
                      <a:pPr>
                        <a:lnSpc>
                          <a:spcPct val="150000"/>
                        </a:lnSpc>
                      </a:pPr>
                      <a:r>
                        <a:rPr lang="en-US" dirty="0"/>
                        <a:t>Public input and outreach sessions</a:t>
                      </a:r>
                    </a:p>
                  </a:txBody>
                  <a:tcPr/>
                </a:tc>
                <a:tc>
                  <a:txBody>
                    <a:bodyPr/>
                    <a:lstStyle/>
                    <a:p>
                      <a:pPr marL="285750" indent="-285750">
                        <a:lnSpc>
                          <a:spcPct val="150000"/>
                        </a:lnSpc>
                        <a:buFont typeface="Arial" panose="020B0604020202020204" pitchFamily="34" charset="0"/>
                        <a:buChar char="•"/>
                      </a:pPr>
                      <a:endParaRPr lang="en-US" dirty="0"/>
                    </a:p>
                  </a:txBody>
                  <a:tcPr/>
                </a:tc>
                <a:tc>
                  <a:txBody>
                    <a:bodyPr/>
                    <a:lstStyle/>
                    <a:p>
                      <a:pPr>
                        <a:lnSpc>
                          <a:spcPct val="150000"/>
                        </a:lnSpc>
                      </a:pPr>
                      <a:r>
                        <a:rPr lang="en-US" dirty="0"/>
                        <a:t>OOT</a:t>
                      </a:r>
                    </a:p>
                  </a:txBody>
                  <a:tcPr/>
                </a:tc>
                <a:extLst>
                  <a:ext uri="{0D108BD9-81ED-4DB2-BD59-A6C34878D82A}">
                    <a16:rowId xmlns:a16="http://schemas.microsoft.com/office/drawing/2014/main" val="2129203697"/>
                  </a:ext>
                </a:extLst>
              </a:tr>
              <a:tr h="370840">
                <a:tc>
                  <a:txBody>
                    <a:bodyPr/>
                    <a:lstStyle/>
                    <a:p>
                      <a:pPr>
                        <a:lnSpc>
                          <a:spcPct val="150000"/>
                        </a:lnSpc>
                      </a:pPr>
                      <a:r>
                        <a:rPr lang="en-US" dirty="0"/>
                        <a:t>Integrated planning</a:t>
                      </a:r>
                    </a:p>
                  </a:txBody>
                  <a:tcPr/>
                </a:tc>
                <a:tc>
                  <a:txBody>
                    <a:bodyPr/>
                    <a:lstStyle/>
                    <a:p>
                      <a:pPr marL="285750" indent="-285750">
                        <a:lnSpc>
                          <a:spcPct val="150000"/>
                        </a:lnSpc>
                        <a:buFont typeface="Arial" panose="020B0604020202020204" pitchFamily="34" charset="0"/>
                        <a:buChar char="•"/>
                      </a:pPr>
                      <a:r>
                        <a:rPr lang="en-US" dirty="0"/>
                        <a:t>Continuous strategic planning to provide an overarching guiding document</a:t>
                      </a:r>
                    </a:p>
                  </a:txBody>
                  <a:tcPr/>
                </a:tc>
                <a:tc>
                  <a:txBody>
                    <a:bodyPr/>
                    <a:lstStyle/>
                    <a:p>
                      <a:pPr>
                        <a:lnSpc>
                          <a:spcPct val="150000"/>
                        </a:lnSpc>
                      </a:pPr>
                      <a:r>
                        <a:rPr lang="en-US" dirty="0"/>
                        <a:t>OOT</a:t>
                      </a:r>
                    </a:p>
                  </a:txBody>
                  <a:tcPr/>
                </a:tc>
                <a:extLst>
                  <a:ext uri="{0D108BD9-81ED-4DB2-BD59-A6C34878D82A}">
                    <a16:rowId xmlns:a16="http://schemas.microsoft.com/office/drawing/2014/main" val="312160174"/>
                  </a:ext>
                </a:extLst>
              </a:tr>
            </a:tbl>
          </a:graphicData>
        </a:graphic>
      </p:graphicFrame>
    </p:spTree>
    <p:extLst>
      <p:ext uri="{BB962C8B-B14F-4D97-AF65-F5344CB8AC3E}">
        <p14:creationId xmlns:p14="http://schemas.microsoft.com/office/powerpoint/2010/main" val="3862223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5E0D8-F3E4-62EA-2733-DD9DF16B8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6764D7-92A8-4418-E771-5095D9668594}"/>
              </a:ext>
            </a:extLst>
          </p:cNvPr>
          <p:cNvSpPr>
            <a:spLocks noGrp="1"/>
          </p:cNvSpPr>
          <p:nvPr>
            <p:ph type="title"/>
          </p:nvPr>
        </p:nvSpPr>
        <p:spPr>
          <a:xfrm>
            <a:off x="838199" y="365125"/>
            <a:ext cx="11134725" cy="1325563"/>
          </a:xfrm>
        </p:spPr>
        <p:txBody>
          <a:bodyPr/>
          <a:lstStyle/>
          <a:p>
            <a:r>
              <a:rPr lang="en-US" dirty="0"/>
              <a:t>Goal 2: Dispersal of Visitors to Rural Areas</a:t>
            </a:r>
          </a:p>
        </p:txBody>
      </p:sp>
      <p:sp>
        <p:nvSpPr>
          <p:cNvPr id="3" name="Content Placeholder 2">
            <a:extLst>
              <a:ext uri="{FF2B5EF4-FFF2-40B4-BE49-F238E27FC236}">
                <a16:creationId xmlns:a16="http://schemas.microsoft.com/office/drawing/2014/main" id="{D2425C42-40C8-1B44-1DF7-800E69609AF6}"/>
              </a:ext>
            </a:extLst>
          </p:cNvPr>
          <p:cNvSpPr>
            <a:spLocks noGrp="1"/>
          </p:cNvSpPr>
          <p:nvPr>
            <p:ph idx="1"/>
          </p:nvPr>
        </p:nvSpPr>
        <p:spPr>
          <a:xfrm>
            <a:off x="838200" y="1485901"/>
            <a:ext cx="10515600" cy="3851276"/>
          </a:xfrm>
        </p:spPr>
        <p:txBody>
          <a:bodyPr>
            <a:normAutofit/>
          </a:bodyPr>
          <a:lstStyle/>
          <a:p>
            <a:pPr>
              <a:lnSpc>
                <a:spcPct val="150000"/>
              </a:lnSpc>
            </a:pPr>
            <a:r>
              <a:rPr lang="en-US" sz="2400" dirty="0"/>
              <a:t>Objective: </a:t>
            </a:r>
          </a:p>
          <a:p>
            <a:pPr marL="457200" indent="-457200">
              <a:lnSpc>
                <a:spcPct val="150000"/>
              </a:lnSpc>
              <a:buFont typeface="Arial" panose="020B0604020202020204" pitchFamily="34" charset="0"/>
              <a:buChar char="•"/>
            </a:pPr>
            <a:r>
              <a:rPr lang="en-US" sz="2400" dirty="0"/>
              <a:t>Develop rural assets.</a:t>
            </a:r>
          </a:p>
        </p:txBody>
      </p:sp>
    </p:spTree>
    <p:extLst>
      <p:ext uri="{BB962C8B-B14F-4D97-AF65-F5344CB8AC3E}">
        <p14:creationId xmlns:p14="http://schemas.microsoft.com/office/powerpoint/2010/main" val="2866483635"/>
      </p:ext>
    </p:extLst>
  </p:cSld>
  <p:clrMapOvr>
    <a:masterClrMapping/>
  </p:clrMapOvr>
</p:sld>
</file>

<file path=ppt/theme/theme1.xml><?xml version="1.0" encoding="utf-8"?>
<a:theme xmlns:a="http://schemas.openxmlformats.org/drawingml/2006/main" name="OneCommerce">
  <a:themeElements>
    <a:clrScheme name="One Commerce">
      <a:dk1>
        <a:srgbClr val="112F60"/>
      </a:dk1>
      <a:lt1>
        <a:srgbClr val="FFFFFF"/>
      </a:lt1>
      <a:dk2>
        <a:srgbClr val="F5A603"/>
      </a:dk2>
      <a:lt2>
        <a:srgbClr val="1C2F60"/>
      </a:lt2>
      <a:accent1>
        <a:srgbClr val="112F60"/>
      </a:accent1>
      <a:accent2>
        <a:srgbClr val="F5A603"/>
      </a:accent2>
      <a:accent3>
        <a:srgbClr val="4993D3"/>
      </a:accent3>
      <a:accent4>
        <a:srgbClr val="085B4B"/>
      </a:accent4>
      <a:accent5>
        <a:srgbClr val="000059"/>
      </a:accent5>
      <a:accent6>
        <a:srgbClr val="FFFFFF"/>
      </a:accent6>
      <a:hlink>
        <a:srgbClr val="4993D3"/>
      </a:hlink>
      <a:folHlink>
        <a:srgbClr val="F5A67D"/>
      </a:folHlink>
    </a:clrScheme>
    <a:fontScheme name="One-Commerc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neCommerce_Template 1124" id="{ED44BDD0-5D4B-8745-A1A5-1B09B273870D}" vid="{04CA1524-8F2E-5849-B972-4F5DDE75AE9A}"/>
    </a:ext>
  </a:extLst>
</a:theme>
</file>

<file path=docProps/app.xml><?xml version="1.0" encoding="utf-8"?>
<Properties xmlns="http://schemas.openxmlformats.org/officeDocument/2006/extended-properties" xmlns:vt="http://schemas.openxmlformats.org/officeDocument/2006/docPropsVTypes">
  <Template>OneCommerce</Template>
  <TotalTime>434</TotalTime>
  <Words>1656</Words>
  <Application>Microsoft Office PowerPoint</Application>
  <PresentationFormat>Widescreen</PresentationFormat>
  <Paragraphs>300</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Helvetica</vt:lpstr>
      <vt:lpstr>Wingdings</vt:lpstr>
      <vt:lpstr>OneCommerce</vt:lpstr>
      <vt:lpstr>Strategic Plan  </vt:lpstr>
      <vt:lpstr>Destination MT Division</vt:lpstr>
      <vt:lpstr>Goal 1: Rural Tourism Development</vt:lpstr>
      <vt:lpstr>Goal 1: Rural Tourism Development</vt:lpstr>
      <vt:lpstr>Goal 1: General Work Plan</vt:lpstr>
      <vt:lpstr>Goal 1: General Work Plan</vt:lpstr>
      <vt:lpstr>Goal 1: General Work Plan</vt:lpstr>
      <vt:lpstr>Goal 1: General Work Plan</vt:lpstr>
      <vt:lpstr>Goal 2: Dispersal of Visitors to Rural Areas</vt:lpstr>
      <vt:lpstr>Goal 2: Dispersal of Visitors to Rural Areas</vt:lpstr>
      <vt:lpstr>Goal 2: Dispersal of Visitors to Rural Areas</vt:lpstr>
      <vt:lpstr>Goal 2: Dispersal of Visitors to Rural Areas</vt:lpstr>
      <vt:lpstr>Goal 2: Dispersal of Visitors to Rural Areas</vt:lpstr>
      <vt:lpstr>Goal 2: Dispersal of Visitors to Rural Areas</vt:lpstr>
      <vt:lpstr>Goal 2: General Work Plan</vt:lpstr>
      <vt:lpstr>Goal 2: General Work Plan</vt:lpstr>
      <vt:lpstr>Goal 2: General Work Plan</vt:lpstr>
      <vt:lpstr>Goal 2: General Work Plan</vt:lpstr>
      <vt:lpstr>Goal 3: Destination MT Division is the Best Place to Work</vt:lpstr>
      <vt:lpstr>Goal 3: Destination MT Division is the Best Place to Work</vt:lpstr>
      <vt:lpstr>Goal 3: General Work Plan</vt:lpstr>
      <vt:lpstr>Goal 3: General Work Plan</vt:lpstr>
      <vt:lpstr>Goal 3: General Work Plan</vt:lpstr>
      <vt:lpstr>Goal 3: General Work Plan</vt:lpstr>
      <vt:lpstr>Goal 4: Create a Sustainable Media Manufacturing Industry in Montana</vt:lpstr>
      <vt:lpstr>Goal 4: Create a Sustainable Media Manufacturing Industry in Montana</vt:lpstr>
      <vt:lpstr>Goal 4: Create a Sustainable Media Manufacturing Industry in Montana</vt:lpstr>
      <vt:lpstr>Goal 4: General Work Plan</vt:lpstr>
      <vt:lpstr>Goal 4: General Work Plan</vt:lpstr>
      <vt:lpstr>Goal 5: Destination MT Divison Programs are Best Stewards of State Resources</vt:lpstr>
      <vt:lpstr>Goal 5: Destination MT Division Programs are Best Stewards of State Resources</vt:lpstr>
      <vt:lpstr>Goal 5: General Work Plan</vt:lpstr>
      <vt:lpstr>Goal 5: General Work Plan</vt:lpstr>
      <vt:lpstr>Goal 5: General Work Plan</vt:lpstr>
      <vt:lpstr>Goal 5: General Work Plan</vt:lpstr>
      <vt:lpstr>Goal 5: General Work Plan</vt:lpstr>
      <vt:lpstr>Performance Indicators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Cunningham, Alana</dc:creator>
  <cp:lastModifiedBy>Pelej, Jennifer</cp:lastModifiedBy>
  <cp:revision>34</cp:revision>
  <dcterms:created xsi:type="dcterms:W3CDTF">2025-07-02T18:03:08Z</dcterms:created>
  <dcterms:modified xsi:type="dcterms:W3CDTF">2025-11-04T22:03:19Z</dcterms:modified>
</cp:coreProperties>
</file>