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64" r:id="rId3"/>
    <p:sldId id="259" r:id="rId4"/>
    <p:sldId id="260" r:id="rId5"/>
    <p:sldId id="265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D62"/>
    <a:srgbClr val="ADAFB2"/>
    <a:srgbClr val="D112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063" autoAdjust="0"/>
  </p:normalViewPr>
  <p:slideViewPr>
    <p:cSldViewPr>
      <p:cViewPr varScale="1">
        <p:scale>
          <a:sx n="95" d="100"/>
          <a:sy n="95" d="100"/>
        </p:scale>
        <p:origin x="-4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6DA806-C72B-419D-B651-110B98B200CD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7FA69E-82DC-4866-AE7D-397E6C0103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89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7FA69E-82DC-4866-AE7D-397E6C01031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674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7CFF7-F206-4BE9-A986-28E7559A0E0A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2D45-D7D6-446E-8F13-DDDA9B2BA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1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7CFF7-F206-4BE9-A986-28E7559A0E0A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2D45-D7D6-446E-8F13-DDDA9B2BA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790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7CFF7-F206-4BE9-A986-28E7559A0E0A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2D45-D7D6-446E-8F13-DDDA9B2BA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173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7CFF7-F206-4BE9-A986-28E7559A0E0A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2D45-D7D6-446E-8F13-DDDA9B2BA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096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7CFF7-F206-4BE9-A986-28E7559A0E0A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2D45-D7D6-446E-8F13-DDDA9B2BA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52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7CFF7-F206-4BE9-A986-28E7559A0E0A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2D45-D7D6-446E-8F13-DDDA9B2BA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613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7CFF7-F206-4BE9-A986-28E7559A0E0A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2D45-D7D6-446E-8F13-DDDA9B2BA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414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7CFF7-F206-4BE9-A986-28E7559A0E0A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2D45-D7D6-446E-8F13-DDDA9B2BA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82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7CFF7-F206-4BE9-A986-28E7559A0E0A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2D45-D7D6-446E-8F13-DDDA9B2BA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178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7CFF7-F206-4BE9-A986-28E7559A0E0A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2D45-D7D6-446E-8F13-DDDA9B2BA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924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7CFF7-F206-4BE9-A986-28E7559A0E0A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2D45-D7D6-446E-8F13-DDDA9B2BA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539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7CFF7-F206-4BE9-A986-28E7559A0E0A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A2D45-D7D6-446E-8F13-DDDA9B2BA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729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blog.kissmetrics.com/website-source-code-seo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Manual Input 5"/>
          <p:cNvSpPr/>
          <p:nvPr/>
        </p:nvSpPr>
        <p:spPr>
          <a:xfrm>
            <a:off x="0" y="5638800"/>
            <a:ext cx="9144000" cy="1219200"/>
          </a:xfrm>
          <a:prstGeom prst="flowChartManualInput">
            <a:avLst/>
          </a:prstGeom>
          <a:solidFill>
            <a:srgbClr val="D112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lowchart: Manual Input 6"/>
          <p:cNvSpPr/>
          <p:nvPr/>
        </p:nvSpPr>
        <p:spPr>
          <a:xfrm rot="10800000">
            <a:off x="0" y="0"/>
            <a:ext cx="9144000" cy="1219200"/>
          </a:xfrm>
          <a:prstGeom prst="flowChartManualInput">
            <a:avLst/>
          </a:prstGeom>
          <a:solidFill>
            <a:srgbClr val="002D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H:\Logo\Accredited Hi R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505" y="1905000"/>
            <a:ext cx="2303585" cy="1537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886200" y="2734991"/>
            <a:ext cx="5181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0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SEO </a:t>
            </a:r>
            <a:r>
              <a:rPr lang="en-US" sz="7000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101</a:t>
            </a:r>
            <a:endParaRPr lang="en-US" sz="7000" dirty="0" smtClean="0">
              <a:solidFill>
                <a:srgbClr val="002D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3696878" y="2168689"/>
            <a:ext cx="0" cy="2438400"/>
          </a:xfrm>
          <a:prstGeom prst="line">
            <a:avLst/>
          </a:prstGeom>
          <a:ln>
            <a:solidFill>
              <a:srgbClr val="002D6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89266" y="3699468"/>
            <a:ext cx="3124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dirty="0" smtClean="0">
                <a:solidFill>
                  <a:srgbClr val="0021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Helena, Montana  </a:t>
            </a:r>
            <a:br>
              <a:rPr lang="en-US" altLang="en-US" dirty="0" smtClean="0">
                <a:solidFill>
                  <a:srgbClr val="002147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dirty="0" err="1" smtClean="0">
                <a:solidFill>
                  <a:srgbClr val="0021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Montana</a:t>
            </a:r>
            <a:r>
              <a:rPr lang="en-US" altLang="en-US" dirty="0" smtClean="0">
                <a:solidFill>
                  <a:srgbClr val="0021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SBDC </a:t>
            </a:r>
            <a:br>
              <a:rPr lang="en-US" altLang="en-US" dirty="0" smtClean="0">
                <a:solidFill>
                  <a:srgbClr val="002147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dirty="0" smtClean="0">
                <a:solidFill>
                  <a:srgbClr val="0021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 Center</a:t>
            </a:r>
            <a:endParaRPr lang="en-US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836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is SEO calculated?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53400" cy="4525963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Every website gets a “quality score”</a:t>
            </a:r>
          </a:p>
          <a:p>
            <a:r>
              <a:rPr lang="en-US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Quality score is like a credit rating</a:t>
            </a:r>
          </a:p>
          <a:p>
            <a:r>
              <a:rPr lang="en-US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be “programmed in” on back end </a:t>
            </a:r>
            <a:r>
              <a:rPr lang="en-US" sz="2000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(Paid)</a:t>
            </a:r>
          </a:p>
          <a:p>
            <a:r>
              <a:rPr lang="en-US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Also Influenced by: </a:t>
            </a:r>
          </a:p>
          <a:p>
            <a:pPr lvl="1"/>
            <a:r>
              <a:rPr lang="en-US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Website Longevity</a:t>
            </a:r>
          </a:p>
          <a:p>
            <a:pPr lvl="1"/>
            <a:r>
              <a:rPr lang="en-US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Amount of Searches by Customers</a:t>
            </a:r>
          </a:p>
          <a:p>
            <a:pPr lvl="1"/>
            <a:r>
              <a:rPr lang="en-US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Inbound/Outbound links to your Website</a:t>
            </a:r>
          </a:p>
          <a:p>
            <a:pPr lvl="1"/>
            <a:r>
              <a:rPr lang="en-US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Keywords in your Website</a:t>
            </a:r>
            <a:endParaRPr lang="en-US" dirty="0"/>
          </a:p>
          <a:p>
            <a:pPr marL="457200" lvl="1" indent="0">
              <a:buNone/>
            </a:pPr>
            <a:endParaRPr lang="en-US" dirty="0" smtClean="0">
              <a:solidFill>
                <a:srgbClr val="002D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8" descr="H:\Logo\Montana-colo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136554" cy="670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Flowchart: Manual Input 5"/>
          <p:cNvSpPr/>
          <p:nvPr/>
        </p:nvSpPr>
        <p:spPr>
          <a:xfrm flipH="1">
            <a:off x="-1" y="6608763"/>
            <a:ext cx="9156173" cy="249237"/>
          </a:xfrm>
          <a:prstGeom prst="flowChartManualInput">
            <a:avLst/>
          </a:prstGeom>
          <a:solidFill>
            <a:srgbClr val="D112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595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Tips to Improve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89154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Brainstorm </a:t>
            </a:r>
            <a:r>
              <a:rPr lang="en-US" i="1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lang="en-US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keywords/phrases; put on every page of your website </a:t>
            </a:r>
            <a:r>
              <a:rPr lang="en-US" i="1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creatively</a:t>
            </a:r>
          </a:p>
          <a:p>
            <a:r>
              <a:rPr lang="en-US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 in captions on </a:t>
            </a:r>
            <a:r>
              <a:rPr lang="en-US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products</a:t>
            </a:r>
          </a:p>
          <a:p>
            <a:r>
              <a:rPr lang="en-US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Rename any and all images with relevant names</a:t>
            </a:r>
            <a:endParaRPr lang="en-US" dirty="0" smtClean="0">
              <a:solidFill>
                <a:srgbClr val="002D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 yourself in directories/review sites/ blogs </a:t>
            </a:r>
            <a:r>
              <a:rPr lang="en-US" sz="2800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(ask!) </a:t>
            </a:r>
            <a:r>
              <a:rPr lang="en-US" sz="2800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800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Outbound</a:t>
            </a:r>
            <a:r>
              <a:rPr lang="en-US" sz="2800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en-US" sz="2800" dirty="0" smtClean="0">
              <a:solidFill>
                <a:srgbClr val="002D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Link to other </a:t>
            </a:r>
            <a:r>
              <a:rPr lang="en-US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pages </a:t>
            </a:r>
            <a:r>
              <a:rPr lang="en-US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your website </a:t>
            </a:r>
            <a:br>
              <a:rPr lang="en-US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(“Press”, </a:t>
            </a:r>
            <a:r>
              <a:rPr lang="en-US" sz="2800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etc.) </a:t>
            </a:r>
            <a:r>
              <a:rPr lang="en-US" sz="2800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“Inbound”</a:t>
            </a:r>
            <a:endParaRPr lang="en-US" sz="2800" dirty="0" smtClean="0">
              <a:solidFill>
                <a:srgbClr val="002D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“tags” on your </a:t>
            </a:r>
            <a:r>
              <a:rPr lang="en-US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website—tutorial on this </a:t>
            </a:r>
            <a:r>
              <a:rPr lang="en-US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link</a:t>
            </a:r>
            <a:r>
              <a:rPr lang="en-US" dirty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600" dirty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https://blog.kissmetrics.com/website-source-code-seo</a:t>
            </a:r>
            <a:r>
              <a:rPr lang="en-US" sz="1600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/</a:t>
            </a:r>
            <a:r>
              <a:rPr lang="en-US" sz="1600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dirty="0">
              <a:solidFill>
                <a:srgbClr val="002D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rgbClr val="002D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8" descr="H:\Logo\Montana-colo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136554" cy="670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Flowchart: Manual Input 5"/>
          <p:cNvSpPr/>
          <p:nvPr/>
        </p:nvSpPr>
        <p:spPr>
          <a:xfrm flipH="1">
            <a:off x="-1" y="6608763"/>
            <a:ext cx="9156173" cy="249237"/>
          </a:xfrm>
          <a:prstGeom prst="flowChartManualInput">
            <a:avLst/>
          </a:prstGeom>
          <a:solidFill>
            <a:srgbClr val="D112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08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Look at Competitors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Look nationally, regionally and statewide</a:t>
            </a:r>
          </a:p>
          <a:p>
            <a:pPr marL="0" indent="0">
              <a:buNone/>
            </a:pPr>
            <a:endParaRPr lang="en-US" dirty="0" smtClean="0">
              <a:solidFill>
                <a:srgbClr val="002D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</a:t>
            </a:r>
            <a:r>
              <a:rPr lang="en-US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they doing right? </a:t>
            </a:r>
            <a:endParaRPr lang="en-US" dirty="0" smtClean="0">
              <a:solidFill>
                <a:srgbClr val="002D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rgbClr val="002D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Copy </a:t>
            </a:r>
            <a:r>
              <a:rPr lang="en-US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them!</a:t>
            </a:r>
            <a:endParaRPr lang="en-US" dirty="0">
              <a:solidFill>
                <a:srgbClr val="002D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8" descr="H:\Logo\Montana-colo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136554" cy="670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lowchart: Manual Input 6"/>
          <p:cNvSpPr/>
          <p:nvPr/>
        </p:nvSpPr>
        <p:spPr>
          <a:xfrm>
            <a:off x="629" y="6608763"/>
            <a:ext cx="9155544" cy="249237"/>
          </a:xfrm>
          <a:prstGeom prst="flowChartManualInput">
            <a:avLst/>
          </a:prstGeom>
          <a:solidFill>
            <a:srgbClr val="002D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247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H:\Logo\Montana-colo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136554" cy="670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Flowchart: Manual Input 5"/>
          <p:cNvSpPr/>
          <p:nvPr/>
        </p:nvSpPr>
        <p:spPr>
          <a:xfrm flipH="1">
            <a:off x="-1" y="6608763"/>
            <a:ext cx="9156173" cy="249237"/>
          </a:xfrm>
          <a:prstGeom prst="flowChartManualInput">
            <a:avLst/>
          </a:prstGeom>
          <a:solidFill>
            <a:srgbClr val="D112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C:\Users\cc0353\Desktop\se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654849"/>
            <a:ext cx="7865790" cy="450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288954" y="177521"/>
            <a:ext cx="770264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all questions the buyer could be asking themselves from every stage of their purchase. The awareness stage begins with a question like “how to dry out your </a:t>
            </a:r>
            <a:r>
              <a:rPr lang="en-US" dirty="0" err="1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iphone</a:t>
            </a:r>
            <a:r>
              <a:rPr lang="en-US" dirty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– if you sold cell phone cases you’d be meeting that solution. Implement </a:t>
            </a:r>
            <a:r>
              <a:rPr lang="en-US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a blog into </a:t>
            </a:r>
            <a:r>
              <a:rPr lang="en-US" dirty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</a:t>
            </a:r>
            <a:r>
              <a:rPr lang="en-US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website.</a:t>
            </a:r>
            <a:endParaRPr lang="en-US" dirty="0">
              <a:solidFill>
                <a:srgbClr val="002D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467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Manual Input 5"/>
          <p:cNvSpPr/>
          <p:nvPr/>
        </p:nvSpPr>
        <p:spPr>
          <a:xfrm rot="10800000">
            <a:off x="0" y="0"/>
            <a:ext cx="9144000" cy="1219200"/>
          </a:xfrm>
          <a:prstGeom prst="flowChartManualInput">
            <a:avLst/>
          </a:prstGeom>
          <a:solidFill>
            <a:srgbClr val="D112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lowchart: Manual Input 6"/>
          <p:cNvSpPr/>
          <p:nvPr/>
        </p:nvSpPr>
        <p:spPr>
          <a:xfrm>
            <a:off x="-6927" y="5646203"/>
            <a:ext cx="9144000" cy="1219200"/>
          </a:xfrm>
          <a:prstGeom prst="flowChartManualInput">
            <a:avLst/>
          </a:prstGeom>
          <a:solidFill>
            <a:srgbClr val="002D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H:\Logo\Accredited Hi R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927" y="2618961"/>
            <a:ext cx="2303585" cy="1537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114800" y="2168689"/>
            <a:ext cx="4800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0" dirty="0" smtClean="0">
                <a:solidFill>
                  <a:srgbClr val="00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 Questions?</a:t>
            </a:r>
            <a:endParaRPr lang="en-US" sz="7000" dirty="0">
              <a:solidFill>
                <a:srgbClr val="002D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3962400" y="2168689"/>
            <a:ext cx="0" cy="2438400"/>
          </a:xfrm>
          <a:prstGeom prst="line">
            <a:avLst/>
          </a:prstGeom>
          <a:ln>
            <a:solidFill>
              <a:srgbClr val="002D6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5842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180</Words>
  <Application>Microsoft Office PowerPoint</Application>
  <PresentationFormat>On-screen Show (4:3)</PresentationFormat>
  <Paragraphs>27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How is SEO calculated?</vt:lpstr>
      <vt:lpstr>Tips to Improve</vt:lpstr>
      <vt:lpstr>Look at Competitors</vt:lpstr>
      <vt:lpstr>PowerPoint Presentation</vt:lpstr>
      <vt:lpstr>PowerPoint Presentation</vt:lpstr>
    </vt:vector>
  </TitlesOfParts>
  <Company>Department of Commerce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Ziegler, Rebecca</dc:creator>
  <cp:lastModifiedBy>Ziegler, Rebecca</cp:lastModifiedBy>
  <cp:revision>22</cp:revision>
  <dcterms:created xsi:type="dcterms:W3CDTF">2015-01-20T22:52:24Z</dcterms:created>
  <dcterms:modified xsi:type="dcterms:W3CDTF">2016-11-17T00:48:30Z</dcterms:modified>
</cp:coreProperties>
</file>