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4"/>
  </p:sldMasterIdLst>
  <p:notesMasterIdLst>
    <p:notesMasterId r:id="rId31"/>
  </p:notesMasterIdLst>
  <p:sldIdLst>
    <p:sldId id="256" r:id="rId5"/>
    <p:sldId id="257" r:id="rId6"/>
    <p:sldId id="297" r:id="rId7"/>
    <p:sldId id="290" r:id="rId8"/>
    <p:sldId id="301" r:id="rId9"/>
    <p:sldId id="316" r:id="rId10"/>
    <p:sldId id="299" r:id="rId11"/>
    <p:sldId id="302" r:id="rId12"/>
    <p:sldId id="317" r:id="rId13"/>
    <p:sldId id="305" r:id="rId14"/>
    <p:sldId id="306" r:id="rId15"/>
    <p:sldId id="303" r:id="rId16"/>
    <p:sldId id="304" r:id="rId17"/>
    <p:sldId id="307" r:id="rId18"/>
    <p:sldId id="262" r:id="rId19"/>
    <p:sldId id="308" r:id="rId20"/>
    <p:sldId id="309" r:id="rId21"/>
    <p:sldId id="310" r:id="rId22"/>
    <p:sldId id="311" r:id="rId23"/>
    <p:sldId id="312" r:id="rId24"/>
    <p:sldId id="318" r:id="rId25"/>
    <p:sldId id="273" r:id="rId26"/>
    <p:sldId id="266" r:id="rId27"/>
    <p:sldId id="313" r:id="rId28"/>
    <p:sldId id="314" r:id="rId29"/>
    <p:sldId id="31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582511A-5E27-7763-13D9-1B1C7676344B}" name="Michel, Jessica" initials="JM" userId="S::CCA608@mt.gov::395fb5a8-64da-4f23-8c10-3ccfecefe46b" providerId="AD"/>
  <p188:author id="{5BB8DB45-0469-8E21-2BB2-1E79737ACCD8}" name="Waites, Stacey" initials="WS" userId="S::CCA595@mt.gov::46e392c2-331c-47d7-94a4-735000299af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602"/>
    <a:srgbClr val="112F60"/>
    <a:srgbClr val="E09602"/>
    <a:srgbClr val="4A93D3"/>
    <a:srgbClr val="F7A603"/>
    <a:srgbClr val="FF6600"/>
    <a:srgbClr val="86B8E2"/>
    <a:srgbClr val="F5A603"/>
    <a:srgbClr val="4A94D3"/>
    <a:srgbClr val="3A7A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23"/>
    <p:restoredTop sz="42650" autoAdjust="0"/>
  </p:normalViewPr>
  <p:slideViewPr>
    <p:cSldViewPr snapToGrid="0">
      <p:cViewPr varScale="1">
        <p:scale>
          <a:sx n="47" d="100"/>
          <a:sy n="47" d="100"/>
        </p:scale>
        <p:origin x="3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53A1F0-B4F6-4717-84E9-8C682DDEE271}" type="doc">
      <dgm:prSet loTypeId="urn:microsoft.com/office/officeart/2011/layout/Tab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2FBFBA8-DBD0-43F0-81F8-B25B53A5E6C4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1. Borrower Stat Sheet</a:t>
          </a:r>
        </a:p>
      </dgm:t>
    </dgm:pt>
    <dgm:pt modelId="{7C809B11-AC62-456A-A786-A6A8566ED5FB}" type="parTrans" cxnId="{DF0C5195-C294-4736-B283-4F64EE25D795}">
      <dgm:prSet/>
      <dgm:spPr/>
      <dgm:t>
        <a:bodyPr/>
        <a:lstStyle/>
        <a:p>
          <a:endParaRPr lang="en-US"/>
        </a:p>
      </dgm:t>
    </dgm:pt>
    <dgm:pt modelId="{B3877C9A-D168-4D47-95CC-0C7C8D1EB183}" type="sibTrans" cxnId="{DF0C5195-C294-4736-B283-4F64EE25D795}">
      <dgm:prSet/>
      <dgm:spPr/>
      <dgm:t>
        <a:bodyPr/>
        <a:lstStyle/>
        <a:p>
          <a:endParaRPr lang="en-US"/>
        </a:p>
      </dgm:t>
    </dgm:pt>
    <dgm:pt modelId="{C00392BC-88F3-46E6-BBC1-50EF373AACF7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Does borrower qualify for program?</a:t>
          </a:r>
        </a:p>
      </dgm:t>
    </dgm:pt>
    <dgm:pt modelId="{ABC98F13-D74B-4092-8D27-B66B194B2601}" type="parTrans" cxnId="{27BB12A9-8080-4AB6-94A4-6D0CC42CE0E7}">
      <dgm:prSet/>
      <dgm:spPr/>
      <dgm:t>
        <a:bodyPr/>
        <a:lstStyle/>
        <a:p>
          <a:endParaRPr lang="en-US"/>
        </a:p>
      </dgm:t>
    </dgm:pt>
    <dgm:pt modelId="{8DC8B833-07F8-407B-817C-84F19B94E42A}" type="sibTrans" cxnId="{27BB12A9-8080-4AB6-94A4-6D0CC42CE0E7}">
      <dgm:prSet/>
      <dgm:spPr/>
      <dgm:t>
        <a:bodyPr/>
        <a:lstStyle/>
        <a:p>
          <a:endParaRPr lang="en-US"/>
        </a:p>
      </dgm:t>
    </dgm:pt>
    <dgm:pt modelId="{39B3B924-32EF-44BA-B14A-1BE6638988E9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2. Final Loan Application</a:t>
          </a:r>
          <a:endParaRPr lang="en-US" sz="1200" dirty="0">
            <a:solidFill>
              <a:schemeClr val="tx1"/>
            </a:solidFill>
          </a:endParaRPr>
        </a:p>
      </dgm:t>
    </dgm:pt>
    <dgm:pt modelId="{C7E405E0-870A-4BC6-AD36-84D5FCA42741}" type="parTrans" cxnId="{5BAA0B74-6A06-43BD-8090-87FE7F731434}">
      <dgm:prSet/>
      <dgm:spPr/>
      <dgm:t>
        <a:bodyPr/>
        <a:lstStyle/>
        <a:p>
          <a:endParaRPr lang="en-US"/>
        </a:p>
      </dgm:t>
    </dgm:pt>
    <dgm:pt modelId="{24DF60A9-824E-466B-998B-26D958342573}" type="sibTrans" cxnId="{5BAA0B74-6A06-43BD-8090-87FE7F731434}">
      <dgm:prSet/>
      <dgm:spPr/>
      <dgm:t>
        <a:bodyPr/>
        <a:lstStyle/>
        <a:p>
          <a:endParaRPr lang="en-US"/>
        </a:p>
      </dgm:t>
    </dgm:pt>
    <dgm:pt modelId="{F276B722-2815-4C19-AC62-02270368238E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 First time homebuyer? Check rental history, assets and declaration is “no”</a:t>
          </a:r>
        </a:p>
      </dgm:t>
    </dgm:pt>
    <dgm:pt modelId="{29D5A9D0-0C65-47C8-AF8F-F30E419B400D}" type="parTrans" cxnId="{9896B711-4CFD-49F7-A580-B491FD70AA38}">
      <dgm:prSet/>
      <dgm:spPr/>
      <dgm:t>
        <a:bodyPr/>
        <a:lstStyle/>
        <a:p>
          <a:endParaRPr lang="en-US"/>
        </a:p>
      </dgm:t>
    </dgm:pt>
    <dgm:pt modelId="{DDA5D103-2E2A-4EF8-A62A-07003D69B2F5}" type="sibTrans" cxnId="{9896B711-4CFD-49F7-A580-B491FD70AA38}">
      <dgm:prSet/>
      <dgm:spPr/>
      <dgm:t>
        <a:bodyPr/>
        <a:lstStyle/>
        <a:p>
          <a:endParaRPr lang="en-US"/>
        </a:p>
      </dgm:t>
    </dgm:pt>
    <dgm:pt modelId="{24E9A1BC-84CA-420D-ABAB-DC83072B4D5C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3. Income Verification</a:t>
          </a:r>
          <a:endParaRPr lang="en-US" sz="1200" dirty="0">
            <a:solidFill>
              <a:schemeClr val="tx1"/>
            </a:solidFill>
          </a:endParaRPr>
        </a:p>
      </dgm:t>
    </dgm:pt>
    <dgm:pt modelId="{689313DB-0DD2-45EB-BAD9-F6781C0046E0}" type="parTrans" cxnId="{8C298E20-9923-40D9-8FED-9BEEAD2CAA43}">
      <dgm:prSet/>
      <dgm:spPr/>
      <dgm:t>
        <a:bodyPr/>
        <a:lstStyle/>
        <a:p>
          <a:endParaRPr lang="en-US"/>
        </a:p>
      </dgm:t>
    </dgm:pt>
    <dgm:pt modelId="{506B2866-F582-427F-81F5-E4E64FD77065}" type="sibTrans" cxnId="{8C298E20-9923-40D9-8FED-9BEEAD2CAA43}">
      <dgm:prSet/>
      <dgm:spPr/>
      <dgm:t>
        <a:bodyPr/>
        <a:lstStyle/>
        <a:p>
          <a:endParaRPr lang="en-US"/>
        </a:p>
      </dgm:t>
    </dgm:pt>
    <dgm:pt modelId="{6BEA7178-9131-469E-91CE-5AEC732BA312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4. Buy/Sell Agreement</a:t>
          </a:r>
          <a:endParaRPr lang="en-US" sz="1200" dirty="0">
            <a:solidFill>
              <a:schemeClr val="tx1"/>
            </a:solidFill>
          </a:endParaRPr>
        </a:p>
      </dgm:t>
    </dgm:pt>
    <dgm:pt modelId="{F64FA6B0-DC62-47DC-B463-7D387C350421}" type="parTrans" cxnId="{304E0FCF-8651-4E20-9602-87A9E36CACBC}">
      <dgm:prSet/>
      <dgm:spPr/>
      <dgm:t>
        <a:bodyPr/>
        <a:lstStyle/>
        <a:p>
          <a:endParaRPr lang="en-US"/>
        </a:p>
      </dgm:t>
    </dgm:pt>
    <dgm:pt modelId="{B91C2CED-620D-4D3F-8083-9539CE2E0A6B}" type="sibTrans" cxnId="{304E0FCF-8651-4E20-9602-87A9E36CACBC}">
      <dgm:prSet/>
      <dgm:spPr/>
      <dgm:t>
        <a:bodyPr/>
        <a:lstStyle/>
        <a:p>
          <a:endParaRPr lang="en-US"/>
        </a:p>
      </dgm:t>
    </dgm:pt>
    <dgm:pt modelId="{3CE58E0A-6DBE-41A8-8D50-43C8558685A6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5. Final CD</a:t>
          </a:r>
          <a:endParaRPr lang="en-US" sz="1200" dirty="0">
            <a:solidFill>
              <a:schemeClr val="tx1"/>
            </a:solidFill>
          </a:endParaRPr>
        </a:p>
      </dgm:t>
    </dgm:pt>
    <dgm:pt modelId="{0E81F6C3-B71A-4D85-A13C-42F854BC7F1E}" type="parTrans" cxnId="{8C1B3447-A808-4B21-BAD5-FD8FBCF32F1E}">
      <dgm:prSet/>
      <dgm:spPr/>
      <dgm:t>
        <a:bodyPr/>
        <a:lstStyle/>
        <a:p>
          <a:endParaRPr lang="en-US"/>
        </a:p>
      </dgm:t>
    </dgm:pt>
    <dgm:pt modelId="{1A47F275-8D91-4D30-9F41-F09B38CB8881}" type="sibTrans" cxnId="{8C1B3447-A808-4B21-BAD5-FD8FBCF32F1E}">
      <dgm:prSet/>
      <dgm:spPr/>
      <dgm:t>
        <a:bodyPr/>
        <a:lstStyle/>
        <a:p>
          <a:endParaRPr lang="en-US"/>
        </a:p>
      </dgm:t>
    </dgm:pt>
    <dgm:pt modelId="{04E2376F-A065-4511-94C2-98C8E484E3CF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Initials and signature? Correct property? Purchase Price? Personal Property?</a:t>
          </a:r>
        </a:p>
      </dgm:t>
    </dgm:pt>
    <dgm:pt modelId="{BCE89740-D2E2-4354-83D2-E986A00639EB}" type="parTrans" cxnId="{6CFD123B-9303-436D-A1E6-DF2F52A09702}">
      <dgm:prSet/>
      <dgm:spPr/>
      <dgm:t>
        <a:bodyPr/>
        <a:lstStyle/>
        <a:p>
          <a:endParaRPr lang="en-US"/>
        </a:p>
      </dgm:t>
    </dgm:pt>
    <dgm:pt modelId="{B67692D8-512E-4BA3-A54B-48D99550117E}" type="sibTrans" cxnId="{6CFD123B-9303-436D-A1E6-DF2F52A09702}">
      <dgm:prSet/>
      <dgm:spPr/>
      <dgm:t>
        <a:bodyPr/>
        <a:lstStyle/>
        <a:p>
          <a:endParaRPr lang="en-US"/>
        </a:p>
      </dgm:t>
    </dgm:pt>
    <dgm:pt modelId="{39FD20A6-1E43-4C84-B708-FE7423EBD1E4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6. DPA Note</a:t>
          </a:r>
          <a:endParaRPr lang="en-US" sz="1200" dirty="0">
            <a:solidFill>
              <a:schemeClr val="tx1"/>
            </a:solidFill>
          </a:endParaRPr>
        </a:p>
      </dgm:t>
    </dgm:pt>
    <dgm:pt modelId="{BAD78C8A-6B70-485A-B112-21F1DC4AAE54}" type="parTrans" cxnId="{21334AD5-F299-4FBC-A461-4D60A64210D4}">
      <dgm:prSet/>
      <dgm:spPr/>
      <dgm:t>
        <a:bodyPr/>
        <a:lstStyle/>
        <a:p>
          <a:endParaRPr lang="en-US"/>
        </a:p>
      </dgm:t>
    </dgm:pt>
    <dgm:pt modelId="{47267A8D-65B7-4333-AD7D-8EAFB2B78AB3}" type="sibTrans" cxnId="{21334AD5-F299-4FBC-A461-4D60A64210D4}">
      <dgm:prSet/>
      <dgm:spPr/>
      <dgm:t>
        <a:bodyPr/>
        <a:lstStyle/>
        <a:p>
          <a:endParaRPr lang="en-US"/>
        </a:p>
      </dgm:t>
    </dgm:pt>
    <dgm:pt modelId="{EBFFC9EE-E6FD-4E08-B036-3BDEF98552AF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For buyer and seller: Check fees (1.75%);  Principal reduction? No cash back</a:t>
          </a:r>
        </a:p>
      </dgm:t>
    </dgm:pt>
    <dgm:pt modelId="{333449A6-29A7-47AD-B492-6C71BDC76266}" type="parTrans" cxnId="{6A0EF9B1-7A79-4164-8520-949E9682ECAE}">
      <dgm:prSet/>
      <dgm:spPr/>
      <dgm:t>
        <a:bodyPr/>
        <a:lstStyle/>
        <a:p>
          <a:endParaRPr lang="en-US"/>
        </a:p>
      </dgm:t>
    </dgm:pt>
    <dgm:pt modelId="{EB7F834B-ACE2-4878-891C-A829D68131E7}" type="sibTrans" cxnId="{6A0EF9B1-7A79-4164-8520-949E9682ECAE}">
      <dgm:prSet/>
      <dgm:spPr/>
      <dgm:t>
        <a:bodyPr/>
        <a:lstStyle/>
        <a:p>
          <a:endParaRPr lang="en-US"/>
        </a:p>
      </dgm:t>
    </dgm:pt>
    <dgm:pt modelId="{5310A657-7DFB-4C90-861E-B308EF3E1151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bg1"/>
              </a:solidFill>
            </a:rPr>
            <a:t>  Signed by borrower(s)? Endorsed appropriately? Allonges allowed </a:t>
          </a:r>
          <a:endParaRPr lang="en-US" sz="1200" dirty="0">
            <a:solidFill>
              <a:schemeClr val="bg1"/>
            </a:solidFill>
          </a:endParaRPr>
        </a:p>
      </dgm:t>
    </dgm:pt>
    <dgm:pt modelId="{FC23E706-8302-4DB1-80AB-3EEEC333E476}" type="parTrans" cxnId="{0CD4E91D-DCBD-4143-B5BE-C5147584E360}">
      <dgm:prSet/>
      <dgm:spPr/>
      <dgm:t>
        <a:bodyPr/>
        <a:lstStyle/>
        <a:p>
          <a:endParaRPr lang="en-US"/>
        </a:p>
      </dgm:t>
    </dgm:pt>
    <dgm:pt modelId="{77F3F324-3715-4A63-8395-D0298EE2CFD4}" type="sibTrans" cxnId="{0CD4E91D-DCBD-4143-B5BE-C5147584E360}">
      <dgm:prSet/>
      <dgm:spPr/>
      <dgm:t>
        <a:bodyPr/>
        <a:lstStyle/>
        <a:p>
          <a:endParaRPr lang="en-US"/>
        </a:p>
      </dgm:t>
    </dgm:pt>
    <dgm:pt modelId="{108D0D37-39FC-4F62-8CCB-0732DEDE6257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bg1"/>
              </a:solidFill>
            </a:rPr>
            <a:t>  Written VOE? Tax returns w/Schedule C? Child support? Benefits? </a:t>
          </a:r>
          <a:endParaRPr lang="en-US" sz="1200" dirty="0">
            <a:solidFill>
              <a:schemeClr val="bg1"/>
            </a:solidFill>
          </a:endParaRPr>
        </a:p>
      </dgm:t>
    </dgm:pt>
    <dgm:pt modelId="{D2459A3A-1CCF-4CB8-8655-2C862C619528}" type="sibTrans" cxnId="{932B2790-F79B-4F71-A9CA-A58EFCF25F38}">
      <dgm:prSet/>
      <dgm:spPr/>
      <dgm:t>
        <a:bodyPr/>
        <a:lstStyle/>
        <a:p>
          <a:endParaRPr lang="en-US"/>
        </a:p>
      </dgm:t>
    </dgm:pt>
    <dgm:pt modelId="{9F5A4DEE-CC57-429C-B724-7DD02AA887CB}" type="parTrans" cxnId="{932B2790-F79B-4F71-A9CA-A58EFCF25F38}">
      <dgm:prSet/>
      <dgm:spPr/>
      <dgm:t>
        <a:bodyPr/>
        <a:lstStyle/>
        <a:p>
          <a:endParaRPr lang="en-US"/>
        </a:p>
      </dgm:t>
    </dgm:pt>
    <dgm:pt modelId="{A5FC8D23-AE16-4CD9-8D4C-1DAD688A633B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3b. 4506-C</a:t>
          </a:r>
          <a:endParaRPr lang="en-US" sz="1200" dirty="0">
            <a:solidFill>
              <a:schemeClr val="tx1"/>
            </a:solidFill>
          </a:endParaRPr>
        </a:p>
      </dgm:t>
    </dgm:pt>
    <dgm:pt modelId="{3A999662-2CFB-423C-9BE2-95E12C986D8C}" type="parTrans" cxnId="{1328808D-20AA-4E10-8765-42D46BE245BB}">
      <dgm:prSet/>
      <dgm:spPr/>
      <dgm:t>
        <a:bodyPr/>
        <a:lstStyle/>
        <a:p>
          <a:endParaRPr lang="en-US"/>
        </a:p>
      </dgm:t>
    </dgm:pt>
    <dgm:pt modelId="{45F4944F-EA9E-4783-816A-88688F24B023}" type="sibTrans" cxnId="{1328808D-20AA-4E10-8765-42D46BE245BB}">
      <dgm:prSet/>
      <dgm:spPr/>
      <dgm:t>
        <a:bodyPr/>
        <a:lstStyle/>
        <a:p>
          <a:endParaRPr lang="en-US"/>
        </a:p>
      </dgm:t>
    </dgm:pt>
    <dgm:pt modelId="{CF9E56D7-AE2D-4B21-AA4E-CC7CFB8EE4D3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3a. Taxpayer Consent Form</a:t>
          </a:r>
        </a:p>
      </dgm:t>
    </dgm:pt>
    <dgm:pt modelId="{E11E6598-5D64-4EA0-946A-D4EED37D5A1A}" type="parTrans" cxnId="{8011635B-5A51-4E6D-A1C8-510D500DC6D1}">
      <dgm:prSet/>
      <dgm:spPr/>
      <dgm:t>
        <a:bodyPr/>
        <a:lstStyle/>
        <a:p>
          <a:endParaRPr lang="en-US"/>
        </a:p>
      </dgm:t>
    </dgm:pt>
    <dgm:pt modelId="{F3DAC11D-1FB2-423A-A22E-ED60DABFA7ED}" type="sibTrans" cxnId="{8011635B-5A51-4E6D-A1C8-510D500DC6D1}">
      <dgm:prSet/>
      <dgm:spPr/>
      <dgm:t>
        <a:bodyPr/>
        <a:lstStyle/>
        <a:p>
          <a:endParaRPr lang="en-US"/>
        </a:p>
      </dgm:t>
    </dgm:pt>
    <dgm:pt modelId="{960B99CA-37EF-414D-92DF-7776BF9E7881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bg1"/>
              </a:solidFill>
            </a:rPr>
            <a:t>  Signed by all borrower(s)?</a:t>
          </a:r>
          <a:endParaRPr lang="en-US" sz="1200" dirty="0">
            <a:solidFill>
              <a:schemeClr val="bg1"/>
            </a:solidFill>
          </a:endParaRPr>
        </a:p>
      </dgm:t>
    </dgm:pt>
    <dgm:pt modelId="{AA016202-B5A7-48D6-AAC2-31BF551A797A}" type="parTrans" cxnId="{C6738D5A-F2C7-4015-A7E7-87214EC6DDC4}">
      <dgm:prSet/>
      <dgm:spPr/>
      <dgm:t>
        <a:bodyPr/>
        <a:lstStyle/>
        <a:p>
          <a:endParaRPr lang="en-US"/>
        </a:p>
      </dgm:t>
    </dgm:pt>
    <dgm:pt modelId="{BB944090-AF9A-4DF1-8E40-30F72ABB338C}" type="sibTrans" cxnId="{C6738D5A-F2C7-4015-A7E7-87214EC6DDC4}">
      <dgm:prSet/>
      <dgm:spPr/>
      <dgm:t>
        <a:bodyPr/>
        <a:lstStyle/>
        <a:p>
          <a:endParaRPr lang="en-US"/>
        </a:p>
      </dgm:t>
    </dgm:pt>
    <dgm:pt modelId="{FE8301CF-6D49-43B1-86BB-A89FA54A6FEE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Signed by all borrower(s)?</a:t>
          </a:r>
        </a:p>
      </dgm:t>
    </dgm:pt>
    <dgm:pt modelId="{5CCDA28C-5692-49AD-AFC8-DEE010829FDF}" type="parTrans" cxnId="{76E2C1B6-0916-4EEB-A19F-2616D23829AE}">
      <dgm:prSet/>
      <dgm:spPr/>
      <dgm:t>
        <a:bodyPr/>
        <a:lstStyle/>
        <a:p>
          <a:endParaRPr lang="en-US"/>
        </a:p>
      </dgm:t>
    </dgm:pt>
    <dgm:pt modelId="{CA0AF4B7-26F4-4377-9BC8-7E3A3CA8202D}" type="sibTrans" cxnId="{76E2C1B6-0916-4EEB-A19F-2616D23829AE}">
      <dgm:prSet/>
      <dgm:spPr/>
      <dgm:t>
        <a:bodyPr/>
        <a:lstStyle/>
        <a:p>
          <a:endParaRPr lang="en-US"/>
        </a:p>
      </dgm:t>
    </dgm:pt>
    <dgm:pt modelId="{C502D783-FC70-47A4-B14A-852A5240AEBB}" type="pres">
      <dgm:prSet presAssocID="{C553A1F0-B4F6-4717-84E9-8C682DDEE271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5D562029-B72C-4615-ADA4-517A5DCAEA84}" type="pres">
      <dgm:prSet presAssocID="{22FBFBA8-DBD0-43F0-81F8-B25B53A5E6C4}" presName="composite" presStyleCnt="0"/>
      <dgm:spPr/>
    </dgm:pt>
    <dgm:pt modelId="{BC6B5F13-C497-40FA-8311-27C92A9D9550}" type="pres">
      <dgm:prSet presAssocID="{22FBFBA8-DBD0-43F0-81F8-B25B53A5E6C4}" presName="FirstChild" presStyleLbl="revTx" presStyleIdx="0" presStyleCnt="8" custScaleX="81567">
        <dgm:presLayoutVars>
          <dgm:chMax val="0"/>
          <dgm:chPref val="0"/>
          <dgm:bulletEnabled val="1"/>
        </dgm:presLayoutVars>
      </dgm:prSet>
      <dgm:spPr/>
    </dgm:pt>
    <dgm:pt modelId="{A141DF1D-DFCA-4B20-BAF9-62748F765933}" type="pres">
      <dgm:prSet presAssocID="{22FBFBA8-DBD0-43F0-81F8-B25B53A5E6C4}" presName="Parent" presStyleLbl="alignNode1" presStyleIdx="0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4C7414A3-96FF-4EBC-B234-90F38660B26E}" type="pres">
      <dgm:prSet presAssocID="{22FBFBA8-DBD0-43F0-81F8-B25B53A5E6C4}" presName="Accent" presStyleLbl="parChTrans1D1" presStyleIdx="0" presStyleCnt="8"/>
      <dgm:spPr/>
    </dgm:pt>
    <dgm:pt modelId="{CC1654C5-3EFC-417C-BDFB-DEC1AF5C0281}" type="pres">
      <dgm:prSet presAssocID="{B3877C9A-D168-4D47-95CC-0C7C8D1EB183}" presName="sibTrans" presStyleCnt="0"/>
      <dgm:spPr/>
    </dgm:pt>
    <dgm:pt modelId="{6D607175-94A9-4511-BDFE-84DEA17BAF4D}" type="pres">
      <dgm:prSet presAssocID="{39B3B924-32EF-44BA-B14A-1BE6638988E9}" presName="composite" presStyleCnt="0"/>
      <dgm:spPr/>
    </dgm:pt>
    <dgm:pt modelId="{3F61AFBD-325A-4654-B04A-6345856563A1}" type="pres">
      <dgm:prSet presAssocID="{39B3B924-32EF-44BA-B14A-1BE6638988E9}" presName="FirstChild" presStyleLbl="revTx" presStyleIdx="1" presStyleCnt="8" custScaleX="84843" custLinFactNeighborX="446" custLinFactNeighborY="-32777">
        <dgm:presLayoutVars>
          <dgm:chMax val="0"/>
          <dgm:chPref val="0"/>
          <dgm:bulletEnabled val="1"/>
        </dgm:presLayoutVars>
      </dgm:prSet>
      <dgm:spPr/>
    </dgm:pt>
    <dgm:pt modelId="{2939269C-4932-44CE-9D4B-822838BF5AFC}" type="pres">
      <dgm:prSet presAssocID="{39B3B924-32EF-44BA-B14A-1BE6638988E9}" presName="Parent" presStyleLbl="alignNode1" presStyleIdx="1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A6070D17-A5D5-493A-857E-3EBA6C17055B}" type="pres">
      <dgm:prSet presAssocID="{39B3B924-32EF-44BA-B14A-1BE6638988E9}" presName="Accent" presStyleLbl="parChTrans1D1" presStyleIdx="1" presStyleCnt="8"/>
      <dgm:spPr/>
    </dgm:pt>
    <dgm:pt modelId="{F22E99BC-DD6E-4525-8856-F7679338327E}" type="pres">
      <dgm:prSet presAssocID="{24DF60A9-824E-466B-998B-26D958342573}" presName="sibTrans" presStyleCnt="0"/>
      <dgm:spPr/>
    </dgm:pt>
    <dgm:pt modelId="{556E37CB-BA7F-431A-8313-76E4AE7DCCC4}" type="pres">
      <dgm:prSet presAssocID="{24E9A1BC-84CA-420D-ABAB-DC83072B4D5C}" presName="composite" presStyleCnt="0"/>
      <dgm:spPr/>
    </dgm:pt>
    <dgm:pt modelId="{1DB8EFDA-3EF1-43AA-8E0E-08D12DC74B93}" type="pres">
      <dgm:prSet presAssocID="{24E9A1BC-84CA-420D-ABAB-DC83072B4D5C}" presName="FirstChild" presStyleLbl="revTx" presStyleIdx="2" presStyleCnt="8" custScaleX="82717">
        <dgm:presLayoutVars>
          <dgm:chMax val="0"/>
          <dgm:chPref val="0"/>
          <dgm:bulletEnabled val="1"/>
        </dgm:presLayoutVars>
      </dgm:prSet>
      <dgm:spPr/>
    </dgm:pt>
    <dgm:pt modelId="{E0418CEA-0E97-487C-B7EA-80E9E6DAF517}" type="pres">
      <dgm:prSet presAssocID="{24E9A1BC-84CA-420D-ABAB-DC83072B4D5C}" presName="Parent" presStyleLbl="alignNode1" presStyleIdx="2" presStyleCnt="8" custScaleX="149017" custScaleY="149853" custLinFactNeighborX="-396" custLinFactNeighborY="2712">
        <dgm:presLayoutVars>
          <dgm:chMax val="3"/>
          <dgm:chPref val="3"/>
          <dgm:bulletEnabled val="1"/>
        </dgm:presLayoutVars>
      </dgm:prSet>
      <dgm:spPr/>
    </dgm:pt>
    <dgm:pt modelId="{36A3A7AC-B733-4FF6-AE72-5E6F6896BD86}" type="pres">
      <dgm:prSet presAssocID="{24E9A1BC-84CA-420D-ABAB-DC83072B4D5C}" presName="Accent" presStyleLbl="parChTrans1D1" presStyleIdx="2" presStyleCnt="8"/>
      <dgm:spPr/>
    </dgm:pt>
    <dgm:pt modelId="{03215739-7E98-448D-91CF-0EBD42321943}" type="pres">
      <dgm:prSet presAssocID="{506B2866-F582-427F-81F5-E4E64FD77065}" presName="sibTrans" presStyleCnt="0"/>
      <dgm:spPr/>
    </dgm:pt>
    <dgm:pt modelId="{471928BB-1CCA-4F4C-8298-0593D259BEA3}" type="pres">
      <dgm:prSet presAssocID="{CF9E56D7-AE2D-4B21-AA4E-CC7CFB8EE4D3}" presName="composite" presStyleCnt="0"/>
      <dgm:spPr/>
    </dgm:pt>
    <dgm:pt modelId="{E168FA9B-6A9D-4939-A84E-83987F7A6262}" type="pres">
      <dgm:prSet presAssocID="{CF9E56D7-AE2D-4B21-AA4E-CC7CFB8EE4D3}" presName="FirstChild" presStyleLbl="revTx" presStyleIdx="3" presStyleCnt="8" custScaleX="82863">
        <dgm:presLayoutVars>
          <dgm:chMax val="0"/>
          <dgm:chPref val="0"/>
          <dgm:bulletEnabled val="1"/>
        </dgm:presLayoutVars>
      </dgm:prSet>
      <dgm:spPr/>
    </dgm:pt>
    <dgm:pt modelId="{6D9E023D-6642-4E13-B7EF-149AB697C133}" type="pres">
      <dgm:prSet presAssocID="{CF9E56D7-AE2D-4B21-AA4E-CC7CFB8EE4D3}" presName="Parent" presStyleLbl="alignNode1" presStyleIdx="3" presStyleCnt="8" custScaleX="149098" custScaleY="150890">
        <dgm:presLayoutVars>
          <dgm:chMax val="3"/>
          <dgm:chPref val="3"/>
          <dgm:bulletEnabled val="1"/>
        </dgm:presLayoutVars>
      </dgm:prSet>
      <dgm:spPr/>
    </dgm:pt>
    <dgm:pt modelId="{DF30910C-0FFA-445A-AF5D-34E3EE6861F1}" type="pres">
      <dgm:prSet presAssocID="{CF9E56D7-AE2D-4B21-AA4E-CC7CFB8EE4D3}" presName="Accent" presStyleLbl="parChTrans1D1" presStyleIdx="3" presStyleCnt="8"/>
      <dgm:spPr/>
    </dgm:pt>
    <dgm:pt modelId="{49EA02C8-D05C-4916-BCD1-ED7716A3E2ED}" type="pres">
      <dgm:prSet presAssocID="{F3DAC11D-1FB2-423A-A22E-ED60DABFA7ED}" presName="sibTrans" presStyleCnt="0"/>
      <dgm:spPr/>
    </dgm:pt>
    <dgm:pt modelId="{750830E2-786E-4055-BCA9-89D57E1A7A23}" type="pres">
      <dgm:prSet presAssocID="{A5FC8D23-AE16-4CD9-8D4C-1DAD688A633B}" presName="composite" presStyleCnt="0"/>
      <dgm:spPr/>
    </dgm:pt>
    <dgm:pt modelId="{A23FCA01-B17F-4A58-8807-2DCA3FE31B18}" type="pres">
      <dgm:prSet presAssocID="{A5FC8D23-AE16-4CD9-8D4C-1DAD688A633B}" presName="FirstChild" presStyleLbl="revTx" presStyleIdx="4" presStyleCnt="8" custScaleX="82285">
        <dgm:presLayoutVars>
          <dgm:chMax val="0"/>
          <dgm:chPref val="0"/>
          <dgm:bulletEnabled val="1"/>
        </dgm:presLayoutVars>
      </dgm:prSet>
      <dgm:spPr/>
    </dgm:pt>
    <dgm:pt modelId="{529D876C-579A-416C-94B7-C657890B4FE9}" type="pres">
      <dgm:prSet presAssocID="{A5FC8D23-AE16-4CD9-8D4C-1DAD688A633B}" presName="Parent" presStyleLbl="alignNode1" presStyleIdx="4" presStyleCnt="8" custScaleX="149098" custScaleY="154392">
        <dgm:presLayoutVars>
          <dgm:chMax val="3"/>
          <dgm:chPref val="3"/>
          <dgm:bulletEnabled val="1"/>
        </dgm:presLayoutVars>
      </dgm:prSet>
      <dgm:spPr/>
    </dgm:pt>
    <dgm:pt modelId="{D99BD761-AA88-426A-A7D7-75E41E84779A}" type="pres">
      <dgm:prSet presAssocID="{A5FC8D23-AE16-4CD9-8D4C-1DAD688A633B}" presName="Accent" presStyleLbl="parChTrans1D1" presStyleIdx="4" presStyleCnt="8"/>
      <dgm:spPr/>
    </dgm:pt>
    <dgm:pt modelId="{23E18BBA-8BE4-4F0F-9DE9-D7156B67AFB7}" type="pres">
      <dgm:prSet presAssocID="{45F4944F-EA9E-4783-816A-88688F24B023}" presName="sibTrans" presStyleCnt="0"/>
      <dgm:spPr/>
    </dgm:pt>
    <dgm:pt modelId="{86C3F12A-41CE-4052-8901-E699437ABA4B}" type="pres">
      <dgm:prSet presAssocID="{6BEA7178-9131-469E-91CE-5AEC732BA312}" presName="composite" presStyleCnt="0"/>
      <dgm:spPr/>
    </dgm:pt>
    <dgm:pt modelId="{2597A2D7-F350-4BF8-91FF-ABC974D71571}" type="pres">
      <dgm:prSet presAssocID="{6BEA7178-9131-469E-91CE-5AEC732BA312}" presName="FirstChild" presStyleLbl="revTx" presStyleIdx="5" presStyleCnt="8" custScaleX="85968" custLinFactNeighborX="4626" custLinFactNeighborY="-3401">
        <dgm:presLayoutVars>
          <dgm:chMax val="0"/>
          <dgm:chPref val="0"/>
          <dgm:bulletEnabled val="1"/>
        </dgm:presLayoutVars>
      </dgm:prSet>
      <dgm:spPr/>
    </dgm:pt>
    <dgm:pt modelId="{2E831642-93AC-4D30-AA01-1466DF88B65D}" type="pres">
      <dgm:prSet presAssocID="{6BEA7178-9131-469E-91CE-5AEC732BA312}" presName="Parent" presStyleLbl="alignNode1" presStyleIdx="5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2C8921BF-98A3-4EA2-8AAB-FEBF8739DC81}" type="pres">
      <dgm:prSet presAssocID="{6BEA7178-9131-469E-91CE-5AEC732BA312}" presName="Accent" presStyleLbl="parChTrans1D1" presStyleIdx="5" presStyleCnt="8"/>
      <dgm:spPr/>
    </dgm:pt>
    <dgm:pt modelId="{2C2403A3-85B9-4C0B-A599-5C525A3A8934}" type="pres">
      <dgm:prSet presAssocID="{B91C2CED-620D-4D3F-8083-9539CE2E0A6B}" presName="sibTrans" presStyleCnt="0"/>
      <dgm:spPr/>
    </dgm:pt>
    <dgm:pt modelId="{57DD31CC-E8D2-4438-B424-271907A1451D}" type="pres">
      <dgm:prSet presAssocID="{3CE58E0A-6DBE-41A8-8D50-43C8558685A6}" presName="composite" presStyleCnt="0"/>
      <dgm:spPr/>
    </dgm:pt>
    <dgm:pt modelId="{EB63370C-8F03-4C83-8D98-F8E8160F545F}" type="pres">
      <dgm:prSet presAssocID="{3CE58E0A-6DBE-41A8-8D50-43C8558685A6}" presName="FirstChild" presStyleLbl="revTx" presStyleIdx="6" presStyleCnt="8" custScaleX="84696" custLinFactNeighborX="1769" custLinFactNeighborY="-15796">
        <dgm:presLayoutVars>
          <dgm:chMax val="0"/>
          <dgm:chPref val="0"/>
          <dgm:bulletEnabled val="1"/>
        </dgm:presLayoutVars>
      </dgm:prSet>
      <dgm:spPr/>
    </dgm:pt>
    <dgm:pt modelId="{6A400215-E8D0-4139-8BB9-DB8145A0F8B5}" type="pres">
      <dgm:prSet presAssocID="{3CE58E0A-6DBE-41A8-8D50-43C8558685A6}" presName="Parent" presStyleLbl="alignNode1" presStyleIdx="6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EEFAC5EE-E4E5-4623-9CE5-3CD37C8FB70D}" type="pres">
      <dgm:prSet presAssocID="{3CE58E0A-6DBE-41A8-8D50-43C8558685A6}" presName="Accent" presStyleLbl="parChTrans1D1" presStyleIdx="6" presStyleCnt="8"/>
      <dgm:spPr/>
    </dgm:pt>
    <dgm:pt modelId="{D1401FD6-BCB6-450A-B3D6-B1CBC9D42798}" type="pres">
      <dgm:prSet presAssocID="{1A47F275-8D91-4D30-9F41-F09B38CB8881}" presName="sibTrans" presStyleCnt="0"/>
      <dgm:spPr/>
    </dgm:pt>
    <dgm:pt modelId="{9823828E-AF20-4DF5-B543-AC23D247058A}" type="pres">
      <dgm:prSet presAssocID="{39FD20A6-1E43-4C84-B708-FE7423EBD1E4}" presName="composite" presStyleCnt="0"/>
      <dgm:spPr/>
    </dgm:pt>
    <dgm:pt modelId="{279C171D-E26F-43E5-8287-DBB8D28E4FDE}" type="pres">
      <dgm:prSet presAssocID="{39FD20A6-1E43-4C84-B708-FE7423EBD1E4}" presName="FirstChild" presStyleLbl="revTx" presStyleIdx="7" presStyleCnt="8" custScaleX="82717">
        <dgm:presLayoutVars>
          <dgm:chMax val="0"/>
          <dgm:chPref val="0"/>
          <dgm:bulletEnabled val="1"/>
        </dgm:presLayoutVars>
      </dgm:prSet>
      <dgm:spPr/>
    </dgm:pt>
    <dgm:pt modelId="{21C8A4C3-BB32-4349-8B06-06ACFD7771D2}" type="pres">
      <dgm:prSet presAssocID="{39FD20A6-1E43-4C84-B708-FE7423EBD1E4}" presName="Parent" presStyleLbl="alignNode1" presStyleIdx="7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0848C194-EC31-41FD-9C30-1614895FABD9}" type="pres">
      <dgm:prSet presAssocID="{39FD20A6-1E43-4C84-B708-FE7423EBD1E4}" presName="Accent" presStyleLbl="parChTrans1D1" presStyleIdx="7" presStyleCnt="8"/>
      <dgm:spPr/>
    </dgm:pt>
  </dgm:ptLst>
  <dgm:cxnLst>
    <dgm:cxn modelId="{79B8EC00-D993-4530-A22E-9B0825E9F5D2}" type="presOf" srcId="{39B3B924-32EF-44BA-B14A-1BE6638988E9}" destId="{2939269C-4932-44CE-9D4B-822838BF5AFC}" srcOrd="0" destOrd="0" presId="urn:microsoft.com/office/officeart/2011/layout/TabList"/>
    <dgm:cxn modelId="{9896B711-4CFD-49F7-A580-B491FD70AA38}" srcId="{39B3B924-32EF-44BA-B14A-1BE6638988E9}" destId="{F276B722-2815-4C19-AC62-02270368238E}" srcOrd="0" destOrd="0" parTransId="{29D5A9D0-0C65-47C8-AF8F-F30E419B400D}" sibTransId="{DDA5D103-2E2A-4EF8-A62A-07003D69B2F5}"/>
    <dgm:cxn modelId="{B167D612-DFEA-4898-BB19-1FCDC8EDFD87}" type="presOf" srcId="{960B99CA-37EF-414D-92DF-7776BF9E7881}" destId="{E168FA9B-6A9D-4939-A84E-83987F7A6262}" srcOrd="0" destOrd="0" presId="urn:microsoft.com/office/officeart/2011/layout/TabList"/>
    <dgm:cxn modelId="{BCE18F17-BAB9-494E-BEFC-EED520312D3B}" type="presOf" srcId="{A5FC8D23-AE16-4CD9-8D4C-1DAD688A633B}" destId="{529D876C-579A-416C-94B7-C657890B4FE9}" srcOrd="0" destOrd="0" presId="urn:microsoft.com/office/officeart/2011/layout/TabList"/>
    <dgm:cxn modelId="{0CD4E91D-DCBD-4143-B5BE-C5147584E360}" srcId="{39FD20A6-1E43-4C84-B708-FE7423EBD1E4}" destId="{5310A657-7DFB-4C90-861E-B308EF3E1151}" srcOrd="0" destOrd="0" parTransId="{FC23E706-8302-4DB1-80AB-3EEEC333E476}" sibTransId="{77F3F324-3715-4A63-8395-D0298EE2CFD4}"/>
    <dgm:cxn modelId="{8C298E20-9923-40D9-8FED-9BEEAD2CAA43}" srcId="{C553A1F0-B4F6-4717-84E9-8C682DDEE271}" destId="{24E9A1BC-84CA-420D-ABAB-DC83072B4D5C}" srcOrd="2" destOrd="0" parTransId="{689313DB-0DD2-45EB-BAD9-F6781C0046E0}" sibTransId="{506B2866-F582-427F-81F5-E4E64FD77065}"/>
    <dgm:cxn modelId="{E6ED7B24-003B-4930-916F-09AF5768E706}" type="presOf" srcId="{5310A657-7DFB-4C90-861E-B308EF3E1151}" destId="{279C171D-E26F-43E5-8287-DBB8D28E4FDE}" srcOrd="0" destOrd="0" presId="urn:microsoft.com/office/officeart/2011/layout/TabList"/>
    <dgm:cxn modelId="{0BF6C224-B413-4118-AFFE-0A530EC8587A}" type="presOf" srcId="{FE8301CF-6D49-43B1-86BB-A89FA54A6FEE}" destId="{A23FCA01-B17F-4A58-8807-2DCA3FE31B18}" srcOrd="0" destOrd="0" presId="urn:microsoft.com/office/officeart/2011/layout/TabList"/>
    <dgm:cxn modelId="{852B602E-1ABA-4E75-BB7A-F0F7CAA2A1D7}" type="presOf" srcId="{22FBFBA8-DBD0-43F0-81F8-B25B53A5E6C4}" destId="{A141DF1D-DFCA-4B20-BAF9-62748F765933}" srcOrd="0" destOrd="0" presId="urn:microsoft.com/office/officeart/2011/layout/TabList"/>
    <dgm:cxn modelId="{867B7C34-4469-43C2-AA04-F1F73F30DA60}" type="presOf" srcId="{39FD20A6-1E43-4C84-B708-FE7423EBD1E4}" destId="{21C8A4C3-BB32-4349-8B06-06ACFD7771D2}" srcOrd="0" destOrd="0" presId="urn:microsoft.com/office/officeart/2011/layout/TabList"/>
    <dgm:cxn modelId="{6CFD123B-9303-436D-A1E6-DF2F52A09702}" srcId="{6BEA7178-9131-469E-91CE-5AEC732BA312}" destId="{04E2376F-A065-4511-94C2-98C8E484E3CF}" srcOrd="0" destOrd="0" parTransId="{BCE89740-D2E2-4354-83D2-E986A00639EB}" sibTransId="{B67692D8-512E-4BA3-A54B-48D99550117E}"/>
    <dgm:cxn modelId="{8011635B-5A51-4E6D-A1C8-510D500DC6D1}" srcId="{C553A1F0-B4F6-4717-84E9-8C682DDEE271}" destId="{CF9E56D7-AE2D-4B21-AA4E-CC7CFB8EE4D3}" srcOrd="3" destOrd="0" parTransId="{E11E6598-5D64-4EA0-946A-D4EED37D5A1A}" sibTransId="{F3DAC11D-1FB2-423A-A22E-ED60DABFA7ED}"/>
    <dgm:cxn modelId="{8C1B3447-A808-4B21-BAD5-FD8FBCF32F1E}" srcId="{C553A1F0-B4F6-4717-84E9-8C682DDEE271}" destId="{3CE58E0A-6DBE-41A8-8D50-43C8558685A6}" srcOrd="6" destOrd="0" parTransId="{0E81F6C3-B71A-4D85-A13C-42F854BC7F1E}" sibTransId="{1A47F275-8D91-4D30-9F41-F09B38CB8881}"/>
    <dgm:cxn modelId="{5BAA0B74-6A06-43BD-8090-87FE7F731434}" srcId="{C553A1F0-B4F6-4717-84E9-8C682DDEE271}" destId="{39B3B924-32EF-44BA-B14A-1BE6638988E9}" srcOrd="1" destOrd="0" parTransId="{C7E405E0-870A-4BC6-AD36-84D5FCA42741}" sibTransId="{24DF60A9-824E-466B-998B-26D958342573}"/>
    <dgm:cxn modelId="{1CB3AA57-D323-46CA-B501-AD2E7E731CD4}" type="presOf" srcId="{EBFFC9EE-E6FD-4E08-B036-3BDEF98552AF}" destId="{EB63370C-8F03-4C83-8D98-F8E8160F545F}" srcOrd="0" destOrd="0" presId="urn:microsoft.com/office/officeart/2011/layout/TabList"/>
    <dgm:cxn modelId="{12DA1259-4D78-4C87-B9D5-BCBC05BB4C45}" type="presOf" srcId="{108D0D37-39FC-4F62-8CCB-0732DEDE6257}" destId="{1DB8EFDA-3EF1-43AA-8E0E-08D12DC74B93}" srcOrd="0" destOrd="0" presId="urn:microsoft.com/office/officeart/2011/layout/TabList"/>
    <dgm:cxn modelId="{C6738D5A-F2C7-4015-A7E7-87214EC6DDC4}" srcId="{CF9E56D7-AE2D-4B21-AA4E-CC7CFB8EE4D3}" destId="{960B99CA-37EF-414D-92DF-7776BF9E7881}" srcOrd="0" destOrd="0" parTransId="{AA016202-B5A7-48D6-AAC2-31BF551A797A}" sibTransId="{BB944090-AF9A-4DF1-8E40-30F72ABB338C}"/>
    <dgm:cxn modelId="{775C8986-0C94-418E-9B25-B55BAD02A014}" type="presOf" srcId="{6BEA7178-9131-469E-91CE-5AEC732BA312}" destId="{2E831642-93AC-4D30-AA01-1466DF88B65D}" srcOrd="0" destOrd="0" presId="urn:microsoft.com/office/officeart/2011/layout/TabList"/>
    <dgm:cxn modelId="{1328808D-20AA-4E10-8765-42D46BE245BB}" srcId="{C553A1F0-B4F6-4717-84E9-8C682DDEE271}" destId="{A5FC8D23-AE16-4CD9-8D4C-1DAD688A633B}" srcOrd="4" destOrd="0" parTransId="{3A999662-2CFB-423C-9BE2-95E12C986D8C}" sibTransId="{45F4944F-EA9E-4783-816A-88688F24B023}"/>
    <dgm:cxn modelId="{932B2790-F79B-4F71-A9CA-A58EFCF25F38}" srcId="{24E9A1BC-84CA-420D-ABAB-DC83072B4D5C}" destId="{108D0D37-39FC-4F62-8CCB-0732DEDE6257}" srcOrd="0" destOrd="0" parTransId="{9F5A4DEE-CC57-429C-B724-7DD02AA887CB}" sibTransId="{D2459A3A-1CCF-4CB8-8655-2C862C619528}"/>
    <dgm:cxn modelId="{DF0C5195-C294-4736-B283-4F64EE25D795}" srcId="{C553A1F0-B4F6-4717-84E9-8C682DDEE271}" destId="{22FBFBA8-DBD0-43F0-81F8-B25B53A5E6C4}" srcOrd="0" destOrd="0" parTransId="{7C809B11-AC62-456A-A786-A6A8566ED5FB}" sibTransId="{B3877C9A-D168-4D47-95CC-0C7C8D1EB183}"/>
    <dgm:cxn modelId="{7E49B9A4-D337-420C-8DDE-81313D680D90}" type="presOf" srcId="{C00392BC-88F3-46E6-BBC1-50EF373AACF7}" destId="{BC6B5F13-C497-40FA-8311-27C92A9D9550}" srcOrd="0" destOrd="0" presId="urn:microsoft.com/office/officeart/2011/layout/TabList"/>
    <dgm:cxn modelId="{27BB12A9-8080-4AB6-94A4-6D0CC42CE0E7}" srcId="{22FBFBA8-DBD0-43F0-81F8-B25B53A5E6C4}" destId="{C00392BC-88F3-46E6-BBC1-50EF373AACF7}" srcOrd="0" destOrd="0" parTransId="{ABC98F13-D74B-4092-8D27-B66B194B2601}" sibTransId="{8DC8B833-07F8-407B-817C-84F19B94E42A}"/>
    <dgm:cxn modelId="{E92D36A9-9069-4D21-9B9B-2659CA96A3C9}" type="presOf" srcId="{C553A1F0-B4F6-4717-84E9-8C682DDEE271}" destId="{C502D783-FC70-47A4-B14A-852A5240AEBB}" srcOrd="0" destOrd="0" presId="urn:microsoft.com/office/officeart/2011/layout/TabList"/>
    <dgm:cxn modelId="{6A0EF9B1-7A79-4164-8520-949E9682ECAE}" srcId="{3CE58E0A-6DBE-41A8-8D50-43C8558685A6}" destId="{EBFFC9EE-E6FD-4E08-B036-3BDEF98552AF}" srcOrd="0" destOrd="0" parTransId="{333449A6-29A7-47AD-B492-6C71BDC76266}" sibTransId="{EB7F834B-ACE2-4878-891C-A829D68131E7}"/>
    <dgm:cxn modelId="{76E2C1B6-0916-4EEB-A19F-2616D23829AE}" srcId="{A5FC8D23-AE16-4CD9-8D4C-1DAD688A633B}" destId="{FE8301CF-6D49-43B1-86BB-A89FA54A6FEE}" srcOrd="0" destOrd="0" parTransId="{5CCDA28C-5692-49AD-AFC8-DEE010829FDF}" sibTransId="{CA0AF4B7-26F4-4377-9BC8-7E3A3CA8202D}"/>
    <dgm:cxn modelId="{CD1B15C4-2BC9-4666-988E-F44713CD4627}" type="presOf" srcId="{04E2376F-A065-4511-94C2-98C8E484E3CF}" destId="{2597A2D7-F350-4BF8-91FF-ABC974D71571}" srcOrd="0" destOrd="0" presId="urn:microsoft.com/office/officeart/2011/layout/TabList"/>
    <dgm:cxn modelId="{304E0FCF-8651-4E20-9602-87A9E36CACBC}" srcId="{C553A1F0-B4F6-4717-84E9-8C682DDEE271}" destId="{6BEA7178-9131-469E-91CE-5AEC732BA312}" srcOrd="5" destOrd="0" parTransId="{F64FA6B0-DC62-47DC-B463-7D387C350421}" sibTransId="{B91C2CED-620D-4D3F-8083-9539CE2E0A6B}"/>
    <dgm:cxn modelId="{21334AD5-F299-4FBC-A461-4D60A64210D4}" srcId="{C553A1F0-B4F6-4717-84E9-8C682DDEE271}" destId="{39FD20A6-1E43-4C84-B708-FE7423EBD1E4}" srcOrd="7" destOrd="0" parTransId="{BAD78C8A-6B70-485A-B112-21F1DC4AAE54}" sibTransId="{47267A8D-65B7-4333-AD7D-8EAFB2B78AB3}"/>
    <dgm:cxn modelId="{5E9AACD8-D589-42B1-B3BD-42D11AA46007}" type="presOf" srcId="{F276B722-2815-4C19-AC62-02270368238E}" destId="{3F61AFBD-325A-4654-B04A-6345856563A1}" srcOrd="0" destOrd="0" presId="urn:microsoft.com/office/officeart/2011/layout/TabList"/>
    <dgm:cxn modelId="{66E13ADD-0EAF-4C62-808C-35227798692F}" type="presOf" srcId="{3CE58E0A-6DBE-41A8-8D50-43C8558685A6}" destId="{6A400215-E8D0-4139-8BB9-DB8145A0F8B5}" srcOrd="0" destOrd="0" presId="urn:microsoft.com/office/officeart/2011/layout/TabList"/>
    <dgm:cxn modelId="{8B8BA0E0-C0BF-4B5E-86AE-3DA97DBD096B}" type="presOf" srcId="{24E9A1BC-84CA-420D-ABAB-DC83072B4D5C}" destId="{E0418CEA-0E97-487C-B7EA-80E9E6DAF517}" srcOrd="0" destOrd="0" presId="urn:microsoft.com/office/officeart/2011/layout/TabList"/>
    <dgm:cxn modelId="{5A2D87E4-4583-42D2-B204-3DB3670E3498}" type="presOf" srcId="{CF9E56D7-AE2D-4B21-AA4E-CC7CFB8EE4D3}" destId="{6D9E023D-6642-4E13-B7EF-149AB697C133}" srcOrd="0" destOrd="0" presId="urn:microsoft.com/office/officeart/2011/layout/TabList"/>
    <dgm:cxn modelId="{060EF806-E730-4594-8810-F5AC3617F9F7}" type="presParOf" srcId="{C502D783-FC70-47A4-B14A-852A5240AEBB}" destId="{5D562029-B72C-4615-ADA4-517A5DCAEA84}" srcOrd="0" destOrd="0" presId="urn:microsoft.com/office/officeart/2011/layout/TabList"/>
    <dgm:cxn modelId="{238B6A69-4BD5-466C-B142-0A54FD73E409}" type="presParOf" srcId="{5D562029-B72C-4615-ADA4-517A5DCAEA84}" destId="{BC6B5F13-C497-40FA-8311-27C92A9D9550}" srcOrd="0" destOrd="0" presId="urn:microsoft.com/office/officeart/2011/layout/TabList"/>
    <dgm:cxn modelId="{241BB203-426A-4353-8669-93B2898FB39E}" type="presParOf" srcId="{5D562029-B72C-4615-ADA4-517A5DCAEA84}" destId="{A141DF1D-DFCA-4B20-BAF9-62748F765933}" srcOrd="1" destOrd="0" presId="urn:microsoft.com/office/officeart/2011/layout/TabList"/>
    <dgm:cxn modelId="{599DD750-6083-4E77-AEFA-75CBE227D342}" type="presParOf" srcId="{5D562029-B72C-4615-ADA4-517A5DCAEA84}" destId="{4C7414A3-96FF-4EBC-B234-90F38660B26E}" srcOrd="2" destOrd="0" presId="urn:microsoft.com/office/officeart/2011/layout/TabList"/>
    <dgm:cxn modelId="{03F3C519-B3B4-4265-A4E5-30F76AFC7D81}" type="presParOf" srcId="{C502D783-FC70-47A4-B14A-852A5240AEBB}" destId="{CC1654C5-3EFC-417C-BDFB-DEC1AF5C0281}" srcOrd="1" destOrd="0" presId="urn:microsoft.com/office/officeart/2011/layout/TabList"/>
    <dgm:cxn modelId="{3C32D8E4-8C49-4B9B-BB1D-9BE5E2279F08}" type="presParOf" srcId="{C502D783-FC70-47A4-B14A-852A5240AEBB}" destId="{6D607175-94A9-4511-BDFE-84DEA17BAF4D}" srcOrd="2" destOrd="0" presId="urn:microsoft.com/office/officeart/2011/layout/TabList"/>
    <dgm:cxn modelId="{A297D485-9FB0-4954-8DA1-E4A2C51256AB}" type="presParOf" srcId="{6D607175-94A9-4511-BDFE-84DEA17BAF4D}" destId="{3F61AFBD-325A-4654-B04A-6345856563A1}" srcOrd="0" destOrd="0" presId="urn:microsoft.com/office/officeart/2011/layout/TabList"/>
    <dgm:cxn modelId="{8603855E-9166-44B7-8176-0605E9B1F3E1}" type="presParOf" srcId="{6D607175-94A9-4511-BDFE-84DEA17BAF4D}" destId="{2939269C-4932-44CE-9D4B-822838BF5AFC}" srcOrd="1" destOrd="0" presId="urn:microsoft.com/office/officeart/2011/layout/TabList"/>
    <dgm:cxn modelId="{9DA98F99-5668-4BF6-8FF8-99B3863989FA}" type="presParOf" srcId="{6D607175-94A9-4511-BDFE-84DEA17BAF4D}" destId="{A6070D17-A5D5-493A-857E-3EBA6C17055B}" srcOrd="2" destOrd="0" presId="urn:microsoft.com/office/officeart/2011/layout/TabList"/>
    <dgm:cxn modelId="{910583B5-A4B1-4481-9D7A-8BD3260DFE4A}" type="presParOf" srcId="{C502D783-FC70-47A4-B14A-852A5240AEBB}" destId="{F22E99BC-DD6E-4525-8856-F7679338327E}" srcOrd="3" destOrd="0" presId="urn:microsoft.com/office/officeart/2011/layout/TabList"/>
    <dgm:cxn modelId="{F0AB9600-3ADB-4DA3-88EB-1A8B565AEECC}" type="presParOf" srcId="{C502D783-FC70-47A4-B14A-852A5240AEBB}" destId="{556E37CB-BA7F-431A-8313-76E4AE7DCCC4}" srcOrd="4" destOrd="0" presId="urn:microsoft.com/office/officeart/2011/layout/TabList"/>
    <dgm:cxn modelId="{8223717E-D544-40FA-81E5-64D9F2FC163C}" type="presParOf" srcId="{556E37CB-BA7F-431A-8313-76E4AE7DCCC4}" destId="{1DB8EFDA-3EF1-43AA-8E0E-08D12DC74B93}" srcOrd="0" destOrd="0" presId="urn:microsoft.com/office/officeart/2011/layout/TabList"/>
    <dgm:cxn modelId="{60BBF443-4A75-420E-8AEB-D702005F8DF4}" type="presParOf" srcId="{556E37CB-BA7F-431A-8313-76E4AE7DCCC4}" destId="{E0418CEA-0E97-487C-B7EA-80E9E6DAF517}" srcOrd="1" destOrd="0" presId="urn:microsoft.com/office/officeart/2011/layout/TabList"/>
    <dgm:cxn modelId="{74F59669-081D-47B3-9113-F5E749F9B387}" type="presParOf" srcId="{556E37CB-BA7F-431A-8313-76E4AE7DCCC4}" destId="{36A3A7AC-B733-4FF6-AE72-5E6F6896BD86}" srcOrd="2" destOrd="0" presId="urn:microsoft.com/office/officeart/2011/layout/TabList"/>
    <dgm:cxn modelId="{56CEA6D8-1EF3-409F-971C-A84538359506}" type="presParOf" srcId="{C502D783-FC70-47A4-B14A-852A5240AEBB}" destId="{03215739-7E98-448D-91CF-0EBD42321943}" srcOrd="5" destOrd="0" presId="urn:microsoft.com/office/officeart/2011/layout/TabList"/>
    <dgm:cxn modelId="{FC5FAF0C-3D7C-434B-9658-BA029E4384F3}" type="presParOf" srcId="{C502D783-FC70-47A4-B14A-852A5240AEBB}" destId="{471928BB-1CCA-4F4C-8298-0593D259BEA3}" srcOrd="6" destOrd="0" presId="urn:microsoft.com/office/officeart/2011/layout/TabList"/>
    <dgm:cxn modelId="{5439E9A7-A1C7-4776-B530-AFC7A9AEEEF2}" type="presParOf" srcId="{471928BB-1CCA-4F4C-8298-0593D259BEA3}" destId="{E168FA9B-6A9D-4939-A84E-83987F7A6262}" srcOrd="0" destOrd="0" presId="urn:microsoft.com/office/officeart/2011/layout/TabList"/>
    <dgm:cxn modelId="{DB7EF4A2-6358-48FD-B432-140C8AAD6458}" type="presParOf" srcId="{471928BB-1CCA-4F4C-8298-0593D259BEA3}" destId="{6D9E023D-6642-4E13-B7EF-149AB697C133}" srcOrd="1" destOrd="0" presId="urn:microsoft.com/office/officeart/2011/layout/TabList"/>
    <dgm:cxn modelId="{E7E56460-CA7C-42B5-A919-4B05E889C39C}" type="presParOf" srcId="{471928BB-1CCA-4F4C-8298-0593D259BEA3}" destId="{DF30910C-0FFA-445A-AF5D-34E3EE6861F1}" srcOrd="2" destOrd="0" presId="urn:microsoft.com/office/officeart/2011/layout/TabList"/>
    <dgm:cxn modelId="{E1E73DD9-2599-4712-A5E0-DC49070B6E4D}" type="presParOf" srcId="{C502D783-FC70-47A4-B14A-852A5240AEBB}" destId="{49EA02C8-D05C-4916-BCD1-ED7716A3E2ED}" srcOrd="7" destOrd="0" presId="urn:microsoft.com/office/officeart/2011/layout/TabList"/>
    <dgm:cxn modelId="{9270D48E-C49D-4197-9B49-7D460B650643}" type="presParOf" srcId="{C502D783-FC70-47A4-B14A-852A5240AEBB}" destId="{750830E2-786E-4055-BCA9-89D57E1A7A23}" srcOrd="8" destOrd="0" presId="urn:microsoft.com/office/officeart/2011/layout/TabList"/>
    <dgm:cxn modelId="{DC283088-E204-4AB4-9FAC-B84F46D45ECC}" type="presParOf" srcId="{750830E2-786E-4055-BCA9-89D57E1A7A23}" destId="{A23FCA01-B17F-4A58-8807-2DCA3FE31B18}" srcOrd="0" destOrd="0" presId="urn:microsoft.com/office/officeart/2011/layout/TabList"/>
    <dgm:cxn modelId="{81267DBC-8B33-4894-855F-CDD11E033EB8}" type="presParOf" srcId="{750830E2-786E-4055-BCA9-89D57E1A7A23}" destId="{529D876C-579A-416C-94B7-C657890B4FE9}" srcOrd="1" destOrd="0" presId="urn:microsoft.com/office/officeart/2011/layout/TabList"/>
    <dgm:cxn modelId="{CB6CB4FB-3BB4-493B-983C-332EF5264551}" type="presParOf" srcId="{750830E2-786E-4055-BCA9-89D57E1A7A23}" destId="{D99BD761-AA88-426A-A7D7-75E41E84779A}" srcOrd="2" destOrd="0" presId="urn:microsoft.com/office/officeart/2011/layout/TabList"/>
    <dgm:cxn modelId="{561299BF-77F6-4DDF-8E4B-D35E48E74DD9}" type="presParOf" srcId="{C502D783-FC70-47A4-B14A-852A5240AEBB}" destId="{23E18BBA-8BE4-4F0F-9DE9-D7156B67AFB7}" srcOrd="9" destOrd="0" presId="urn:microsoft.com/office/officeart/2011/layout/TabList"/>
    <dgm:cxn modelId="{E4EBBBCE-C6B6-46A8-9724-1218051FBC6A}" type="presParOf" srcId="{C502D783-FC70-47A4-B14A-852A5240AEBB}" destId="{86C3F12A-41CE-4052-8901-E699437ABA4B}" srcOrd="10" destOrd="0" presId="urn:microsoft.com/office/officeart/2011/layout/TabList"/>
    <dgm:cxn modelId="{15D15039-149C-4239-BB2F-5F3361B7B2D4}" type="presParOf" srcId="{86C3F12A-41CE-4052-8901-E699437ABA4B}" destId="{2597A2D7-F350-4BF8-91FF-ABC974D71571}" srcOrd="0" destOrd="0" presId="urn:microsoft.com/office/officeart/2011/layout/TabList"/>
    <dgm:cxn modelId="{08761D53-EA63-4685-9C68-E72998117263}" type="presParOf" srcId="{86C3F12A-41CE-4052-8901-E699437ABA4B}" destId="{2E831642-93AC-4D30-AA01-1466DF88B65D}" srcOrd="1" destOrd="0" presId="urn:microsoft.com/office/officeart/2011/layout/TabList"/>
    <dgm:cxn modelId="{6C3739E7-C42D-425B-B5E9-8E1720A089AE}" type="presParOf" srcId="{86C3F12A-41CE-4052-8901-E699437ABA4B}" destId="{2C8921BF-98A3-4EA2-8AAB-FEBF8739DC81}" srcOrd="2" destOrd="0" presId="urn:microsoft.com/office/officeart/2011/layout/TabList"/>
    <dgm:cxn modelId="{B503FE64-1022-48B5-975F-39904B725743}" type="presParOf" srcId="{C502D783-FC70-47A4-B14A-852A5240AEBB}" destId="{2C2403A3-85B9-4C0B-A599-5C525A3A8934}" srcOrd="11" destOrd="0" presId="urn:microsoft.com/office/officeart/2011/layout/TabList"/>
    <dgm:cxn modelId="{247DCF2D-6062-42DD-9FBB-946B185DCA61}" type="presParOf" srcId="{C502D783-FC70-47A4-B14A-852A5240AEBB}" destId="{57DD31CC-E8D2-4438-B424-271907A1451D}" srcOrd="12" destOrd="0" presId="urn:microsoft.com/office/officeart/2011/layout/TabList"/>
    <dgm:cxn modelId="{8133DF05-C107-4946-A2BB-9707B17FC05A}" type="presParOf" srcId="{57DD31CC-E8D2-4438-B424-271907A1451D}" destId="{EB63370C-8F03-4C83-8D98-F8E8160F545F}" srcOrd="0" destOrd="0" presId="urn:microsoft.com/office/officeart/2011/layout/TabList"/>
    <dgm:cxn modelId="{7C09CAAA-B413-49F5-B9B8-33E07228E794}" type="presParOf" srcId="{57DD31CC-E8D2-4438-B424-271907A1451D}" destId="{6A400215-E8D0-4139-8BB9-DB8145A0F8B5}" srcOrd="1" destOrd="0" presId="urn:microsoft.com/office/officeart/2011/layout/TabList"/>
    <dgm:cxn modelId="{53860556-41CF-4076-8310-DA286CA05B13}" type="presParOf" srcId="{57DD31CC-E8D2-4438-B424-271907A1451D}" destId="{EEFAC5EE-E4E5-4623-9CE5-3CD37C8FB70D}" srcOrd="2" destOrd="0" presId="urn:microsoft.com/office/officeart/2011/layout/TabList"/>
    <dgm:cxn modelId="{CD294911-62AE-4BE2-9F67-5F5598BF2111}" type="presParOf" srcId="{C502D783-FC70-47A4-B14A-852A5240AEBB}" destId="{D1401FD6-BCB6-450A-B3D6-B1CBC9D42798}" srcOrd="13" destOrd="0" presId="urn:microsoft.com/office/officeart/2011/layout/TabList"/>
    <dgm:cxn modelId="{45D75AEC-7EF0-4F40-B80B-6B71716A913E}" type="presParOf" srcId="{C502D783-FC70-47A4-B14A-852A5240AEBB}" destId="{9823828E-AF20-4DF5-B543-AC23D247058A}" srcOrd="14" destOrd="0" presId="urn:microsoft.com/office/officeart/2011/layout/TabList"/>
    <dgm:cxn modelId="{5053A995-AAC6-440D-A801-B474D67B0E23}" type="presParOf" srcId="{9823828E-AF20-4DF5-B543-AC23D247058A}" destId="{279C171D-E26F-43E5-8287-DBB8D28E4FDE}" srcOrd="0" destOrd="0" presId="urn:microsoft.com/office/officeart/2011/layout/TabList"/>
    <dgm:cxn modelId="{F4AAFB2A-8A44-4DCC-B36C-5685C5BEB32F}" type="presParOf" srcId="{9823828E-AF20-4DF5-B543-AC23D247058A}" destId="{21C8A4C3-BB32-4349-8B06-06ACFD7771D2}" srcOrd="1" destOrd="0" presId="urn:microsoft.com/office/officeart/2011/layout/TabList"/>
    <dgm:cxn modelId="{4D3CF893-F212-42BC-9502-A1E4ACD71A21}" type="presParOf" srcId="{9823828E-AF20-4DF5-B543-AC23D247058A}" destId="{0848C194-EC31-41FD-9C30-1614895FABD9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53A1F0-B4F6-4717-84E9-8C682DDEE271}" type="doc">
      <dgm:prSet loTypeId="urn:microsoft.com/office/officeart/2011/layout/Tab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0A79C89-A273-492D-B21F-BF57C57DA60D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7. DPA DOT and Assignment</a:t>
          </a:r>
        </a:p>
      </dgm:t>
    </dgm:pt>
    <dgm:pt modelId="{1C6B7E19-943F-47A1-85E4-C22A508F3FB2}" type="parTrans" cxnId="{780A1B57-8038-4D9A-847F-49F85585E469}">
      <dgm:prSet/>
      <dgm:spPr/>
      <dgm:t>
        <a:bodyPr/>
        <a:lstStyle/>
        <a:p>
          <a:endParaRPr lang="en-US"/>
        </a:p>
      </dgm:t>
    </dgm:pt>
    <dgm:pt modelId="{25BAD201-6811-45E7-AEFE-BF3617184892}" type="sibTrans" cxnId="{780A1B57-8038-4D9A-847F-49F85585E469}">
      <dgm:prSet/>
      <dgm:spPr/>
      <dgm:t>
        <a:bodyPr/>
        <a:lstStyle/>
        <a:p>
          <a:endParaRPr lang="en-US"/>
        </a:p>
      </dgm:t>
    </dgm:pt>
    <dgm:pt modelId="{B306B0F0-1ACF-4FF4-A849-6ACC26EF4474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8. Buyer’s Affidavit</a:t>
          </a:r>
        </a:p>
      </dgm:t>
    </dgm:pt>
    <dgm:pt modelId="{C1E29DED-453A-4385-AA27-A255AF01FAF4}" type="parTrans" cxnId="{91BA8E49-605D-442B-B3E3-929A31CF2B97}">
      <dgm:prSet/>
      <dgm:spPr/>
      <dgm:t>
        <a:bodyPr/>
        <a:lstStyle/>
        <a:p>
          <a:endParaRPr lang="en-US"/>
        </a:p>
      </dgm:t>
    </dgm:pt>
    <dgm:pt modelId="{31273D4B-91F5-4EE8-803D-652C30D1C26E}" type="sibTrans" cxnId="{91BA8E49-605D-442B-B3E3-929A31CF2B97}">
      <dgm:prSet/>
      <dgm:spPr/>
      <dgm:t>
        <a:bodyPr/>
        <a:lstStyle/>
        <a:p>
          <a:endParaRPr lang="en-US"/>
        </a:p>
      </dgm:t>
    </dgm:pt>
    <dgm:pt modelId="{20FF2B2A-A443-4305-AE34-957C3ABBFA9E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Present? Signed by borrower(s)? Notarized? Endorsed correctly?</a:t>
          </a:r>
        </a:p>
      </dgm:t>
    </dgm:pt>
    <dgm:pt modelId="{68523145-D136-4D8F-9FAD-D1BEEDB9DD64}" type="parTrans" cxnId="{89015A51-05CF-4683-A9A6-5E34BDFC321C}">
      <dgm:prSet/>
      <dgm:spPr/>
      <dgm:t>
        <a:bodyPr/>
        <a:lstStyle/>
        <a:p>
          <a:endParaRPr lang="en-US"/>
        </a:p>
      </dgm:t>
    </dgm:pt>
    <dgm:pt modelId="{68B29196-5D3D-44C7-80D5-5265C0453B03}" type="sibTrans" cxnId="{89015A51-05CF-4683-A9A6-5E34BDFC321C}">
      <dgm:prSet/>
      <dgm:spPr/>
      <dgm:t>
        <a:bodyPr/>
        <a:lstStyle/>
        <a:p>
          <a:endParaRPr lang="en-US"/>
        </a:p>
      </dgm:t>
    </dgm:pt>
    <dgm:pt modelId="{6965C98C-AF10-4F81-A597-04EE6F43F54E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9. Credit Report</a:t>
          </a:r>
          <a:endParaRPr lang="en-US" sz="1200" dirty="0">
            <a:solidFill>
              <a:schemeClr val="tx1"/>
            </a:solidFill>
          </a:endParaRPr>
        </a:p>
      </dgm:t>
    </dgm:pt>
    <dgm:pt modelId="{0B45AE38-461F-4B4C-99E6-E45BF8657118}" type="parTrans" cxnId="{E4D5D375-26C1-42DC-B818-D80544270D9D}">
      <dgm:prSet/>
      <dgm:spPr/>
      <dgm:t>
        <a:bodyPr/>
        <a:lstStyle/>
        <a:p>
          <a:endParaRPr lang="en-US"/>
        </a:p>
      </dgm:t>
    </dgm:pt>
    <dgm:pt modelId="{B393C116-1C8C-4CAD-9569-B1E5D6EFFAA7}" type="sibTrans" cxnId="{E4D5D375-26C1-42DC-B818-D80544270D9D}">
      <dgm:prSet/>
      <dgm:spPr/>
      <dgm:t>
        <a:bodyPr/>
        <a:lstStyle/>
        <a:p>
          <a:endParaRPr lang="en-US"/>
        </a:p>
      </dgm:t>
    </dgm:pt>
    <dgm:pt modelId="{346ED17F-D31D-4BF0-928F-229EEACC6CB2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Information is correct? Complete, signed and notarized?</a:t>
          </a:r>
        </a:p>
      </dgm:t>
    </dgm:pt>
    <dgm:pt modelId="{6C51976C-5D2B-4F69-B28B-F4BA347345DC}" type="parTrans" cxnId="{6A87B4A9-FBFD-4E9F-904C-FC0D323560B6}">
      <dgm:prSet/>
      <dgm:spPr/>
      <dgm:t>
        <a:bodyPr/>
        <a:lstStyle/>
        <a:p>
          <a:endParaRPr lang="en-US"/>
        </a:p>
      </dgm:t>
    </dgm:pt>
    <dgm:pt modelId="{0F866215-8BE3-444A-AC91-35586C9EAE82}" type="sibTrans" cxnId="{6A87B4A9-FBFD-4E9F-904C-FC0D323560B6}">
      <dgm:prSet/>
      <dgm:spPr/>
      <dgm:t>
        <a:bodyPr/>
        <a:lstStyle/>
        <a:p>
          <a:endParaRPr lang="en-US"/>
        </a:p>
      </dgm:t>
    </dgm:pt>
    <dgm:pt modelId="{785B555E-58E7-4925-A328-04C0BB3BDDD6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10. Appraisal</a:t>
          </a:r>
        </a:p>
      </dgm:t>
    </dgm:pt>
    <dgm:pt modelId="{68706A0F-7E05-4650-9334-06490FDA6A38}" type="parTrans" cxnId="{F742E951-6B71-42BE-B325-74B6230143BC}">
      <dgm:prSet/>
      <dgm:spPr/>
      <dgm:t>
        <a:bodyPr/>
        <a:lstStyle/>
        <a:p>
          <a:endParaRPr lang="en-US"/>
        </a:p>
      </dgm:t>
    </dgm:pt>
    <dgm:pt modelId="{6B7EEAE8-FC82-4E36-9E9E-CF81D78A0EDF}" type="sibTrans" cxnId="{F742E951-6B71-42BE-B325-74B6230143BC}">
      <dgm:prSet/>
      <dgm:spPr/>
      <dgm:t>
        <a:bodyPr/>
        <a:lstStyle/>
        <a:p>
          <a:endParaRPr lang="en-US"/>
        </a:p>
      </dgm:t>
    </dgm:pt>
    <dgm:pt modelId="{6F953EF0-DB7F-4EA4-BB35-D1A5718D7A69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 All reports included?  Statement for derogatory info?  OFAC findings present? </a:t>
          </a:r>
        </a:p>
      </dgm:t>
    </dgm:pt>
    <dgm:pt modelId="{BD9CF8B7-C644-4970-9EBF-A9E10167050F}" type="parTrans" cxnId="{5B13A07B-357F-4BBD-8BCD-0F9B2659B950}">
      <dgm:prSet/>
      <dgm:spPr/>
      <dgm:t>
        <a:bodyPr/>
        <a:lstStyle/>
        <a:p>
          <a:endParaRPr lang="en-US"/>
        </a:p>
      </dgm:t>
    </dgm:pt>
    <dgm:pt modelId="{E9B91119-A7D5-4017-BEC7-8A087EB4C469}" type="sibTrans" cxnId="{5B13A07B-357F-4BBD-8BCD-0F9B2659B950}">
      <dgm:prSet/>
      <dgm:spPr/>
      <dgm:t>
        <a:bodyPr/>
        <a:lstStyle/>
        <a:p>
          <a:endParaRPr lang="en-US"/>
        </a:p>
      </dgm:t>
    </dgm:pt>
    <dgm:pt modelId="{FF76A347-2385-412C-BF40-CCB5030C1E8C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11. AUS</a:t>
          </a:r>
          <a:endParaRPr lang="en-US" sz="1200" dirty="0">
            <a:solidFill>
              <a:schemeClr val="tx1"/>
            </a:solidFill>
          </a:endParaRPr>
        </a:p>
      </dgm:t>
    </dgm:pt>
    <dgm:pt modelId="{0C147BFD-86B4-4107-A4F3-459379851534}" type="parTrans" cxnId="{7BB58565-4518-4BA6-9C2B-61D94F177E51}">
      <dgm:prSet/>
      <dgm:spPr/>
      <dgm:t>
        <a:bodyPr/>
        <a:lstStyle/>
        <a:p>
          <a:endParaRPr lang="en-US"/>
        </a:p>
      </dgm:t>
    </dgm:pt>
    <dgm:pt modelId="{C5E1AD57-9313-47DC-949F-D017AD832561}" type="sibTrans" cxnId="{7BB58565-4518-4BA6-9C2B-61D94F177E51}">
      <dgm:prSet/>
      <dgm:spPr/>
      <dgm:t>
        <a:bodyPr/>
        <a:lstStyle/>
        <a:p>
          <a:endParaRPr lang="en-US"/>
        </a:p>
      </dgm:t>
    </dgm:pt>
    <dgm:pt modelId="{711510E3-4377-4BF6-8AA6-5290FCC3EC49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 Multi lots? Reconciliation ‘as-is’ or repairs need? Repairs documented?</a:t>
          </a:r>
        </a:p>
      </dgm:t>
    </dgm:pt>
    <dgm:pt modelId="{4ED59442-7DC6-488F-A669-9120DFE61247}" type="parTrans" cxnId="{FC5EF6F0-3BDB-4C60-BA73-3A70C91D6B32}">
      <dgm:prSet/>
      <dgm:spPr/>
      <dgm:t>
        <a:bodyPr/>
        <a:lstStyle/>
        <a:p>
          <a:endParaRPr lang="en-US"/>
        </a:p>
      </dgm:t>
    </dgm:pt>
    <dgm:pt modelId="{4F3FD70B-5481-4409-91BE-525B0B834261}" type="sibTrans" cxnId="{FC5EF6F0-3BDB-4C60-BA73-3A70C91D6B32}">
      <dgm:prSet/>
      <dgm:spPr/>
      <dgm:t>
        <a:bodyPr/>
        <a:lstStyle/>
        <a:p>
          <a:endParaRPr lang="en-US"/>
        </a:p>
      </dgm:t>
    </dgm:pt>
    <dgm:pt modelId="{1072C96D-0337-465F-8AA8-8E0250C2674D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12. Recapture Tax Notice</a:t>
          </a:r>
        </a:p>
      </dgm:t>
    </dgm:pt>
    <dgm:pt modelId="{FDE10971-4AAB-465F-8C87-51C647D692D1}" type="parTrans" cxnId="{D71C0484-E347-4B7D-AEE5-B3BA265EB090}">
      <dgm:prSet/>
      <dgm:spPr/>
      <dgm:t>
        <a:bodyPr/>
        <a:lstStyle/>
        <a:p>
          <a:endParaRPr lang="en-US"/>
        </a:p>
      </dgm:t>
    </dgm:pt>
    <dgm:pt modelId="{F962E2E1-8717-4179-83AA-3E7A857CAA2E}" type="sibTrans" cxnId="{D71C0484-E347-4B7D-AEE5-B3BA265EB090}">
      <dgm:prSet/>
      <dgm:spPr/>
      <dgm:t>
        <a:bodyPr/>
        <a:lstStyle/>
        <a:p>
          <a:endParaRPr lang="en-US"/>
        </a:p>
      </dgm:t>
    </dgm:pt>
    <dgm:pt modelId="{EFE7BE60-F4C4-44AE-9064-4B4A3960CACE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           FHA UW and Trans Summary; VA Loan Analysis; Uniform UW Trans Summary</a:t>
          </a:r>
        </a:p>
      </dgm:t>
    </dgm:pt>
    <dgm:pt modelId="{DFB79A83-B0FD-4618-B35F-000C436B3938}" type="parTrans" cxnId="{0AC839F5-D013-4A39-B4C1-94B1AB6B62BF}">
      <dgm:prSet/>
      <dgm:spPr/>
      <dgm:t>
        <a:bodyPr/>
        <a:lstStyle/>
        <a:p>
          <a:endParaRPr lang="en-US"/>
        </a:p>
      </dgm:t>
    </dgm:pt>
    <dgm:pt modelId="{1D704137-CCFC-46E0-97F4-715CEF50055B}" type="sibTrans" cxnId="{0AC839F5-D013-4A39-B4C1-94B1AB6B62BF}">
      <dgm:prSet/>
      <dgm:spPr/>
      <dgm:t>
        <a:bodyPr/>
        <a:lstStyle/>
        <a:p>
          <a:endParaRPr lang="en-US"/>
        </a:p>
      </dgm:t>
    </dgm:pt>
    <dgm:pt modelId="{B7FE73E2-2CD6-4173-8348-7FE5C1406787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tx1"/>
              </a:solidFill>
            </a:rPr>
            <a:t>13. Recapture Tax Compute</a:t>
          </a:r>
          <a:endParaRPr lang="en-US" sz="1200" dirty="0">
            <a:solidFill>
              <a:schemeClr val="tx1"/>
            </a:solidFill>
          </a:endParaRPr>
        </a:p>
      </dgm:t>
    </dgm:pt>
    <dgm:pt modelId="{979B4FD7-197E-48C3-942A-1B005A99E5D0}" type="parTrans" cxnId="{F19752D9-F304-40CF-88CD-6E613FAA64EC}">
      <dgm:prSet/>
      <dgm:spPr/>
      <dgm:t>
        <a:bodyPr/>
        <a:lstStyle/>
        <a:p>
          <a:endParaRPr lang="en-US"/>
        </a:p>
      </dgm:t>
    </dgm:pt>
    <dgm:pt modelId="{C78581BC-73D0-4A8F-B54A-25E950FD32C2}" type="sibTrans" cxnId="{F19752D9-F304-40CF-88CD-6E613FAA64EC}">
      <dgm:prSet/>
      <dgm:spPr/>
      <dgm:t>
        <a:bodyPr/>
        <a:lstStyle/>
        <a:p>
          <a:endParaRPr lang="en-US"/>
        </a:p>
      </dgm:t>
    </dgm:pt>
    <dgm:pt modelId="{B4D1BC68-B774-44FC-AEAD-45641B08320F}">
      <dgm:prSet phldrT="[Text]" custT="1"/>
      <dgm:spPr/>
      <dgm:t>
        <a:bodyPr/>
        <a:lstStyle/>
        <a:p>
          <a:pPr algn="l"/>
          <a:r>
            <a:rPr lang="en-US" sz="1200">
              <a:solidFill>
                <a:schemeClr val="bg1"/>
              </a:solidFill>
            </a:rPr>
            <a:t> MBOH Disclosure; Signed at application</a:t>
          </a:r>
          <a:endParaRPr lang="en-US" sz="1200" dirty="0">
            <a:solidFill>
              <a:schemeClr val="bg1"/>
            </a:solidFill>
          </a:endParaRPr>
        </a:p>
      </dgm:t>
    </dgm:pt>
    <dgm:pt modelId="{B65329D6-9C40-4714-A91C-AAA5616807DB}" type="parTrans" cxnId="{19770818-221A-4FB7-BA5F-55A22E650E41}">
      <dgm:prSet/>
      <dgm:spPr/>
      <dgm:t>
        <a:bodyPr/>
        <a:lstStyle/>
        <a:p>
          <a:endParaRPr lang="en-US"/>
        </a:p>
      </dgm:t>
    </dgm:pt>
    <dgm:pt modelId="{B7BA9996-6052-4C70-8BF3-80AE7C7CA3DB}" type="sibTrans" cxnId="{19770818-221A-4FB7-BA5F-55A22E650E41}">
      <dgm:prSet/>
      <dgm:spPr/>
      <dgm:t>
        <a:bodyPr/>
        <a:lstStyle/>
        <a:p>
          <a:endParaRPr lang="en-US"/>
        </a:p>
      </dgm:t>
    </dgm:pt>
    <dgm:pt modelId="{552BF43F-C88F-4192-8654-2994380BC1F4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tx1"/>
              </a:solidFill>
            </a:rPr>
            <a:t>14. Early Delinquency and Release of Info</a:t>
          </a:r>
        </a:p>
      </dgm:t>
    </dgm:pt>
    <dgm:pt modelId="{195F5FAC-8C32-41B7-BF57-E5F791159F81}" type="parTrans" cxnId="{240FF14B-49EF-4790-9060-C207F0D9E265}">
      <dgm:prSet/>
      <dgm:spPr/>
      <dgm:t>
        <a:bodyPr/>
        <a:lstStyle/>
        <a:p>
          <a:endParaRPr lang="en-US"/>
        </a:p>
      </dgm:t>
    </dgm:pt>
    <dgm:pt modelId="{3F2A6214-8BE5-471A-9524-9D499EB1AAF3}" type="sibTrans" cxnId="{240FF14B-49EF-4790-9060-C207F0D9E265}">
      <dgm:prSet/>
      <dgm:spPr/>
      <dgm:t>
        <a:bodyPr/>
        <a:lstStyle/>
        <a:p>
          <a:endParaRPr lang="en-US"/>
        </a:p>
      </dgm:t>
    </dgm:pt>
    <dgm:pt modelId="{3C5D6A5F-7633-4245-91B5-D4F52781FEAB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Name, address, county, lender info, closing date, loan amount?</a:t>
          </a:r>
        </a:p>
      </dgm:t>
    </dgm:pt>
    <dgm:pt modelId="{0397CECD-4FA6-4448-8560-79DFF55C6B2C}" type="parTrans" cxnId="{2D82D130-85DB-4764-A4C2-962D95BBA22B}">
      <dgm:prSet/>
      <dgm:spPr/>
      <dgm:t>
        <a:bodyPr/>
        <a:lstStyle/>
        <a:p>
          <a:endParaRPr lang="en-US"/>
        </a:p>
      </dgm:t>
    </dgm:pt>
    <dgm:pt modelId="{1D5C4141-990C-4E46-9302-D77C3C72625D}" type="sibTrans" cxnId="{2D82D130-85DB-4764-A4C2-962D95BBA22B}">
      <dgm:prSet/>
      <dgm:spPr/>
      <dgm:t>
        <a:bodyPr/>
        <a:lstStyle/>
        <a:p>
          <a:endParaRPr lang="en-US"/>
        </a:p>
      </dgm:t>
    </dgm:pt>
    <dgm:pt modelId="{3868B3A2-4784-4F1F-A1A8-F5F02B1B2B7B}">
      <dgm:prSet phldrT="[Text]" custT="1"/>
      <dgm:spPr/>
      <dgm:t>
        <a:bodyPr/>
        <a:lstStyle/>
        <a:p>
          <a:pPr algn="l"/>
          <a:r>
            <a:rPr lang="en-US" sz="1200" dirty="0">
              <a:solidFill>
                <a:schemeClr val="bg1"/>
              </a:solidFill>
            </a:rPr>
            <a:t>  MBOH Disclosure signed by all borrower(s)</a:t>
          </a:r>
        </a:p>
      </dgm:t>
    </dgm:pt>
    <dgm:pt modelId="{27F0756A-1DF0-430D-AA10-D340C9BF8B66}" type="parTrans" cxnId="{0F709297-CFF7-4FF3-BBA7-750FA91052D1}">
      <dgm:prSet/>
      <dgm:spPr/>
      <dgm:t>
        <a:bodyPr/>
        <a:lstStyle/>
        <a:p>
          <a:endParaRPr lang="en-US"/>
        </a:p>
      </dgm:t>
    </dgm:pt>
    <dgm:pt modelId="{0B7923F8-A57B-49EB-B094-7EAAF8586D0F}" type="sibTrans" cxnId="{0F709297-CFF7-4FF3-BBA7-750FA91052D1}">
      <dgm:prSet/>
      <dgm:spPr/>
      <dgm:t>
        <a:bodyPr/>
        <a:lstStyle/>
        <a:p>
          <a:endParaRPr lang="en-US"/>
        </a:p>
      </dgm:t>
    </dgm:pt>
    <dgm:pt modelId="{C502D783-FC70-47A4-B14A-852A5240AEBB}" type="pres">
      <dgm:prSet presAssocID="{C553A1F0-B4F6-4717-84E9-8C682DDEE271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873BDC1F-DC2E-40FA-BF1B-8915D1B01990}" type="pres">
      <dgm:prSet presAssocID="{90A79C89-A273-492D-B21F-BF57C57DA60D}" presName="composite" presStyleCnt="0"/>
      <dgm:spPr/>
    </dgm:pt>
    <dgm:pt modelId="{52F42F61-D039-41BC-9D92-631986CAFDDE}" type="pres">
      <dgm:prSet presAssocID="{90A79C89-A273-492D-B21F-BF57C57DA60D}" presName="FirstChild" presStyleLbl="revTx" presStyleIdx="0" presStyleCnt="8" custScaleX="82271">
        <dgm:presLayoutVars>
          <dgm:chMax val="0"/>
          <dgm:chPref val="0"/>
          <dgm:bulletEnabled val="1"/>
        </dgm:presLayoutVars>
      </dgm:prSet>
      <dgm:spPr/>
    </dgm:pt>
    <dgm:pt modelId="{A8C249F7-6B4F-49FC-A79B-E665BF2F66EB}" type="pres">
      <dgm:prSet presAssocID="{90A79C89-A273-492D-B21F-BF57C57DA60D}" presName="Parent" presStyleLbl="alignNode1" presStyleIdx="0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D351F1E9-1674-4604-B3DC-1404942C8A55}" type="pres">
      <dgm:prSet presAssocID="{90A79C89-A273-492D-B21F-BF57C57DA60D}" presName="Accent" presStyleLbl="parChTrans1D1" presStyleIdx="0" presStyleCnt="8"/>
      <dgm:spPr/>
    </dgm:pt>
    <dgm:pt modelId="{E2887158-653F-46C5-AC2D-5F78AA9E000F}" type="pres">
      <dgm:prSet presAssocID="{25BAD201-6811-45E7-AEFE-BF3617184892}" presName="sibTrans" presStyleCnt="0"/>
      <dgm:spPr/>
    </dgm:pt>
    <dgm:pt modelId="{7A1EE0B7-A9C3-41F5-B41C-3CFDF15467DC}" type="pres">
      <dgm:prSet presAssocID="{B306B0F0-1ACF-4FF4-A849-6ACC26EF4474}" presName="composite" presStyleCnt="0"/>
      <dgm:spPr/>
    </dgm:pt>
    <dgm:pt modelId="{5A533BD4-2344-4546-B03F-FDE8244993E6}" type="pres">
      <dgm:prSet presAssocID="{B306B0F0-1ACF-4FF4-A849-6ACC26EF4474}" presName="FirstChild" presStyleLbl="revTx" presStyleIdx="1" presStyleCnt="8" custScaleX="81567">
        <dgm:presLayoutVars>
          <dgm:chMax val="0"/>
          <dgm:chPref val="0"/>
          <dgm:bulletEnabled val="1"/>
        </dgm:presLayoutVars>
      </dgm:prSet>
      <dgm:spPr/>
    </dgm:pt>
    <dgm:pt modelId="{C2293A27-44CE-48E8-99A2-2F205843FA00}" type="pres">
      <dgm:prSet presAssocID="{B306B0F0-1ACF-4FF4-A849-6ACC26EF4474}" presName="Parent" presStyleLbl="alignNode1" presStyleIdx="1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934E5530-A20C-420F-86E8-F7C8C905257E}" type="pres">
      <dgm:prSet presAssocID="{B306B0F0-1ACF-4FF4-A849-6ACC26EF4474}" presName="Accent" presStyleLbl="parChTrans1D1" presStyleIdx="1" presStyleCnt="8"/>
      <dgm:spPr/>
    </dgm:pt>
    <dgm:pt modelId="{32F0B687-6E4D-45A1-BDBE-C9C02FC26244}" type="pres">
      <dgm:prSet presAssocID="{31273D4B-91F5-4EE8-803D-652C30D1C26E}" presName="sibTrans" presStyleCnt="0"/>
      <dgm:spPr/>
    </dgm:pt>
    <dgm:pt modelId="{6303EAB3-67B8-4C84-8AA8-33E2A107A090}" type="pres">
      <dgm:prSet presAssocID="{6965C98C-AF10-4F81-A597-04EE6F43F54E}" presName="composite" presStyleCnt="0"/>
      <dgm:spPr/>
    </dgm:pt>
    <dgm:pt modelId="{22E8F2F2-622F-4AC3-8F99-C67FC4234A39}" type="pres">
      <dgm:prSet presAssocID="{6965C98C-AF10-4F81-A597-04EE6F43F54E}" presName="FirstChild" presStyleLbl="revTx" presStyleIdx="2" presStyleCnt="8" custScaleX="85366">
        <dgm:presLayoutVars>
          <dgm:chMax val="0"/>
          <dgm:chPref val="0"/>
          <dgm:bulletEnabled val="1"/>
        </dgm:presLayoutVars>
      </dgm:prSet>
      <dgm:spPr/>
    </dgm:pt>
    <dgm:pt modelId="{F8136316-CFD0-4C20-BD61-5F4707B665B3}" type="pres">
      <dgm:prSet presAssocID="{6965C98C-AF10-4F81-A597-04EE6F43F54E}" presName="Parent" presStyleLbl="alignNode1" presStyleIdx="2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41427551-9979-4348-B2B2-6B47546AEB84}" type="pres">
      <dgm:prSet presAssocID="{6965C98C-AF10-4F81-A597-04EE6F43F54E}" presName="Accent" presStyleLbl="parChTrans1D1" presStyleIdx="2" presStyleCnt="8"/>
      <dgm:spPr/>
    </dgm:pt>
    <dgm:pt modelId="{27183EB1-9BC2-46B9-9057-8A35181CCC41}" type="pres">
      <dgm:prSet presAssocID="{B393C116-1C8C-4CAD-9569-B1E5D6EFFAA7}" presName="sibTrans" presStyleCnt="0"/>
      <dgm:spPr/>
    </dgm:pt>
    <dgm:pt modelId="{F31F4D6A-DA5E-423C-9A2A-B2A5D9DCE2A0}" type="pres">
      <dgm:prSet presAssocID="{785B555E-58E7-4925-A328-04C0BB3BDDD6}" presName="composite" presStyleCnt="0"/>
      <dgm:spPr/>
    </dgm:pt>
    <dgm:pt modelId="{9BCF4A9F-3493-4F7C-A246-131239AEF418}" type="pres">
      <dgm:prSet presAssocID="{785B555E-58E7-4925-A328-04C0BB3BDDD6}" presName="FirstChild" presStyleLbl="revTx" presStyleIdx="3" presStyleCnt="8" custScaleX="83716">
        <dgm:presLayoutVars>
          <dgm:chMax val="0"/>
          <dgm:chPref val="0"/>
          <dgm:bulletEnabled val="1"/>
        </dgm:presLayoutVars>
      </dgm:prSet>
      <dgm:spPr/>
    </dgm:pt>
    <dgm:pt modelId="{D2AEAC63-4EF9-43CD-A9C0-94AAE9BD7A7E}" type="pres">
      <dgm:prSet presAssocID="{785B555E-58E7-4925-A328-04C0BB3BDDD6}" presName="Parent" presStyleLbl="alignNode1" presStyleIdx="3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F0FC8DCC-1152-4E35-83F9-815328F0CEB9}" type="pres">
      <dgm:prSet presAssocID="{785B555E-58E7-4925-A328-04C0BB3BDDD6}" presName="Accent" presStyleLbl="parChTrans1D1" presStyleIdx="3" presStyleCnt="8"/>
      <dgm:spPr/>
    </dgm:pt>
    <dgm:pt modelId="{41515945-1C0B-4763-B768-1870DA90ACFC}" type="pres">
      <dgm:prSet presAssocID="{6B7EEAE8-FC82-4E36-9E9E-CF81D78A0EDF}" presName="sibTrans" presStyleCnt="0"/>
      <dgm:spPr/>
    </dgm:pt>
    <dgm:pt modelId="{B5E50DE2-AC2C-4CBC-8D10-9251ACF9F008}" type="pres">
      <dgm:prSet presAssocID="{FF76A347-2385-412C-BF40-CCB5030C1E8C}" presName="composite" presStyleCnt="0"/>
      <dgm:spPr/>
    </dgm:pt>
    <dgm:pt modelId="{9F9553CF-6987-4186-AF24-10CE90496A43}" type="pres">
      <dgm:prSet presAssocID="{FF76A347-2385-412C-BF40-CCB5030C1E8C}" presName="FirstChild" presStyleLbl="revTx" presStyleIdx="4" presStyleCnt="8" custScaleX="96398" custScaleY="123686" custLinFactNeighborX="17675" custLinFactNeighborY="-34689">
        <dgm:presLayoutVars>
          <dgm:chMax val="0"/>
          <dgm:chPref val="0"/>
          <dgm:bulletEnabled val="1"/>
        </dgm:presLayoutVars>
      </dgm:prSet>
      <dgm:spPr/>
    </dgm:pt>
    <dgm:pt modelId="{8B0CC95B-27F4-43F2-9413-33DB7DE01A8B}" type="pres">
      <dgm:prSet presAssocID="{FF76A347-2385-412C-BF40-CCB5030C1E8C}" presName="Parent" presStyleLbl="alignNode1" presStyleIdx="4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9E012391-8990-4880-ACFB-706910A22EA5}" type="pres">
      <dgm:prSet presAssocID="{FF76A347-2385-412C-BF40-CCB5030C1E8C}" presName="Accent" presStyleLbl="parChTrans1D1" presStyleIdx="4" presStyleCnt="8"/>
      <dgm:spPr/>
    </dgm:pt>
    <dgm:pt modelId="{D60B04A6-AD66-41DB-82C1-41FDC1C9BF85}" type="pres">
      <dgm:prSet presAssocID="{C5E1AD57-9313-47DC-949F-D017AD832561}" presName="sibTrans" presStyleCnt="0"/>
      <dgm:spPr/>
    </dgm:pt>
    <dgm:pt modelId="{C8AD6118-918E-4A6C-B250-F7A75EA99472}" type="pres">
      <dgm:prSet presAssocID="{1072C96D-0337-465F-8AA8-8E0250C2674D}" presName="composite" presStyleCnt="0"/>
      <dgm:spPr/>
    </dgm:pt>
    <dgm:pt modelId="{E693812D-CB62-4CCA-B1B3-08F12614EE49}" type="pres">
      <dgm:prSet presAssocID="{1072C96D-0337-465F-8AA8-8E0250C2674D}" presName="FirstChild" presStyleLbl="revTx" presStyleIdx="5" presStyleCnt="8" custScaleX="81567">
        <dgm:presLayoutVars>
          <dgm:chMax val="0"/>
          <dgm:chPref val="0"/>
          <dgm:bulletEnabled val="1"/>
        </dgm:presLayoutVars>
      </dgm:prSet>
      <dgm:spPr/>
    </dgm:pt>
    <dgm:pt modelId="{A6B777A7-6244-4E6D-AD80-28A411168D54}" type="pres">
      <dgm:prSet presAssocID="{1072C96D-0337-465F-8AA8-8E0250C2674D}" presName="Parent" presStyleLbl="alignNode1" presStyleIdx="5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1902F9E7-EDD0-4FCE-8AB7-7A13E0A5AD04}" type="pres">
      <dgm:prSet presAssocID="{1072C96D-0337-465F-8AA8-8E0250C2674D}" presName="Accent" presStyleLbl="parChTrans1D1" presStyleIdx="5" presStyleCnt="8"/>
      <dgm:spPr/>
    </dgm:pt>
    <dgm:pt modelId="{369DDA5A-8CA6-42BC-AED9-FCA585ECFCFE}" type="pres">
      <dgm:prSet presAssocID="{F962E2E1-8717-4179-83AA-3E7A857CAA2E}" presName="sibTrans" presStyleCnt="0"/>
      <dgm:spPr/>
    </dgm:pt>
    <dgm:pt modelId="{44D25F7D-0732-43D6-899A-DD946E20484A}" type="pres">
      <dgm:prSet presAssocID="{B7FE73E2-2CD6-4173-8348-7FE5C1406787}" presName="composite" presStyleCnt="0"/>
      <dgm:spPr/>
    </dgm:pt>
    <dgm:pt modelId="{3E18757A-6FEE-41B7-9CED-CAB6AFA1E315}" type="pres">
      <dgm:prSet presAssocID="{B7FE73E2-2CD6-4173-8348-7FE5C1406787}" presName="FirstChild" presStyleLbl="revTx" presStyleIdx="6" presStyleCnt="8" custScaleX="83334">
        <dgm:presLayoutVars>
          <dgm:chMax val="0"/>
          <dgm:chPref val="0"/>
          <dgm:bulletEnabled val="1"/>
        </dgm:presLayoutVars>
      </dgm:prSet>
      <dgm:spPr/>
    </dgm:pt>
    <dgm:pt modelId="{D5BB1730-3A5D-4555-BD36-7959EB1034B4}" type="pres">
      <dgm:prSet presAssocID="{B7FE73E2-2CD6-4173-8348-7FE5C1406787}" presName="Parent" presStyleLbl="alignNode1" presStyleIdx="6" presStyleCnt="8" custScaleX="149017" custScaleY="149853">
        <dgm:presLayoutVars>
          <dgm:chMax val="3"/>
          <dgm:chPref val="3"/>
          <dgm:bulletEnabled val="1"/>
        </dgm:presLayoutVars>
      </dgm:prSet>
      <dgm:spPr/>
    </dgm:pt>
    <dgm:pt modelId="{1FB54871-FF4C-4C80-96DE-DCB2469939A9}" type="pres">
      <dgm:prSet presAssocID="{B7FE73E2-2CD6-4173-8348-7FE5C1406787}" presName="Accent" presStyleLbl="parChTrans1D1" presStyleIdx="6" presStyleCnt="8"/>
      <dgm:spPr/>
    </dgm:pt>
    <dgm:pt modelId="{0E00A27A-3D4B-4DC7-BF32-86D68A4D956F}" type="pres">
      <dgm:prSet presAssocID="{C78581BC-73D0-4A8F-B54A-25E950FD32C2}" presName="sibTrans" presStyleCnt="0"/>
      <dgm:spPr/>
    </dgm:pt>
    <dgm:pt modelId="{CD729C7D-A38A-4707-AB56-96D28F80620A}" type="pres">
      <dgm:prSet presAssocID="{552BF43F-C88F-4192-8654-2994380BC1F4}" presName="composite" presStyleCnt="0"/>
      <dgm:spPr/>
    </dgm:pt>
    <dgm:pt modelId="{C13C4EE6-0F83-43FB-8FA7-B49CDF80D275}" type="pres">
      <dgm:prSet presAssocID="{552BF43F-C88F-4192-8654-2994380BC1F4}" presName="FirstChild" presStyleLbl="revTx" presStyleIdx="7" presStyleCnt="8" custScaleX="83719">
        <dgm:presLayoutVars>
          <dgm:chMax val="0"/>
          <dgm:chPref val="0"/>
          <dgm:bulletEnabled val="1"/>
        </dgm:presLayoutVars>
      </dgm:prSet>
      <dgm:spPr/>
    </dgm:pt>
    <dgm:pt modelId="{5287A81D-5EA6-4161-AEDB-FE77A455F711}" type="pres">
      <dgm:prSet presAssocID="{552BF43F-C88F-4192-8654-2994380BC1F4}" presName="Parent" presStyleLbl="alignNode1" presStyleIdx="7" presStyleCnt="8" custScaleX="149751">
        <dgm:presLayoutVars>
          <dgm:chMax val="3"/>
          <dgm:chPref val="3"/>
          <dgm:bulletEnabled val="1"/>
        </dgm:presLayoutVars>
      </dgm:prSet>
      <dgm:spPr/>
    </dgm:pt>
    <dgm:pt modelId="{7D542A36-83F1-4780-B082-C12E56B18FAF}" type="pres">
      <dgm:prSet presAssocID="{552BF43F-C88F-4192-8654-2994380BC1F4}" presName="Accent" presStyleLbl="parChTrans1D1" presStyleIdx="7" presStyleCnt="8"/>
      <dgm:spPr/>
    </dgm:pt>
  </dgm:ptLst>
  <dgm:cxnLst>
    <dgm:cxn modelId="{19770818-221A-4FB7-BA5F-55A22E650E41}" srcId="{1072C96D-0337-465F-8AA8-8E0250C2674D}" destId="{B4D1BC68-B774-44FC-AEAD-45641B08320F}" srcOrd="0" destOrd="0" parTransId="{B65329D6-9C40-4714-A91C-AAA5616807DB}" sibTransId="{B7BA9996-6052-4C70-8BF3-80AE7C7CA3DB}"/>
    <dgm:cxn modelId="{7325C61A-0C38-4F09-AF05-F130EF6080CD}" type="presOf" srcId="{552BF43F-C88F-4192-8654-2994380BC1F4}" destId="{5287A81D-5EA6-4161-AEDB-FE77A455F711}" srcOrd="0" destOrd="0" presId="urn:microsoft.com/office/officeart/2011/layout/TabList"/>
    <dgm:cxn modelId="{930E4F1F-77AC-4E09-86D2-71311BA0554C}" type="presOf" srcId="{3C5D6A5F-7633-4245-91B5-D4F52781FEAB}" destId="{3E18757A-6FEE-41B7-9CED-CAB6AFA1E315}" srcOrd="0" destOrd="0" presId="urn:microsoft.com/office/officeart/2011/layout/TabList"/>
    <dgm:cxn modelId="{6425FE27-9F3D-440C-A96A-92ADBAFB33C4}" type="presOf" srcId="{20FF2B2A-A443-4305-AE34-957C3ABBFA9E}" destId="{52F42F61-D039-41BC-9D92-631986CAFDDE}" srcOrd="0" destOrd="0" presId="urn:microsoft.com/office/officeart/2011/layout/TabList"/>
    <dgm:cxn modelId="{2D82D130-85DB-4764-A4C2-962D95BBA22B}" srcId="{B7FE73E2-2CD6-4173-8348-7FE5C1406787}" destId="{3C5D6A5F-7633-4245-91B5-D4F52781FEAB}" srcOrd="0" destOrd="0" parTransId="{0397CECD-4FA6-4448-8560-79DFF55C6B2C}" sibTransId="{1D5C4141-990C-4E46-9302-D77C3C72625D}"/>
    <dgm:cxn modelId="{77A72861-1FDB-463E-B2CA-3228DDFB57C8}" type="presOf" srcId="{FF76A347-2385-412C-BF40-CCB5030C1E8C}" destId="{8B0CC95B-27F4-43F2-9413-33DB7DE01A8B}" srcOrd="0" destOrd="0" presId="urn:microsoft.com/office/officeart/2011/layout/TabList"/>
    <dgm:cxn modelId="{7BB58565-4518-4BA6-9C2B-61D94F177E51}" srcId="{C553A1F0-B4F6-4717-84E9-8C682DDEE271}" destId="{FF76A347-2385-412C-BF40-CCB5030C1E8C}" srcOrd="4" destOrd="0" parTransId="{0C147BFD-86B4-4107-A4F3-459379851534}" sibTransId="{C5E1AD57-9313-47DC-949F-D017AD832561}"/>
    <dgm:cxn modelId="{8650A745-BC57-46AF-9CCE-C5F02ED6A506}" type="presOf" srcId="{EFE7BE60-F4C4-44AE-9064-4B4A3960CACE}" destId="{9F9553CF-6987-4186-AF24-10CE90496A43}" srcOrd="0" destOrd="0" presId="urn:microsoft.com/office/officeart/2011/layout/TabList"/>
    <dgm:cxn modelId="{49601E46-BFA6-4EF3-A215-4D38E98669D8}" type="presOf" srcId="{6965C98C-AF10-4F81-A597-04EE6F43F54E}" destId="{F8136316-CFD0-4C20-BD61-5F4707B665B3}" srcOrd="0" destOrd="0" presId="urn:microsoft.com/office/officeart/2011/layout/TabList"/>
    <dgm:cxn modelId="{91BA8E49-605D-442B-B3E3-929A31CF2B97}" srcId="{C553A1F0-B4F6-4717-84E9-8C682DDEE271}" destId="{B306B0F0-1ACF-4FF4-A849-6ACC26EF4474}" srcOrd="1" destOrd="0" parTransId="{C1E29DED-453A-4385-AA27-A255AF01FAF4}" sibTransId="{31273D4B-91F5-4EE8-803D-652C30D1C26E}"/>
    <dgm:cxn modelId="{240FF14B-49EF-4790-9060-C207F0D9E265}" srcId="{C553A1F0-B4F6-4717-84E9-8C682DDEE271}" destId="{552BF43F-C88F-4192-8654-2994380BC1F4}" srcOrd="7" destOrd="0" parTransId="{195F5FAC-8C32-41B7-BF57-E5F791159F81}" sibTransId="{3F2A6214-8BE5-471A-9524-9D499EB1AAF3}"/>
    <dgm:cxn modelId="{89015A51-05CF-4683-A9A6-5E34BDFC321C}" srcId="{90A79C89-A273-492D-B21F-BF57C57DA60D}" destId="{20FF2B2A-A443-4305-AE34-957C3ABBFA9E}" srcOrd="0" destOrd="0" parTransId="{68523145-D136-4D8F-9FAD-D1BEEDB9DD64}" sibTransId="{68B29196-5D3D-44C7-80D5-5265C0453B03}"/>
    <dgm:cxn modelId="{F742E951-6B71-42BE-B325-74B6230143BC}" srcId="{C553A1F0-B4F6-4717-84E9-8C682DDEE271}" destId="{785B555E-58E7-4925-A328-04C0BB3BDDD6}" srcOrd="3" destOrd="0" parTransId="{68706A0F-7E05-4650-9334-06490FDA6A38}" sibTransId="{6B7EEAE8-FC82-4E36-9E9E-CF81D78A0EDF}"/>
    <dgm:cxn modelId="{15DBED54-331F-44E5-BC26-9F51643D106C}" type="presOf" srcId="{3868B3A2-4784-4F1F-A1A8-F5F02B1B2B7B}" destId="{C13C4EE6-0F83-43FB-8FA7-B49CDF80D275}" srcOrd="0" destOrd="0" presId="urn:microsoft.com/office/officeart/2011/layout/TabList"/>
    <dgm:cxn modelId="{E4D5D375-26C1-42DC-B818-D80544270D9D}" srcId="{C553A1F0-B4F6-4717-84E9-8C682DDEE271}" destId="{6965C98C-AF10-4F81-A597-04EE6F43F54E}" srcOrd="2" destOrd="0" parTransId="{0B45AE38-461F-4B4C-99E6-E45BF8657118}" sibTransId="{B393C116-1C8C-4CAD-9569-B1E5D6EFFAA7}"/>
    <dgm:cxn modelId="{A53E5576-B67E-4746-A473-990EAD294338}" type="presOf" srcId="{B7FE73E2-2CD6-4173-8348-7FE5C1406787}" destId="{D5BB1730-3A5D-4555-BD36-7959EB1034B4}" srcOrd="0" destOrd="0" presId="urn:microsoft.com/office/officeart/2011/layout/TabList"/>
    <dgm:cxn modelId="{780A1B57-8038-4D9A-847F-49F85585E469}" srcId="{C553A1F0-B4F6-4717-84E9-8C682DDEE271}" destId="{90A79C89-A273-492D-B21F-BF57C57DA60D}" srcOrd="0" destOrd="0" parTransId="{1C6B7E19-943F-47A1-85E4-C22A508F3FB2}" sibTransId="{25BAD201-6811-45E7-AEFE-BF3617184892}"/>
    <dgm:cxn modelId="{5B13A07B-357F-4BBD-8BCD-0F9B2659B950}" srcId="{6965C98C-AF10-4F81-A597-04EE6F43F54E}" destId="{6F953EF0-DB7F-4EA4-BB35-D1A5718D7A69}" srcOrd="0" destOrd="0" parTransId="{BD9CF8B7-C644-4970-9EBF-A9E10167050F}" sibTransId="{E9B91119-A7D5-4017-BEC7-8A087EB4C469}"/>
    <dgm:cxn modelId="{C2417981-9F92-4966-B85B-F889FA070216}" type="presOf" srcId="{711510E3-4377-4BF6-8AA6-5290FCC3EC49}" destId="{9BCF4A9F-3493-4F7C-A246-131239AEF418}" srcOrd="0" destOrd="0" presId="urn:microsoft.com/office/officeart/2011/layout/TabList"/>
    <dgm:cxn modelId="{F8E4AB82-FB20-4A93-8490-2799ABCC4B94}" type="presOf" srcId="{6F953EF0-DB7F-4EA4-BB35-D1A5718D7A69}" destId="{22E8F2F2-622F-4AC3-8F99-C67FC4234A39}" srcOrd="0" destOrd="0" presId="urn:microsoft.com/office/officeart/2011/layout/TabList"/>
    <dgm:cxn modelId="{D71C0484-E347-4B7D-AEE5-B3BA265EB090}" srcId="{C553A1F0-B4F6-4717-84E9-8C682DDEE271}" destId="{1072C96D-0337-465F-8AA8-8E0250C2674D}" srcOrd="5" destOrd="0" parTransId="{FDE10971-4AAB-465F-8C87-51C647D692D1}" sibTransId="{F962E2E1-8717-4179-83AA-3E7A857CAA2E}"/>
    <dgm:cxn modelId="{8ACEA585-56A7-43DE-8190-E5F9EB0436FA}" type="presOf" srcId="{B4D1BC68-B774-44FC-AEAD-45641B08320F}" destId="{E693812D-CB62-4CCA-B1B3-08F12614EE49}" srcOrd="0" destOrd="0" presId="urn:microsoft.com/office/officeart/2011/layout/TabList"/>
    <dgm:cxn modelId="{D512C78A-3211-4ADB-AF62-7D8E12CC9EDB}" type="presOf" srcId="{785B555E-58E7-4925-A328-04C0BB3BDDD6}" destId="{D2AEAC63-4EF9-43CD-A9C0-94AAE9BD7A7E}" srcOrd="0" destOrd="0" presId="urn:microsoft.com/office/officeart/2011/layout/TabList"/>
    <dgm:cxn modelId="{0F709297-CFF7-4FF3-BBA7-750FA91052D1}" srcId="{552BF43F-C88F-4192-8654-2994380BC1F4}" destId="{3868B3A2-4784-4F1F-A1A8-F5F02B1B2B7B}" srcOrd="0" destOrd="0" parTransId="{27F0756A-1DF0-430D-AA10-D340C9BF8B66}" sibTransId="{0B7923F8-A57B-49EB-B094-7EAAF8586D0F}"/>
    <dgm:cxn modelId="{E92D36A9-9069-4D21-9B9B-2659CA96A3C9}" type="presOf" srcId="{C553A1F0-B4F6-4717-84E9-8C682DDEE271}" destId="{C502D783-FC70-47A4-B14A-852A5240AEBB}" srcOrd="0" destOrd="0" presId="urn:microsoft.com/office/officeart/2011/layout/TabList"/>
    <dgm:cxn modelId="{6A87B4A9-FBFD-4E9F-904C-FC0D323560B6}" srcId="{B306B0F0-1ACF-4FF4-A849-6ACC26EF4474}" destId="{346ED17F-D31D-4BF0-928F-229EEACC6CB2}" srcOrd="0" destOrd="0" parTransId="{6C51976C-5D2B-4F69-B28B-F4BA347345DC}" sibTransId="{0F866215-8BE3-444A-AC91-35586C9EAE82}"/>
    <dgm:cxn modelId="{5548A3B4-C3FD-4098-B769-76F364F8BCF7}" type="presOf" srcId="{346ED17F-D31D-4BF0-928F-229EEACC6CB2}" destId="{5A533BD4-2344-4546-B03F-FDE8244993E6}" srcOrd="0" destOrd="0" presId="urn:microsoft.com/office/officeart/2011/layout/TabList"/>
    <dgm:cxn modelId="{34462ACF-0BB4-40A8-A4A5-73A173862ADD}" type="presOf" srcId="{1072C96D-0337-465F-8AA8-8E0250C2674D}" destId="{A6B777A7-6244-4E6D-AD80-28A411168D54}" srcOrd="0" destOrd="0" presId="urn:microsoft.com/office/officeart/2011/layout/TabList"/>
    <dgm:cxn modelId="{F19752D9-F304-40CF-88CD-6E613FAA64EC}" srcId="{C553A1F0-B4F6-4717-84E9-8C682DDEE271}" destId="{B7FE73E2-2CD6-4173-8348-7FE5C1406787}" srcOrd="6" destOrd="0" parTransId="{979B4FD7-197E-48C3-942A-1B005A99E5D0}" sibTransId="{C78581BC-73D0-4A8F-B54A-25E950FD32C2}"/>
    <dgm:cxn modelId="{2BFCCBEA-78EB-48BD-B132-82953FC0B653}" type="presOf" srcId="{90A79C89-A273-492D-B21F-BF57C57DA60D}" destId="{A8C249F7-6B4F-49FC-A79B-E665BF2F66EB}" srcOrd="0" destOrd="0" presId="urn:microsoft.com/office/officeart/2011/layout/TabList"/>
    <dgm:cxn modelId="{FC5EF6F0-3BDB-4C60-BA73-3A70C91D6B32}" srcId="{785B555E-58E7-4925-A328-04C0BB3BDDD6}" destId="{711510E3-4377-4BF6-8AA6-5290FCC3EC49}" srcOrd="0" destOrd="0" parTransId="{4ED59442-7DC6-488F-A669-9120DFE61247}" sibTransId="{4F3FD70B-5481-4409-91BE-525B0B834261}"/>
    <dgm:cxn modelId="{0AC839F5-D013-4A39-B4C1-94B1AB6B62BF}" srcId="{FF76A347-2385-412C-BF40-CCB5030C1E8C}" destId="{EFE7BE60-F4C4-44AE-9064-4B4A3960CACE}" srcOrd="0" destOrd="0" parTransId="{DFB79A83-B0FD-4618-B35F-000C436B3938}" sibTransId="{1D704137-CCFC-46E0-97F4-715CEF50055B}"/>
    <dgm:cxn modelId="{C0B973FA-EE7B-4956-9BCA-5FF8EF1AA5A0}" type="presOf" srcId="{B306B0F0-1ACF-4FF4-A849-6ACC26EF4474}" destId="{C2293A27-44CE-48E8-99A2-2F205843FA00}" srcOrd="0" destOrd="0" presId="urn:microsoft.com/office/officeart/2011/layout/TabList"/>
    <dgm:cxn modelId="{602490B5-6D01-4048-859D-F603D6480435}" type="presParOf" srcId="{C502D783-FC70-47A4-B14A-852A5240AEBB}" destId="{873BDC1F-DC2E-40FA-BF1B-8915D1B01990}" srcOrd="0" destOrd="0" presId="urn:microsoft.com/office/officeart/2011/layout/TabList"/>
    <dgm:cxn modelId="{3CCDB15E-648A-4002-996C-6C4D3B439BAE}" type="presParOf" srcId="{873BDC1F-DC2E-40FA-BF1B-8915D1B01990}" destId="{52F42F61-D039-41BC-9D92-631986CAFDDE}" srcOrd="0" destOrd="0" presId="urn:microsoft.com/office/officeart/2011/layout/TabList"/>
    <dgm:cxn modelId="{8626AF26-B056-4AF8-9424-D164E0B89F08}" type="presParOf" srcId="{873BDC1F-DC2E-40FA-BF1B-8915D1B01990}" destId="{A8C249F7-6B4F-49FC-A79B-E665BF2F66EB}" srcOrd="1" destOrd="0" presId="urn:microsoft.com/office/officeart/2011/layout/TabList"/>
    <dgm:cxn modelId="{78F54A32-76DD-4BDC-ACAD-7E2385A0DFE6}" type="presParOf" srcId="{873BDC1F-DC2E-40FA-BF1B-8915D1B01990}" destId="{D351F1E9-1674-4604-B3DC-1404942C8A55}" srcOrd="2" destOrd="0" presId="urn:microsoft.com/office/officeart/2011/layout/TabList"/>
    <dgm:cxn modelId="{D33166DB-3C02-4587-828B-4A806BE04C7B}" type="presParOf" srcId="{C502D783-FC70-47A4-B14A-852A5240AEBB}" destId="{E2887158-653F-46C5-AC2D-5F78AA9E000F}" srcOrd="1" destOrd="0" presId="urn:microsoft.com/office/officeart/2011/layout/TabList"/>
    <dgm:cxn modelId="{530F3236-5DBE-4FAC-A6E7-F2CD3BC534E2}" type="presParOf" srcId="{C502D783-FC70-47A4-B14A-852A5240AEBB}" destId="{7A1EE0B7-A9C3-41F5-B41C-3CFDF15467DC}" srcOrd="2" destOrd="0" presId="urn:microsoft.com/office/officeart/2011/layout/TabList"/>
    <dgm:cxn modelId="{478878AA-D734-4E59-8C17-80D35BF70478}" type="presParOf" srcId="{7A1EE0B7-A9C3-41F5-B41C-3CFDF15467DC}" destId="{5A533BD4-2344-4546-B03F-FDE8244993E6}" srcOrd="0" destOrd="0" presId="urn:microsoft.com/office/officeart/2011/layout/TabList"/>
    <dgm:cxn modelId="{9C0A1011-23A4-4F50-9B17-A4276657A7A8}" type="presParOf" srcId="{7A1EE0B7-A9C3-41F5-B41C-3CFDF15467DC}" destId="{C2293A27-44CE-48E8-99A2-2F205843FA00}" srcOrd="1" destOrd="0" presId="urn:microsoft.com/office/officeart/2011/layout/TabList"/>
    <dgm:cxn modelId="{D0B6448A-5E50-4457-8E79-3A9448A10A7F}" type="presParOf" srcId="{7A1EE0B7-A9C3-41F5-B41C-3CFDF15467DC}" destId="{934E5530-A20C-420F-86E8-F7C8C905257E}" srcOrd="2" destOrd="0" presId="urn:microsoft.com/office/officeart/2011/layout/TabList"/>
    <dgm:cxn modelId="{C5A9793F-4F61-4630-8FFF-6E2BE9627E97}" type="presParOf" srcId="{C502D783-FC70-47A4-B14A-852A5240AEBB}" destId="{32F0B687-6E4D-45A1-BDBE-C9C02FC26244}" srcOrd="3" destOrd="0" presId="urn:microsoft.com/office/officeart/2011/layout/TabList"/>
    <dgm:cxn modelId="{32621B4F-764B-408F-BA59-7CDFB3449C81}" type="presParOf" srcId="{C502D783-FC70-47A4-B14A-852A5240AEBB}" destId="{6303EAB3-67B8-4C84-8AA8-33E2A107A090}" srcOrd="4" destOrd="0" presId="urn:microsoft.com/office/officeart/2011/layout/TabList"/>
    <dgm:cxn modelId="{3DBCC8FD-722B-465F-9AE2-3841D99BC2DA}" type="presParOf" srcId="{6303EAB3-67B8-4C84-8AA8-33E2A107A090}" destId="{22E8F2F2-622F-4AC3-8F99-C67FC4234A39}" srcOrd="0" destOrd="0" presId="urn:microsoft.com/office/officeart/2011/layout/TabList"/>
    <dgm:cxn modelId="{29B5A8D8-7DF0-4DF9-BA64-8EECB2ABC89D}" type="presParOf" srcId="{6303EAB3-67B8-4C84-8AA8-33E2A107A090}" destId="{F8136316-CFD0-4C20-BD61-5F4707B665B3}" srcOrd="1" destOrd="0" presId="urn:microsoft.com/office/officeart/2011/layout/TabList"/>
    <dgm:cxn modelId="{F8BEBF86-500C-424D-8F60-4B6182D10328}" type="presParOf" srcId="{6303EAB3-67B8-4C84-8AA8-33E2A107A090}" destId="{41427551-9979-4348-B2B2-6B47546AEB84}" srcOrd="2" destOrd="0" presId="urn:microsoft.com/office/officeart/2011/layout/TabList"/>
    <dgm:cxn modelId="{E1482695-73CF-4078-9D5A-CC157973194E}" type="presParOf" srcId="{C502D783-FC70-47A4-B14A-852A5240AEBB}" destId="{27183EB1-9BC2-46B9-9057-8A35181CCC41}" srcOrd="5" destOrd="0" presId="urn:microsoft.com/office/officeart/2011/layout/TabList"/>
    <dgm:cxn modelId="{A118BD0D-68D4-466D-8864-5A4B35E43DD0}" type="presParOf" srcId="{C502D783-FC70-47A4-B14A-852A5240AEBB}" destId="{F31F4D6A-DA5E-423C-9A2A-B2A5D9DCE2A0}" srcOrd="6" destOrd="0" presId="urn:microsoft.com/office/officeart/2011/layout/TabList"/>
    <dgm:cxn modelId="{A56487A5-EF14-4E68-83B0-E34C9FD7B2FD}" type="presParOf" srcId="{F31F4D6A-DA5E-423C-9A2A-B2A5D9DCE2A0}" destId="{9BCF4A9F-3493-4F7C-A246-131239AEF418}" srcOrd="0" destOrd="0" presId="urn:microsoft.com/office/officeart/2011/layout/TabList"/>
    <dgm:cxn modelId="{E808A697-BBBF-4B08-92D6-C27D69B0A45F}" type="presParOf" srcId="{F31F4D6A-DA5E-423C-9A2A-B2A5D9DCE2A0}" destId="{D2AEAC63-4EF9-43CD-A9C0-94AAE9BD7A7E}" srcOrd="1" destOrd="0" presId="urn:microsoft.com/office/officeart/2011/layout/TabList"/>
    <dgm:cxn modelId="{FEFD7AAE-A4EA-4343-8652-D10BDD0EF557}" type="presParOf" srcId="{F31F4D6A-DA5E-423C-9A2A-B2A5D9DCE2A0}" destId="{F0FC8DCC-1152-4E35-83F9-815328F0CEB9}" srcOrd="2" destOrd="0" presId="urn:microsoft.com/office/officeart/2011/layout/TabList"/>
    <dgm:cxn modelId="{7347335F-149C-450A-BF9C-8E00ADC74E96}" type="presParOf" srcId="{C502D783-FC70-47A4-B14A-852A5240AEBB}" destId="{41515945-1C0B-4763-B768-1870DA90ACFC}" srcOrd="7" destOrd="0" presId="urn:microsoft.com/office/officeart/2011/layout/TabList"/>
    <dgm:cxn modelId="{EC6CD4ED-9959-44E9-A70B-3751713FFA51}" type="presParOf" srcId="{C502D783-FC70-47A4-B14A-852A5240AEBB}" destId="{B5E50DE2-AC2C-4CBC-8D10-9251ACF9F008}" srcOrd="8" destOrd="0" presId="urn:microsoft.com/office/officeart/2011/layout/TabList"/>
    <dgm:cxn modelId="{57F2A622-37E4-4592-B364-2C3ABF714DA4}" type="presParOf" srcId="{B5E50DE2-AC2C-4CBC-8D10-9251ACF9F008}" destId="{9F9553CF-6987-4186-AF24-10CE90496A43}" srcOrd="0" destOrd="0" presId="urn:microsoft.com/office/officeart/2011/layout/TabList"/>
    <dgm:cxn modelId="{8A26F203-8FBF-47AD-A946-9B6E328E4B65}" type="presParOf" srcId="{B5E50DE2-AC2C-4CBC-8D10-9251ACF9F008}" destId="{8B0CC95B-27F4-43F2-9413-33DB7DE01A8B}" srcOrd="1" destOrd="0" presId="urn:microsoft.com/office/officeart/2011/layout/TabList"/>
    <dgm:cxn modelId="{24E1BF14-6C8F-414A-8DFE-20C512D8BE24}" type="presParOf" srcId="{B5E50DE2-AC2C-4CBC-8D10-9251ACF9F008}" destId="{9E012391-8990-4880-ACFB-706910A22EA5}" srcOrd="2" destOrd="0" presId="urn:microsoft.com/office/officeart/2011/layout/TabList"/>
    <dgm:cxn modelId="{A589971E-C057-4780-91FD-297F9A2243AE}" type="presParOf" srcId="{C502D783-FC70-47A4-B14A-852A5240AEBB}" destId="{D60B04A6-AD66-41DB-82C1-41FDC1C9BF85}" srcOrd="9" destOrd="0" presId="urn:microsoft.com/office/officeart/2011/layout/TabList"/>
    <dgm:cxn modelId="{0E799F31-7586-4E6B-89ED-6B8AA91F99BC}" type="presParOf" srcId="{C502D783-FC70-47A4-B14A-852A5240AEBB}" destId="{C8AD6118-918E-4A6C-B250-F7A75EA99472}" srcOrd="10" destOrd="0" presId="urn:microsoft.com/office/officeart/2011/layout/TabList"/>
    <dgm:cxn modelId="{3B346106-F0E0-4B65-9628-59F3F53EFA1C}" type="presParOf" srcId="{C8AD6118-918E-4A6C-B250-F7A75EA99472}" destId="{E693812D-CB62-4CCA-B1B3-08F12614EE49}" srcOrd="0" destOrd="0" presId="urn:microsoft.com/office/officeart/2011/layout/TabList"/>
    <dgm:cxn modelId="{136B607D-E920-4AB6-84E4-91DF2F5EA0E0}" type="presParOf" srcId="{C8AD6118-918E-4A6C-B250-F7A75EA99472}" destId="{A6B777A7-6244-4E6D-AD80-28A411168D54}" srcOrd="1" destOrd="0" presId="urn:microsoft.com/office/officeart/2011/layout/TabList"/>
    <dgm:cxn modelId="{93FBB68F-C5B3-473F-B30C-6435E651316C}" type="presParOf" srcId="{C8AD6118-918E-4A6C-B250-F7A75EA99472}" destId="{1902F9E7-EDD0-4FCE-8AB7-7A13E0A5AD04}" srcOrd="2" destOrd="0" presId="urn:microsoft.com/office/officeart/2011/layout/TabList"/>
    <dgm:cxn modelId="{26300665-15FC-46BD-BF80-1C575A20DDE0}" type="presParOf" srcId="{C502D783-FC70-47A4-B14A-852A5240AEBB}" destId="{369DDA5A-8CA6-42BC-AED9-FCA585ECFCFE}" srcOrd="11" destOrd="0" presId="urn:microsoft.com/office/officeart/2011/layout/TabList"/>
    <dgm:cxn modelId="{A9E92C1B-C570-45D2-9EE9-D687ED7D03A8}" type="presParOf" srcId="{C502D783-FC70-47A4-B14A-852A5240AEBB}" destId="{44D25F7D-0732-43D6-899A-DD946E20484A}" srcOrd="12" destOrd="0" presId="urn:microsoft.com/office/officeart/2011/layout/TabList"/>
    <dgm:cxn modelId="{2BB79AF4-4574-4F0D-A8C7-9DE89985E409}" type="presParOf" srcId="{44D25F7D-0732-43D6-899A-DD946E20484A}" destId="{3E18757A-6FEE-41B7-9CED-CAB6AFA1E315}" srcOrd="0" destOrd="0" presId="urn:microsoft.com/office/officeart/2011/layout/TabList"/>
    <dgm:cxn modelId="{51750887-003A-4089-9EA8-A7EC9B4D78D4}" type="presParOf" srcId="{44D25F7D-0732-43D6-899A-DD946E20484A}" destId="{D5BB1730-3A5D-4555-BD36-7959EB1034B4}" srcOrd="1" destOrd="0" presId="urn:microsoft.com/office/officeart/2011/layout/TabList"/>
    <dgm:cxn modelId="{D8A6997D-CEBE-4427-9902-037AEB0B4302}" type="presParOf" srcId="{44D25F7D-0732-43D6-899A-DD946E20484A}" destId="{1FB54871-FF4C-4C80-96DE-DCB2469939A9}" srcOrd="2" destOrd="0" presId="urn:microsoft.com/office/officeart/2011/layout/TabList"/>
    <dgm:cxn modelId="{4F72261D-D9D2-4F72-98D3-A7E3776B2D64}" type="presParOf" srcId="{C502D783-FC70-47A4-B14A-852A5240AEBB}" destId="{0E00A27A-3D4B-4DC7-BF32-86D68A4D956F}" srcOrd="13" destOrd="0" presId="urn:microsoft.com/office/officeart/2011/layout/TabList"/>
    <dgm:cxn modelId="{21A7FE66-C173-4B14-9CF2-E61842EAD7F9}" type="presParOf" srcId="{C502D783-FC70-47A4-B14A-852A5240AEBB}" destId="{CD729C7D-A38A-4707-AB56-96D28F80620A}" srcOrd="14" destOrd="0" presId="urn:microsoft.com/office/officeart/2011/layout/TabList"/>
    <dgm:cxn modelId="{7E5490B7-0236-4443-82BF-9D61C90584AA}" type="presParOf" srcId="{CD729C7D-A38A-4707-AB56-96D28F80620A}" destId="{C13C4EE6-0F83-43FB-8FA7-B49CDF80D275}" srcOrd="0" destOrd="0" presId="urn:microsoft.com/office/officeart/2011/layout/TabList"/>
    <dgm:cxn modelId="{964B3128-8087-4971-8C36-9C7D16F00222}" type="presParOf" srcId="{CD729C7D-A38A-4707-AB56-96D28F80620A}" destId="{5287A81D-5EA6-4161-AEDB-FE77A455F711}" srcOrd="1" destOrd="0" presId="urn:microsoft.com/office/officeart/2011/layout/TabList"/>
    <dgm:cxn modelId="{4412757B-DD63-4D6F-AF9A-57C6BFCE1227}" type="presParOf" srcId="{CD729C7D-A38A-4707-AB56-96D28F80620A}" destId="{7D542A36-83F1-4780-B082-C12E56B18FAF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8C194-EC31-41FD-9C30-1614895FABD9}">
      <dsp:nvSpPr>
        <dsp:cNvPr id="0" name=""/>
        <dsp:cNvSpPr/>
      </dsp:nvSpPr>
      <dsp:spPr>
        <a:xfrm>
          <a:off x="274529" y="5508973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AC5EE-E4E5-4623-9CE5-3CD37C8FB70D}">
      <dsp:nvSpPr>
        <dsp:cNvPr id="0" name=""/>
        <dsp:cNvSpPr/>
      </dsp:nvSpPr>
      <dsp:spPr>
        <a:xfrm>
          <a:off x="274529" y="4806742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921BF-98A3-4EA2-8AAB-FEBF8739DC81}">
      <dsp:nvSpPr>
        <dsp:cNvPr id="0" name=""/>
        <dsp:cNvSpPr/>
      </dsp:nvSpPr>
      <dsp:spPr>
        <a:xfrm>
          <a:off x="274529" y="4104511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BD761-AA88-426A-A7D7-75E41E84779A}">
      <dsp:nvSpPr>
        <dsp:cNvPr id="0" name=""/>
        <dsp:cNvSpPr/>
      </dsp:nvSpPr>
      <dsp:spPr>
        <a:xfrm>
          <a:off x="274982" y="3391988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0910C-0FFA-445A-AF5D-34E3EE6861F1}">
      <dsp:nvSpPr>
        <dsp:cNvPr id="0" name=""/>
        <dsp:cNvSpPr/>
      </dsp:nvSpPr>
      <dsp:spPr>
        <a:xfrm>
          <a:off x="274982" y="2677114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A3A7AC-B733-4FF6-AE72-5E6F6896BD86}">
      <dsp:nvSpPr>
        <dsp:cNvPr id="0" name=""/>
        <dsp:cNvSpPr/>
      </dsp:nvSpPr>
      <dsp:spPr>
        <a:xfrm>
          <a:off x="274529" y="1972531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070D17-A5D5-493A-857E-3EBA6C17055B}">
      <dsp:nvSpPr>
        <dsp:cNvPr id="0" name=""/>
        <dsp:cNvSpPr/>
      </dsp:nvSpPr>
      <dsp:spPr>
        <a:xfrm>
          <a:off x="274529" y="1270300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7414A3-96FF-4EBC-B234-90F38660B26E}">
      <dsp:nvSpPr>
        <dsp:cNvPr id="0" name=""/>
        <dsp:cNvSpPr/>
      </dsp:nvSpPr>
      <dsp:spPr>
        <a:xfrm>
          <a:off x="274529" y="568069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B5F13-C497-40FA-8311-27C92A9D9550}">
      <dsp:nvSpPr>
        <dsp:cNvPr id="0" name=""/>
        <dsp:cNvSpPr/>
      </dsp:nvSpPr>
      <dsp:spPr>
        <a:xfrm>
          <a:off x="3102466" y="114587"/>
          <a:ext cx="5200853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Does borrower qualify for program?</a:t>
          </a:r>
        </a:p>
      </dsp:txBody>
      <dsp:txXfrm>
        <a:off x="3102466" y="114587"/>
        <a:ext cx="5200853" cy="453482"/>
      </dsp:txXfrm>
    </dsp:sp>
    <dsp:sp modelId="{A141DF1D-DFCA-4B20-BAF9-62748F765933}">
      <dsp:nvSpPr>
        <dsp:cNvPr id="0" name=""/>
        <dsp:cNvSpPr/>
      </dsp:nvSpPr>
      <dsp:spPr>
        <a:xfrm>
          <a:off x="-274529" y="1550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1. Borrower Stat Sheet</a:t>
          </a:r>
        </a:p>
      </dsp:txBody>
      <dsp:txXfrm>
        <a:off x="-241350" y="34729"/>
        <a:ext cx="3272035" cy="646377"/>
      </dsp:txXfrm>
    </dsp:sp>
    <dsp:sp modelId="{3F61AFBD-325A-4654-B04A-6345856563A1}">
      <dsp:nvSpPr>
        <dsp:cNvPr id="0" name=""/>
        <dsp:cNvSpPr/>
      </dsp:nvSpPr>
      <dsp:spPr>
        <a:xfrm>
          <a:off x="3026462" y="668180"/>
          <a:ext cx="5409737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 First time homebuyer? Check rental history, assets and declaration is “no”</a:t>
          </a:r>
        </a:p>
      </dsp:txBody>
      <dsp:txXfrm>
        <a:off x="3026462" y="668180"/>
        <a:ext cx="5409737" cy="453482"/>
      </dsp:txXfrm>
    </dsp:sp>
    <dsp:sp modelId="{2939269C-4932-44CE-9D4B-822838BF5AFC}">
      <dsp:nvSpPr>
        <dsp:cNvPr id="0" name=""/>
        <dsp:cNvSpPr/>
      </dsp:nvSpPr>
      <dsp:spPr>
        <a:xfrm>
          <a:off x="-274529" y="703781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2. Final Loan Application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1350" y="736960"/>
        <a:ext cx="3272035" cy="646377"/>
      </dsp:txXfrm>
    </dsp:sp>
    <dsp:sp modelId="{1DB8EFDA-3EF1-43AA-8E0E-08D12DC74B93}">
      <dsp:nvSpPr>
        <dsp:cNvPr id="0" name=""/>
        <dsp:cNvSpPr/>
      </dsp:nvSpPr>
      <dsp:spPr>
        <a:xfrm>
          <a:off x="3065803" y="1519049"/>
          <a:ext cx="5274179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  Written VOE? Tax returns w/Schedule C? Child support? Benefits? 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3065803" y="1519049"/>
        <a:ext cx="5274179" cy="453482"/>
      </dsp:txXfrm>
    </dsp:sp>
    <dsp:sp modelId="{E0418CEA-0E97-487C-B7EA-80E9E6DAF517}">
      <dsp:nvSpPr>
        <dsp:cNvPr id="0" name=""/>
        <dsp:cNvSpPr/>
      </dsp:nvSpPr>
      <dsp:spPr>
        <a:xfrm>
          <a:off x="-274529" y="1418310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3. Income Verification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1350" y="1451489"/>
        <a:ext cx="3272035" cy="646377"/>
      </dsp:txXfrm>
    </dsp:sp>
    <dsp:sp modelId="{E168FA9B-6A9D-4939-A84E-83987F7A6262}">
      <dsp:nvSpPr>
        <dsp:cNvPr id="0" name=""/>
        <dsp:cNvSpPr/>
      </dsp:nvSpPr>
      <dsp:spPr>
        <a:xfrm>
          <a:off x="3061602" y="2223631"/>
          <a:ext cx="5283488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  Signed by all borrower(s)?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3061602" y="2223631"/>
        <a:ext cx="5283488" cy="453482"/>
      </dsp:txXfrm>
    </dsp:sp>
    <dsp:sp modelId="{6D9E023D-6642-4E13-B7EF-149AB697C133}">
      <dsp:nvSpPr>
        <dsp:cNvPr id="0" name=""/>
        <dsp:cNvSpPr/>
      </dsp:nvSpPr>
      <dsp:spPr>
        <a:xfrm>
          <a:off x="-274982" y="2108243"/>
          <a:ext cx="3340208" cy="684259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3a. Taxpayer Consent Form</a:t>
          </a:r>
        </a:p>
      </dsp:txBody>
      <dsp:txXfrm>
        <a:off x="-241573" y="2141652"/>
        <a:ext cx="3273390" cy="650850"/>
      </dsp:txXfrm>
    </dsp:sp>
    <dsp:sp modelId="{A23FCA01-B17F-4A58-8807-2DCA3FE31B18}">
      <dsp:nvSpPr>
        <dsp:cNvPr id="0" name=""/>
        <dsp:cNvSpPr/>
      </dsp:nvSpPr>
      <dsp:spPr>
        <a:xfrm>
          <a:off x="3080029" y="2938506"/>
          <a:ext cx="5246634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Signed by all borrower(s)?</a:t>
          </a:r>
        </a:p>
      </dsp:txBody>
      <dsp:txXfrm>
        <a:off x="3080029" y="2938506"/>
        <a:ext cx="5246634" cy="453482"/>
      </dsp:txXfrm>
    </dsp:sp>
    <dsp:sp modelId="{529D876C-579A-416C-94B7-C657890B4FE9}">
      <dsp:nvSpPr>
        <dsp:cNvPr id="0" name=""/>
        <dsp:cNvSpPr/>
      </dsp:nvSpPr>
      <dsp:spPr>
        <a:xfrm>
          <a:off x="-274982" y="2815177"/>
          <a:ext cx="3340208" cy="700140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3b. 4506-C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0798" y="2849361"/>
        <a:ext cx="3271840" cy="665956"/>
      </dsp:txXfrm>
    </dsp:sp>
    <dsp:sp modelId="{2597A2D7-F350-4BF8-91FF-ABC974D71571}">
      <dsp:nvSpPr>
        <dsp:cNvPr id="0" name=""/>
        <dsp:cNvSpPr/>
      </dsp:nvSpPr>
      <dsp:spPr>
        <a:xfrm>
          <a:off x="3134981" y="3635606"/>
          <a:ext cx="5481469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Initials and signature? Correct property? Purchase Price? Personal Property?</a:t>
          </a:r>
        </a:p>
      </dsp:txBody>
      <dsp:txXfrm>
        <a:off x="3134981" y="3635606"/>
        <a:ext cx="5481469" cy="453482"/>
      </dsp:txXfrm>
    </dsp:sp>
    <dsp:sp modelId="{2E831642-93AC-4D30-AA01-1466DF88B65D}">
      <dsp:nvSpPr>
        <dsp:cNvPr id="0" name=""/>
        <dsp:cNvSpPr/>
      </dsp:nvSpPr>
      <dsp:spPr>
        <a:xfrm>
          <a:off x="-274529" y="3537991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4. Buy/Sell Agreement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1350" y="3571170"/>
        <a:ext cx="3272035" cy="646377"/>
      </dsp:txXfrm>
    </dsp:sp>
    <dsp:sp modelId="{EB63370C-8F03-4C83-8D98-F8E8160F545F}">
      <dsp:nvSpPr>
        <dsp:cNvPr id="0" name=""/>
        <dsp:cNvSpPr/>
      </dsp:nvSpPr>
      <dsp:spPr>
        <a:xfrm>
          <a:off x="3115505" y="4281628"/>
          <a:ext cx="5400364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For buyer and seller: Check fees (1.75%);  Principal reduction? No cash back</a:t>
          </a:r>
        </a:p>
      </dsp:txBody>
      <dsp:txXfrm>
        <a:off x="3115505" y="4281628"/>
        <a:ext cx="5400364" cy="453482"/>
      </dsp:txXfrm>
    </dsp:sp>
    <dsp:sp modelId="{6A400215-E8D0-4139-8BB9-DB8145A0F8B5}">
      <dsp:nvSpPr>
        <dsp:cNvPr id="0" name=""/>
        <dsp:cNvSpPr/>
      </dsp:nvSpPr>
      <dsp:spPr>
        <a:xfrm>
          <a:off x="-274529" y="4240222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5. Final CD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1350" y="4273401"/>
        <a:ext cx="3272035" cy="646377"/>
      </dsp:txXfrm>
    </dsp:sp>
    <dsp:sp modelId="{279C171D-E26F-43E5-8287-DBB8D28E4FDE}">
      <dsp:nvSpPr>
        <dsp:cNvPr id="0" name=""/>
        <dsp:cNvSpPr/>
      </dsp:nvSpPr>
      <dsp:spPr>
        <a:xfrm>
          <a:off x="3065803" y="5055491"/>
          <a:ext cx="5274179" cy="453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  Signed by borrower(s)? Endorsed appropriately? Allonges allowed 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3065803" y="5055491"/>
        <a:ext cx="5274179" cy="453482"/>
      </dsp:txXfrm>
    </dsp:sp>
    <dsp:sp modelId="{21C8A4C3-BB32-4349-8B06-06ACFD7771D2}">
      <dsp:nvSpPr>
        <dsp:cNvPr id="0" name=""/>
        <dsp:cNvSpPr/>
      </dsp:nvSpPr>
      <dsp:spPr>
        <a:xfrm>
          <a:off x="-274529" y="4942453"/>
          <a:ext cx="3338393" cy="679556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6. DPA Note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41350" y="4975632"/>
        <a:ext cx="3272035" cy="646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42A36-83F1-4780-B082-C12E56B18FAF}">
      <dsp:nvSpPr>
        <dsp:cNvPr id="0" name=""/>
        <dsp:cNvSpPr/>
      </dsp:nvSpPr>
      <dsp:spPr>
        <a:xfrm>
          <a:off x="278640" y="5618232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54871-FF4C-4C80-96DE-DCB2469939A9}">
      <dsp:nvSpPr>
        <dsp:cNvPr id="0" name=""/>
        <dsp:cNvSpPr/>
      </dsp:nvSpPr>
      <dsp:spPr>
        <a:xfrm>
          <a:off x="274529" y="5002284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2F9E7-EDD0-4FCE-8AB7-7A13E0A5AD04}">
      <dsp:nvSpPr>
        <dsp:cNvPr id="0" name=""/>
        <dsp:cNvSpPr/>
      </dsp:nvSpPr>
      <dsp:spPr>
        <a:xfrm>
          <a:off x="274529" y="4268165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12391-8990-4880-ACFB-706910A22EA5}">
      <dsp:nvSpPr>
        <dsp:cNvPr id="0" name=""/>
        <dsp:cNvSpPr/>
      </dsp:nvSpPr>
      <dsp:spPr>
        <a:xfrm>
          <a:off x="274529" y="3534047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C8DCC-1152-4E35-83F9-815328F0CEB9}">
      <dsp:nvSpPr>
        <dsp:cNvPr id="0" name=""/>
        <dsp:cNvSpPr/>
      </dsp:nvSpPr>
      <dsp:spPr>
        <a:xfrm>
          <a:off x="274529" y="2799928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427551-9979-4348-B2B2-6B47546AEB84}">
      <dsp:nvSpPr>
        <dsp:cNvPr id="0" name=""/>
        <dsp:cNvSpPr/>
      </dsp:nvSpPr>
      <dsp:spPr>
        <a:xfrm>
          <a:off x="274529" y="2065810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E5530-A20C-420F-86E8-F7C8C905257E}">
      <dsp:nvSpPr>
        <dsp:cNvPr id="0" name=""/>
        <dsp:cNvSpPr/>
      </dsp:nvSpPr>
      <dsp:spPr>
        <a:xfrm>
          <a:off x="274529" y="1331691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1F1E9-1674-4604-B3DC-1404942C8A55}">
      <dsp:nvSpPr>
        <dsp:cNvPr id="0" name=""/>
        <dsp:cNvSpPr/>
      </dsp:nvSpPr>
      <dsp:spPr>
        <a:xfrm>
          <a:off x="274529" y="597573"/>
          <a:ext cx="8616451" cy="0"/>
        </a:xfrm>
        <a:prstGeom prst="line">
          <a:avLst/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42F61-D039-41BC-9D92-631986CAFDDE}">
      <dsp:nvSpPr>
        <dsp:cNvPr id="0" name=""/>
        <dsp:cNvSpPr/>
      </dsp:nvSpPr>
      <dsp:spPr>
        <a:xfrm>
          <a:off x="3080022" y="123498"/>
          <a:ext cx="5245741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Present? Signed by borrower(s)? Notarized? Endorsed correctly?</a:t>
          </a:r>
        </a:p>
      </dsp:txBody>
      <dsp:txXfrm>
        <a:off x="3080022" y="123498"/>
        <a:ext cx="5245741" cy="474074"/>
      </dsp:txXfrm>
    </dsp:sp>
    <dsp:sp modelId="{A8C249F7-6B4F-49FC-A79B-E665BF2F66EB}">
      <dsp:nvSpPr>
        <dsp:cNvPr id="0" name=""/>
        <dsp:cNvSpPr/>
      </dsp:nvSpPr>
      <dsp:spPr>
        <a:xfrm>
          <a:off x="-274529" y="5328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7. DPA DOT and Assignment</a:t>
          </a:r>
        </a:p>
      </dsp:txBody>
      <dsp:txXfrm>
        <a:off x="-239843" y="40014"/>
        <a:ext cx="3269021" cy="675728"/>
      </dsp:txXfrm>
    </dsp:sp>
    <dsp:sp modelId="{5A533BD4-2344-4546-B03F-FDE8244993E6}">
      <dsp:nvSpPr>
        <dsp:cNvPr id="0" name=""/>
        <dsp:cNvSpPr/>
      </dsp:nvSpPr>
      <dsp:spPr>
        <a:xfrm>
          <a:off x="3102466" y="857617"/>
          <a:ext cx="5200853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Information is correct? Complete, signed and notarized?</a:t>
          </a:r>
        </a:p>
      </dsp:txBody>
      <dsp:txXfrm>
        <a:off x="3102466" y="857617"/>
        <a:ext cx="5200853" cy="474074"/>
      </dsp:txXfrm>
    </dsp:sp>
    <dsp:sp modelId="{C2293A27-44CE-48E8-99A2-2F205843FA00}">
      <dsp:nvSpPr>
        <dsp:cNvPr id="0" name=""/>
        <dsp:cNvSpPr/>
      </dsp:nvSpPr>
      <dsp:spPr>
        <a:xfrm>
          <a:off x="-274529" y="739447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8. Buyer’s Affidavit</a:t>
          </a:r>
        </a:p>
      </dsp:txBody>
      <dsp:txXfrm>
        <a:off x="-239843" y="774133"/>
        <a:ext cx="3269021" cy="675728"/>
      </dsp:txXfrm>
    </dsp:sp>
    <dsp:sp modelId="{22E8F2F2-622F-4AC3-8F99-C67FC4234A39}">
      <dsp:nvSpPr>
        <dsp:cNvPr id="0" name=""/>
        <dsp:cNvSpPr/>
      </dsp:nvSpPr>
      <dsp:spPr>
        <a:xfrm>
          <a:off x="2981351" y="1591735"/>
          <a:ext cx="5443084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 All reports included?  Statement for derogatory info?  OFAC findings present? </a:t>
          </a:r>
        </a:p>
      </dsp:txBody>
      <dsp:txXfrm>
        <a:off x="2981351" y="1591735"/>
        <a:ext cx="5443084" cy="474074"/>
      </dsp:txXfrm>
    </dsp:sp>
    <dsp:sp modelId="{F8136316-CFD0-4C20-BD61-5F4707B665B3}">
      <dsp:nvSpPr>
        <dsp:cNvPr id="0" name=""/>
        <dsp:cNvSpPr/>
      </dsp:nvSpPr>
      <dsp:spPr>
        <a:xfrm>
          <a:off x="-274529" y="1473565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9. Credit Report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39843" y="1508251"/>
        <a:ext cx="3269021" cy="675728"/>
      </dsp:txXfrm>
    </dsp:sp>
    <dsp:sp modelId="{9BCF4A9F-3493-4F7C-A246-131239AEF418}">
      <dsp:nvSpPr>
        <dsp:cNvPr id="0" name=""/>
        <dsp:cNvSpPr/>
      </dsp:nvSpPr>
      <dsp:spPr>
        <a:xfrm>
          <a:off x="3033954" y="2325854"/>
          <a:ext cx="5337877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 Multi lots? Reconciliation ‘as-is’ or repairs need? Repairs documented?</a:t>
          </a:r>
        </a:p>
      </dsp:txBody>
      <dsp:txXfrm>
        <a:off x="3033954" y="2325854"/>
        <a:ext cx="5337877" cy="474074"/>
      </dsp:txXfrm>
    </dsp:sp>
    <dsp:sp modelId="{D2AEAC63-4EF9-43CD-A9C0-94AAE9BD7A7E}">
      <dsp:nvSpPr>
        <dsp:cNvPr id="0" name=""/>
        <dsp:cNvSpPr/>
      </dsp:nvSpPr>
      <dsp:spPr>
        <a:xfrm>
          <a:off x="-274529" y="2207684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10. Appraisal</a:t>
          </a:r>
        </a:p>
      </dsp:txBody>
      <dsp:txXfrm>
        <a:off x="-239843" y="2242370"/>
        <a:ext cx="3269021" cy="675728"/>
      </dsp:txXfrm>
    </dsp:sp>
    <dsp:sp modelId="{9F9553CF-6987-4186-AF24-10CE90496A43}">
      <dsp:nvSpPr>
        <dsp:cNvPr id="0" name=""/>
        <dsp:cNvSpPr/>
      </dsp:nvSpPr>
      <dsp:spPr>
        <a:xfrm>
          <a:off x="2629641" y="2839376"/>
          <a:ext cx="6146503" cy="586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           FHA UW and Trans Summary; VA Loan Analysis; Uniform UW Trans Summary</a:t>
          </a:r>
        </a:p>
      </dsp:txBody>
      <dsp:txXfrm>
        <a:off x="2629641" y="2839376"/>
        <a:ext cx="6146503" cy="586363"/>
      </dsp:txXfrm>
    </dsp:sp>
    <dsp:sp modelId="{8B0CC95B-27F4-43F2-9413-33DB7DE01A8B}">
      <dsp:nvSpPr>
        <dsp:cNvPr id="0" name=""/>
        <dsp:cNvSpPr/>
      </dsp:nvSpPr>
      <dsp:spPr>
        <a:xfrm>
          <a:off x="-274529" y="2941802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11. AUS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39843" y="2976488"/>
        <a:ext cx="3269021" cy="675728"/>
      </dsp:txXfrm>
    </dsp:sp>
    <dsp:sp modelId="{E693812D-CB62-4CCA-B1B3-08F12614EE49}">
      <dsp:nvSpPr>
        <dsp:cNvPr id="0" name=""/>
        <dsp:cNvSpPr/>
      </dsp:nvSpPr>
      <dsp:spPr>
        <a:xfrm>
          <a:off x="3102466" y="3794091"/>
          <a:ext cx="5200853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bg1"/>
              </a:solidFill>
            </a:rPr>
            <a:t> MBOH Disclosure; Signed at application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3102466" y="3794091"/>
        <a:ext cx="5200853" cy="474074"/>
      </dsp:txXfrm>
    </dsp:sp>
    <dsp:sp modelId="{A6B777A7-6244-4E6D-AD80-28A411168D54}">
      <dsp:nvSpPr>
        <dsp:cNvPr id="0" name=""/>
        <dsp:cNvSpPr/>
      </dsp:nvSpPr>
      <dsp:spPr>
        <a:xfrm>
          <a:off x="-274529" y="3675921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12. Recapture Tax Notice</a:t>
          </a:r>
        </a:p>
      </dsp:txBody>
      <dsp:txXfrm>
        <a:off x="-239843" y="3710607"/>
        <a:ext cx="3269021" cy="675728"/>
      </dsp:txXfrm>
    </dsp:sp>
    <dsp:sp modelId="{3E18757A-6FEE-41B7-9CED-CAB6AFA1E315}">
      <dsp:nvSpPr>
        <dsp:cNvPr id="0" name=""/>
        <dsp:cNvSpPr/>
      </dsp:nvSpPr>
      <dsp:spPr>
        <a:xfrm>
          <a:off x="3046132" y="4528209"/>
          <a:ext cx="5313520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Name, address, county, lender info, closing date, loan amount?</a:t>
          </a:r>
        </a:p>
      </dsp:txBody>
      <dsp:txXfrm>
        <a:off x="3046132" y="4528209"/>
        <a:ext cx="5313520" cy="474074"/>
      </dsp:txXfrm>
    </dsp:sp>
    <dsp:sp modelId="{D5BB1730-3A5D-4555-BD36-7959EB1034B4}">
      <dsp:nvSpPr>
        <dsp:cNvPr id="0" name=""/>
        <dsp:cNvSpPr/>
      </dsp:nvSpPr>
      <dsp:spPr>
        <a:xfrm>
          <a:off x="-274529" y="4410039"/>
          <a:ext cx="3338393" cy="71041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13. Recapture Tax Compute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-239843" y="4444725"/>
        <a:ext cx="3269021" cy="675728"/>
      </dsp:txXfrm>
    </dsp:sp>
    <dsp:sp modelId="{C13C4EE6-0F83-43FB-8FA7-B49CDF80D275}">
      <dsp:nvSpPr>
        <dsp:cNvPr id="0" name=""/>
        <dsp:cNvSpPr/>
      </dsp:nvSpPr>
      <dsp:spPr>
        <a:xfrm>
          <a:off x="3037969" y="5144157"/>
          <a:ext cx="5338068" cy="474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</a:rPr>
            <a:t>  MBOH Disclosure signed by all borrower(s)</a:t>
          </a:r>
        </a:p>
      </dsp:txBody>
      <dsp:txXfrm>
        <a:off x="3037969" y="5144157"/>
        <a:ext cx="5338068" cy="474074"/>
      </dsp:txXfrm>
    </dsp:sp>
    <dsp:sp modelId="{5287A81D-5EA6-4161-AEDB-FE77A455F711}">
      <dsp:nvSpPr>
        <dsp:cNvPr id="0" name=""/>
        <dsp:cNvSpPr/>
      </dsp:nvSpPr>
      <dsp:spPr>
        <a:xfrm>
          <a:off x="-278640" y="5144157"/>
          <a:ext cx="3354837" cy="47407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14. Early Delinquency and Release of Info</a:t>
          </a:r>
        </a:p>
      </dsp:txBody>
      <dsp:txXfrm>
        <a:off x="-255493" y="5167304"/>
        <a:ext cx="3308543" cy="450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8AB97-E9AA-492A-8BE8-2CE2CC47D37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9F448-366A-4311-ACF8-2E8DD3D2E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95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2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39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CLT Non-insured Program is still being evaluated and more info to follow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37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336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968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8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32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124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019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447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2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438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07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314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053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761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301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981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76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1" dirty="0"/>
              <a:t>Why change now</a:t>
            </a:r>
            <a:r>
              <a:rPr lang="en-US" sz="1100" b="0" dirty="0"/>
              <a:t>?  IHFA &amp; MBOH share a common mission to provide homeownership opportunities to first-time and other low to moderate income homebuyers.  Idaho Housing &amp; Finance has 42 years of experience in lending and servicing with over 350 lenders and servicing over 250,000 loans.</a:t>
            </a:r>
          </a:p>
          <a:p>
            <a:endParaRPr lang="en-US" sz="1100" b="0" dirty="0"/>
          </a:p>
          <a:p>
            <a:r>
              <a:rPr lang="en-US" sz="1100" b="1" dirty="0"/>
              <a:t>Why MBS?  </a:t>
            </a:r>
            <a:r>
              <a:rPr lang="en-US" sz="1100" dirty="0"/>
              <a:t>MBS gives the Board the option to expand loan programs to include Conventional Conforming mortgage loan products.</a:t>
            </a:r>
          </a:p>
          <a:p>
            <a:endParaRPr lang="en-US" sz="1100" dirty="0"/>
          </a:p>
          <a:p>
            <a:r>
              <a:rPr lang="en-US" sz="1100" b="1" dirty="0"/>
              <a:t>What part of the process is changing</a:t>
            </a:r>
            <a:r>
              <a:rPr lang="en-US" sz="1100" b="0" dirty="0"/>
              <a:t>?  The Board has engaged a Master Servicer, The Idaho Housing and Finance Association.  Idaho’s Housing Finance Agency. It will change the Board’s business model which will shift our loan delivery process from a whole loan model to a Mortgage-Backed Securities model. This training will explain how the process is staying the same yet how it is changing as well. </a:t>
            </a:r>
          </a:p>
          <a:p>
            <a:endParaRPr lang="en-US" sz="1100" b="1" dirty="0"/>
          </a:p>
          <a:p>
            <a:r>
              <a:rPr lang="en-US" sz="1100" b="1" dirty="0"/>
              <a:t>How does this benefit the lenders?  </a:t>
            </a:r>
            <a:r>
              <a:rPr lang="en-US" sz="1100" b="0" dirty="0"/>
              <a:t>Daily purchase of loans which reduces time a loan is held by a warehouse line and eventual HFA-specific Fannie Mae &amp; Freddie Mac loan product offerings, just to name two.</a:t>
            </a:r>
          </a:p>
          <a:p>
            <a:endParaRPr lang="en-US" sz="1100" b="1" dirty="0"/>
          </a:p>
          <a:p>
            <a:r>
              <a:rPr lang="en-US" sz="1100" b="1" dirty="0"/>
              <a:t>Questions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8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56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36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35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19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15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9F448-366A-4311-ACF8-2E8DD3D2E9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5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0A39-88A8-9113-C6A3-97F8C224F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8B68-53E3-C023-1A13-95CC5658C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579DFE-2EE6-C0DB-9381-B65CD3332832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AB726A3E-DF63-6290-8330-B05BC775A9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724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DF2E-84AD-0B1B-5036-686719F5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EE5A7-1AAE-614A-23C1-D60D9360E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764-ACF2-07A5-B636-05B9F019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13130"/>
          </a:xfrm>
        </p:spPr>
        <p:txBody>
          <a:bodyPr/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lvl3pPr>
            <a:lvl4pPr marL="1657350" indent="-285750">
              <a:buClr>
                <a:schemeClr val="tx2"/>
              </a:buClr>
              <a:buFont typeface="Arial" panose="020B0604020202020204" pitchFamily="34" charset="0"/>
              <a:buChar char="•"/>
              <a:defRPr/>
            </a:lvl4pPr>
            <a:lvl5pPr marL="2114550" indent="-285750">
              <a:buClr>
                <a:schemeClr val="tx2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C4DE3-DEBD-3E1C-DBB2-6CEB00D01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81163"/>
            <a:ext cx="5183188" cy="3937042"/>
          </a:xfrm>
        </p:spPr>
        <p:txBody>
          <a:bodyPr/>
          <a:lstStyle>
            <a:lvl1pPr marL="514350" indent="-514350">
              <a:buClr>
                <a:schemeClr val="tx2"/>
              </a:buClr>
              <a:buFont typeface="+mj-lt"/>
              <a:buAutoNum type="arabicPeriod"/>
              <a:defRPr/>
            </a:lvl1pPr>
            <a:lvl2pPr marL="914400" indent="-457200">
              <a:buClr>
                <a:schemeClr val="tx2"/>
              </a:buClr>
              <a:buFont typeface="+mj-lt"/>
              <a:buAutoNum type="arabicPeriod"/>
              <a:defRPr/>
            </a:lvl2pPr>
            <a:lvl3pPr marL="1371600" indent="-457200">
              <a:buClr>
                <a:schemeClr val="tx2"/>
              </a:buClr>
              <a:buFont typeface="+mj-lt"/>
              <a:buAutoNum type="arabicPeriod"/>
              <a:defRPr/>
            </a:lvl3pPr>
            <a:lvl4pPr marL="1714500" indent="-342900">
              <a:buClr>
                <a:schemeClr val="tx2"/>
              </a:buClr>
              <a:buFont typeface="+mj-lt"/>
              <a:buAutoNum type="arabicPeriod"/>
              <a:defRPr/>
            </a:lvl4pPr>
            <a:lvl5pPr marL="2171700" indent="-342900">
              <a:buClr>
                <a:schemeClr val="tx2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B3E71-1F7B-7143-37EB-98CB954677E4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CD80C6B9-75EF-A7E8-9172-FC53B3CA5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1320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1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Dark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481501-7078-E20F-8936-7C3294F40122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839C141D-459F-DBD3-5A65-0A2CB28CD3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1320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55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 marL="0" indent="0">
              <a:buClr>
                <a:schemeClr val="tx2"/>
              </a:buClr>
              <a:buFont typeface="Wingdings" pitchFamily="2" charset="2"/>
              <a:buNone/>
              <a:defRPr/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0685D8-E1F8-9548-3B4E-446BEA857CC7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AAF1134E-F480-5AD6-2FE2-6F6406F574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1320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66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37285-DEC5-A526-0DE6-278FC45A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A9C1E-832F-4945-06EB-4D1F66AF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A7F41-0E40-5F91-F596-8AAECDD5C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2767E0-DDA7-8049-3F93-B99BAE21AF46}"/>
              </a:ext>
            </a:extLst>
          </p:cNvPr>
          <p:cNvSpPr/>
          <p:nvPr userDrawn="1"/>
        </p:nvSpPr>
        <p:spPr>
          <a:xfrm>
            <a:off x="0" y="5946784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F2EFFD02-014E-F693-1BC4-481AE896F2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639" r="5161"/>
          <a:stretch/>
        </p:blipFill>
        <p:spPr>
          <a:xfrm>
            <a:off x="4364636" y="5970927"/>
            <a:ext cx="3462726" cy="78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599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37285-DEC5-A526-0DE6-278FC45A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A9C1E-832F-4945-06EB-4D1F66AF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246704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3200"/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800"/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400"/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000"/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A7F41-0E40-5F91-F596-8AAECDD5C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465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4A2D1B-491F-2C06-9C11-5770B84ADA93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D698F73E-55C3-3337-3B70-A8690F9CA6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47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DE8B68-53E3-C023-1A13-95CC5658C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2976D71-AAA4-4255-91DB-DF35C56D3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737798-DCC2-3C6A-E4EF-B5ACE8F5E0B4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3F79D234-1A4C-03FD-FF23-22CB3A8CD5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73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63BF68-EC13-5E16-E387-7D1C4443E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 b="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45ED41B-B513-B901-0F46-5202CA532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E79B2B-5D13-8E06-1D14-1B379E5B5C49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D9A8CD6F-1425-59B6-BDFE-11937A0D74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677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, Imag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77C37A0-607A-0E4A-EA1D-59D3371E85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83525" y="1920875"/>
            <a:ext cx="3470275" cy="4256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BDE846-FDEF-DC1E-8DD3-18FB761D4DC0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1574850D-D340-CB88-791D-DCA382B05F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1994" y="3186121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352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 - Ligh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A9C1E-832F-4945-06EB-4D1F66AF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141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1149D9-FF90-88C5-EB7E-7448A673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39449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C3D1AEA-348D-68F4-9D11-D0ED38FBD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61542"/>
            <a:ext cx="3932237" cy="41372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3760E2-643C-3559-21E4-CFF26A26443D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CD56A611-BB6E-1156-68BC-65B9652045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613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A9C1E-832F-4945-06EB-4D1F66AF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141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000">
                <a:solidFill>
                  <a:srgbClr val="000000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8E75D84-4CA1-B518-E011-4D3D9308A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39449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9E3BF2A-4048-1EAA-71D0-9DB88253B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61542"/>
            <a:ext cx="3932237" cy="41372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2343A7-DC91-ED69-13BF-EC8E358C4F2D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98EC929D-F575-D0AD-5F5E-52929F2DC3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56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0A39-88A8-9113-C6A3-97F8C224F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8B68-53E3-C023-1A13-95CC5658C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F7E310-67BC-F543-4462-2C1D952828F2}"/>
              </a:ext>
            </a:extLst>
          </p:cNvPr>
          <p:cNvSpPr/>
          <p:nvPr userDrawn="1"/>
        </p:nvSpPr>
        <p:spPr>
          <a:xfrm>
            <a:off x="0" y="5946784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48C43E03-5907-FC52-1E76-D4EF9B4F88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639" r="5161"/>
          <a:stretch/>
        </p:blipFill>
        <p:spPr>
          <a:xfrm>
            <a:off x="4364636" y="5970927"/>
            <a:ext cx="3462726" cy="78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, Imag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5E05667A-1922-5DB4-5DBF-4FE41D11FC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6" y="-1"/>
            <a:ext cx="2847925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9166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, Image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 b="1">
                <a:solidFill>
                  <a:srgbClr val="000000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EE9973-E907-0A17-46C0-F6A08E301EA2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5FB02E5A-AE1A-FD3D-8C88-2623723A36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1994" y="3186121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89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DF2E-84AD-0B1B-5036-686719F5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EE5A7-1AAE-614A-23C1-D60D9360E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764-ACF2-07A5-B636-05B9F019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46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C4DE3-DEBD-3E1C-DBB2-6CEB00D01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81163"/>
            <a:ext cx="5183188" cy="39701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2000">
                <a:solidFill>
                  <a:schemeClr val="bg1"/>
                </a:solidFill>
              </a:defRPr>
            </a:lvl1pPr>
            <a:lvl2pPr marL="914400" indent="-457200">
              <a:buClr>
                <a:schemeClr val="accent2"/>
              </a:buClr>
              <a:buFont typeface="+mj-lt"/>
              <a:buAutoNum type="arabicPeriod"/>
              <a:defRPr sz="1800">
                <a:solidFill>
                  <a:schemeClr val="bg1"/>
                </a:solidFill>
              </a:defRPr>
            </a:lvl2pPr>
            <a:lvl3pPr marL="1371600" indent="-457200">
              <a:buClr>
                <a:schemeClr val="accent2"/>
              </a:buClr>
              <a:buFont typeface="+mj-lt"/>
              <a:buAutoNum type="arabicPeriod"/>
              <a:defRPr sz="1600">
                <a:solidFill>
                  <a:schemeClr val="bg1"/>
                </a:solidFill>
              </a:defRPr>
            </a:lvl3pPr>
            <a:lvl4pPr marL="1714500" indent="-342900">
              <a:buClr>
                <a:schemeClr val="accent2"/>
              </a:buClr>
              <a:buFont typeface="+mj-lt"/>
              <a:buAutoNum type="arabicPeriod"/>
              <a:defRPr sz="1400">
                <a:solidFill>
                  <a:schemeClr val="bg1"/>
                </a:solidFill>
              </a:defRPr>
            </a:lvl4pPr>
            <a:lvl5pPr marL="2171700" indent="-342900">
              <a:buClr>
                <a:schemeClr val="accent2"/>
              </a:buClr>
              <a:buFont typeface="+mj-lt"/>
              <a:buAutoNum type="arabicPeriod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6DFC34-2A6C-8349-48E9-E7FA7C74E2DC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1A3E0536-91CE-2BBE-A7AE-826D008B2A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205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DF2E-84AD-0B1B-5036-686719F5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EE5A7-1AAE-614A-23C1-D60D9360E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1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764-ACF2-07A5-B636-05B9F019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162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000">
                <a:solidFill>
                  <a:srgbClr val="000000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</a:defRPr>
            </a:lvl3pPr>
            <a:lvl4pPr marL="1657350" indent="-28575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4pPr>
            <a:lvl5pPr marL="2114550" indent="-28575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C4DE3-DEBD-3E1C-DBB2-6CEB00D01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81163"/>
            <a:ext cx="5183188" cy="39401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+mj-lt"/>
              <a:buNone/>
              <a:defRPr sz="2000">
                <a:solidFill>
                  <a:srgbClr val="000000"/>
                </a:solidFill>
              </a:defRPr>
            </a:lvl1pPr>
            <a:lvl2pPr marL="914400" indent="-457200">
              <a:buClr>
                <a:schemeClr val="tx2"/>
              </a:buClr>
              <a:buFont typeface="+mj-lt"/>
              <a:buAutoNum type="arabicPeriod"/>
              <a:defRPr sz="1800">
                <a:solidFill>
                  <a:srgbClr val="000000"/>
                </a:solidFill>
              </a:defRPr>
            </a:lvl2pPr>
            <a:lvl3pPr marL="1371600" indent="-457200">
              <a:buClr>
                <a:schemeClr val="tx2"/>
              </a:buClr>
              <a:buFont typeface="+mj-lt"/>
              <a:buAutoNum type="arabicPeriod"/>
              <a:defRPr sz="1600">
                <a:solidFill>
                  <a:srgbClr val="000000"/>
                </a:solidFill>
              </a:defRPr>
            </a:lvl3pPr>
            <a:lvl4pPr marL="1714500" indent="-342900">
              <a:buClr>
                <a:schemeClr val="tx2"/>
              </a:buClr>
              <a:buFont typeface="+mj-lt"/>
              <a:buAutoNum type="arabicPeriod"/>
              <a:defRPr sz="1400">
                <a:solidFill>
                  <a:srgbClr val="000000"/>
                </a:solidFill>
              </a:defRPr>
            </a:lvl4pPr>
            <a:lvl5pPr marL="2171700" indent="-342900">
              <a:buClr>
                <a:schemeClr val="tx2"/>
              </a:buClr>
              <a:buFont typeface="+mj-lt"/>
              <a:buAutoNum type="arabicPeriod"/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C3E78B-8E73-C83E-751A-33420334D345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6D4B7466-3FBE-3F97-FC9B-05C15F749E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81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Content, Imag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77C37A0-607A-0E4A-EA1D-59D3371E85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83525" y="1920875"/>
            <a:ext cx="3470275" cy="4256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485819-BA66-80BB-8AFB-FF8D0E47A1A4}"/>
              </a:ext>
            </a:extLst>
          </p:cNvPr>
          <p:cNvSpPr/>
          <p:nvPr userDrawn="1"/>
        </p:nvSpPr>
        <p:spPr>
          <a:xfrm>
            <a:off x="0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yellow state with white text&#10;&#10;Description automatically generated">
            <a:extLst>
              <a:ext uri="{FF2B5EF4-FFF2-40B4-BE49-F238E27FC236}">
                <a16:creationId xmlns:a16="http://schemas.microsoft.com/office/drawing/2014/main" id="{F8C08DB2-9EAC-46EF-06DF-99FE64EC50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611" y="5583836"/>
            <a:ext cx="1602642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50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A9C1E-832F-4945-06EB-4D1F66AF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31163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A02DB073-A41E-DA39-0E89-F62DFF92C9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639" r="5161"/>
          <a:stretch/>
        </p:blipFill>
        <p:spPr>
          <a:xfrm>
            <a:off x="4364636" y="5970927"/>
            <a:ext cx="3462726" cy="78972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3EDC456-FC9D-39C4-F803-7AADF8979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39449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099F91A-142C-7A77-A4A9-67D61E3F4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61542"/>
            <a:ext cx="3932237" cy="430729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0104AB-DBF6-71FA-6D77-F801B252BA29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522FA315-3362-C0F9-3C78-E79606C3F6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639" r="5161"/>
          <a:stretch/>
        </p:blipFill>
        <p:spPr>
          <a:xfrm>
            <a:off x="4266212" y="5945777"/>
            <a:ext cx="3462726" cy="78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252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, Content, Imag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8B95E5-CDE5-D3B2-F0C7-2A96E9404768}"/>
              </a:ext>
            </a:extLst>
          </p:cNvPr>
          <p:cNvSpPr/>
          <p:nvPr userDrawn="1"/>
        </p:nvSpPr>
        <p:spPr>
          <a:xfrm>
            <a:off x="0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state with white text&#10;&#10;Description automatically generated">
            <a:extLst>
              <a:ext uri="{FF2B5EF4-FFF2-40B4-BE49-F238E27FC236}">
                <a16:creationId xmlns:a16="http://schemas.microsoft.com/office/drawing/2014/main" id="{2A12D9A1-F766-72EB-A949-1E4029FBCD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610" y="5583836"/>
            <a:ext cx="1602642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546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Content, Image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 b="1">
                <a:solidFill>
                  <a:srgbClr val="000000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FCBE71-8D59-0A88-A036-51D1F3AEF3EB}"/>
              </a:ext>
            </a:extLst>
          </p:cNvPr>
          <p:cNvSpPr/>
          <p:nvPr userDrawn="1"/>
        </p:nvSpPr>
        <p:spPr>
          <a:xfrm>
            <a:off x="-1" y="8313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state with white text&#10;&#10;Description automatically generated">
            <a:extLst>
              <a:ext uri="{FF2B5EF4-FFF2-40B4-BE49-F238E27FC236}">
                <a16:creationId xmlns:a16="http://schemas.microsoft.com/office/drawing/2014/main" id="{1216AE49-B412-B991-E53C-C35783BB2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610" y="5583836"/>
            <a:ext cx="1602642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772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0A39-88A8-9113-C6A3-97F8C224F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2144" y="1122363"/>
            <a:ext cx="8261969" cy="2381488"/>
          </a:xfrm>
        </p:spPr>
        <p:txBody>
          <a:bodyPr anchor="b"/>
          <a:lstStyle>
            <a:lvl1pPr algn="ctr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8B68-53E3-C023-1A13-95CC5658C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2144" y="3602038"/>
            <a:ext cx="8261969" cy="165152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FF8078-3202-5BA6-4B6D-21AFA554AA6D}"/>
              </a:ext>
            </a:extLst>
          </p:cNvPr>
          <p:cNvSpPr/>
          <p:nvPr userDrawn="1"/>
        </p:nvSpPr>
        <p:spPr>
          <a:xfrm>
            <a:off x="0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state with white text&#10;&#10;Description automatically generated">
            <a:extLst>
              <a:ext uri="{FF2B5EF4-FFF2-40B4-BE49-F238E27FC236}">
                <a16:creationId xmlns:a16="http://schemas.microsoft.com/office/drawing/2014/main" id="{FB7F5512-0339-17EB-A960-8538188B46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611" y="5583836"/>
            <a:ext cx="1602642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82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0A39-88A8-9113-C6A3-97F8C224F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8B68-53E3-C023-1A13-95CC5658C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45B401-A065-145F-F5C7-81323EE49FCE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8C87B212-28AF-4455-4182-8132BFF238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26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7789984" cy="4351338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30466-D6C7-382C-6FB3-CEEBB0C6CE00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2568DA28-EDD1-BBC5-B57F-7A32B7D651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1994" y="3186121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408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7789984" cy="4351338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57350" indent="-28575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114550" indent="-28575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8E1721-22B4-3235-7BD8-566777C3246F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5E98AAFF-EDA6-9514-E34F-A78A6E4C5C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1994" y="3186121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51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Image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57350" indent="-28575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114550" indent="-28575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118A80-47A0-499D-C28F-0D4E20ABA802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yellow state with white text&#10;&#10;Description automatically generated">
            <a:extLst>
              <a:ext uri="{FF2B5EF4-FFF2-40B4-BE49-F238E27FC236}">
                <a16:creationId xmlns:a16="http://schemas.microsoft.com/office/drawing/2014/main" id="{F5219791-C418-A720-E0EB-B73BFCF98D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610" y="5583836"/>
            <a:ext cx="1602642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16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Image -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5285-1AD7-53C3-BBBA-1743B9FE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16" y="365125"/>
            <a:ext cx="7789984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E9DDF-976B-26D0-08CF-CB20D4699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16" y="1825625"/>
            <a:ext cx="3852984" cy="4351338"/>
          </a:xfrm>
        </p:spPr>
        <p:txBody>
          <a:bodyPr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 marL="6858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303C845-F8FE-8860-78AB-04A8D86F05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09840" y="1825625"/>
            <a:ext cx="3743960" cy="435133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16A338-E93B-68D2-02EB-329981EB541B}"/>
              </a:ext>
            </a:extLst>
          </p:cNvPr>
          <p:cNvSpPr/>
          <p:nvPr userDrawn="1"/>
        </p:nvSpPr>
        <p:spPr>
          <a:xfrm>
            <a:off x="-1" y="0"/>
            <a:ext cx="2536521" cy="6858000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398D22FC-E455-B3CA-110D-43D6E8DCEE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1994" y="3186121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90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-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DF2E-84AD-0B1B-5036-686719F5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EE5A7-1AAE-614A-23C1-D60D9360E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764-ACF2-07A5-B636-05B9F019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37844"/>
          </a:xfrm>
        </p:spPr>
        <p:txBody>
          <a:bodyPr/>
          <a:lstStyle>
            <a:lvl1pPr marL="514350" indent="-51435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371600" indent="-4572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C4DE3-DEBD-3E1C-DBB2-6CEB00D01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81163"/>
            <a:ext cx="5183188" cy="3961756"/>
          </a:xfr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914400" indent="-457200">
              <a:buClr>
                <a:schemeClr val="accent2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 marL="1371600" indent="-457200">
              <a:buClr>
                <a:schemeClr val="accent2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3pPr>
            <a:lvl4pPr marL="1714500" indent="-342900">
              <a:buClr>
                <a:schemeClr val="accent2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4pPr>
            <a:lvl5pPr marL="2171700" indent="-342900">
              <a:buClr>
                <a:schemeClr val="accent2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823D3C-0610-ED62-4793-BAD9715F5DE8}"/>
              </a:ext>
            </a:extLst>
          </p:cNvPr>
          <p:cNvSpPr/>
          <p:nvPr userDrawn="1"/>
        </p:nvSpPr>
        <p:spPr>
          <a:xfrm>
            <a:off x="-1" y="5921115"/>
            <a:ext cx="12192001" cy="936885"/>
          </a:xfrm>
          <a:prstGeom prst="rect">
            <a:avLst/>
          </a:prstGeom>
          <a:solidFill>
            <a:srgbClr val="3A7A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yellow rectangular shape with black outline&#10;&#10;Description automatically generated">
            <a:extLst>
              <a:ext uri="{FF2B5EF4-FFF2-40B4-BE49-F238E27FC236}">
                <a16:creationId xmlns:a16="http://schemas.microsoft.com/office/drawing/2014/main" id="{9F12FA17-7B40-53A8-0C0C-563E4F3199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0209" y="5703905"/>
            <a:ext cx="789358" cy="48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897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D9D286-8B40-A864-7E8F-FB88F7E07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84705-E27D-C3F0-26F1-94013626C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198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813" r:id="rId2"/>
    <p:sldLayoutId id="2147483814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670" r:id="rId15"/>
    <p:sldLayoutId id="2147483671" r:id="rId16"/>
    <p:sldLayoutId id="2147483694" r:id="rId17"/>
    <p:sldLayoutId id="2147483681" r:id="rId18"/>
    <p:sldLayoutId id="2147483697" r:id="rId19"/>
    <p:sldLayoutId id="2147483667" r:id="rId20"/>
    <p:sldLayoutId id="2147483668" r:id="rId21"/>
    <p:sldLayoutId id="2147483664" r:id="rId22"/>
    <p:sldLayoutId id="2147483653" r:id="rId23"/>
    <p:sldLayoutId id="2147483674" r:id="rId24"/>
    <p:sldLayoutId id="2147483680" r:id="rId25"/>
    <p:sldLayoutId id="2147483693" r:id="rId26"/>
    <p:sldLayoutId id="2147483687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jhope@mt.gov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233D6-45AE-F1F6-74D1-AD50E5072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Montana Board of Housing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/>
              <a:t>L</a:t>
            </a:r>
            <a:r>
              <a:rPr lang="en-US" sz="4000" dirty="0">
                <a:solidFill>
                  <a:schemeClr val="bg1"/>
                </a:solidFill>
              </a:rPr>
              <a:t>ender</a:t>
            </a:r>
            <a:r>
              <a:rPr lang="en-US" sz="4000" spc="0" dirty="0"/>
              <a:t> </a:t>
            </a:r>
            <a:r>
              <a:rPr lang="en-US" sz="4000" dirty="0"/>
              <a:t>T</a:t>
            </a:r>
            <a:r>
              <a:rPr lang="en-US" sz="4000" spc="0" dirty="0"/>
              <a:t>raining with</a:t>
            </a:r>
            <a:br>
              <a:rPr lang="en-US" sz="4000" spc="0" dirty="0"/>
            </a:br>
            <a:r>
              <a:rPr lang="en-US" sz="4000" spc="0" dirty="0"/>
              <a:t>Idaho Housing and Finance Association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B9F8557-A643-7392-3DE5-6501C7CCCC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Implementing the MBS Program </a:t>
            </a:r>
          </a:p>
          <a:p>
            <a:pPr>
              <a:lnSpc>
                <a:spcPct val="150000"/>
              </a:lnSpc>
            </a:pPr>
            <a:r>
              <a:rPr lang="en-US" dirty="0"/>
              <a:t>Effective Nov. 1, 2024</a:t>
            </a:r>
          </a:p>
        </p:txBody>
      </p:sp>
    </p:spTree>
    <p:extLst>
      <p:ext uri="{BB962C8B-B14F-4D97-AF65-F5344CB8AC3E}">
        <p14:creationId xmlns:p14="http://schemas.microsoft.com/office/powerpoint/2010/main" val="2508902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3B1D-DB9B-CB8D-8C12-09B7E3C35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7912" y="147638"/>
            <a:ext cx="4456176" cy="702754"/>
          </a:xfrm>
        </p:spPr>
        <p:txBody>
          <a:bodyPr>
            <a:normAutofit/>
          </a:bodyPr>
          <a:lstStyle/>
          <a:p>
            <a:r>
              <a:rPr lang="en-US" sz="4000" dirty="0"/>
              <a:t>Current </a:t>
            </a:r>
            <a:r>
              <a:rPr lang="en-US" sz="4000" spc="0" dirty="0"/>
              <a:t>Programs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953D1-07FB-47FA-8272-61259B8E8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1752" y="850392"/>
            <a:ext cx="4949952" cy="4682426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Regular Bond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Bond Advantage DPA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Plus 0% Deferred DPA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Setaside Program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Veterans’ Home Loan Program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80% Combined 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MCC Program</a:t>
            </a:r>
          </a:p>
        </p:txBody>
      </p:sp>
    </p:spTree>
    <p:extLst>
      <p:ext uri="{BB962C8B-B14F-4D97-AF65-F5344CB8AC3E}">
        <p14:creationId xmlns:p14="http://schemas.microsoft.com/office/powerpoint/2010/main" val="2826572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3B1D-DB9B-CB8D-8C12-09B7E3C35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1932" y="585215"/>
            <a:ext cx="8708136" cy="775907"/>
          </a:xfrm>
        </p:spPr>
        <p:txBody>
          <a:bodyPr>
            <a:normAutofit/>
          </a:bodyPr>
          <a:lstStyle/>
          <a:p>
            <a:r>
              <a:rPr lang="en-US" sz="4000" dirty="0"/>
              <a:t>Programs</a:t>
            </a:r>
            <a:r>
              <a:rPr lang="en-US" sz="4000" spc="300" dirty="0"/>
              <a:t> </a:t>
            </a:r>
            <a:r>
              <a:rPr lang="en-US" sz="4000" u="sng" spc="300" dirty="0">
                <a:solidFill>
                  <a:srgbClr val="F5A603"/>
                </a:solidFill>
              </a:rPr>
              <a:t>NOT</a:t>
            </a:r>
            <a:r>
              <a:rPr lang="en-US" sz="4000" spc="300" dirty="0"/>
              <a:t> Included in MBS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953D1-07FB-47FA-8272-61259B8E8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7852" y="2331371"/>
            <a:ext cx="5416296" cy="219525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Habitat Loans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Veterans’ Home Loan Program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Mortgage Credit Certificates</a:t>
            </a:r>
          </a:p>
        </p:txBody>
      </p:sp>
    </p:spTree>
    <p:extLst>
      <p:ext uri="{BB962C8B-B14F-4D97-AF65-F5344CB8AC3E}">
        <p14:creationId xmlns:p14="http://schemas.microsoft.com/office/powerpoint/2010/main" val="2492489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94CE0-2E55-3D86-2BFC-FF55AF137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00" y="320039"/>
            <a:ext cx="8305800" cy="775907"/>
          </a:xfrm>
        </p:spPr>
        <p:txBody>
          <a:bodyPr>
            <a:normAutofit/>
          </a:bodyPr>
          <a:lstStyle/>
          <a:p>
            <a:r>
              <a:rPr lang="en-US" sz="4000" spc="300" dirty="0"/>
              <a:t>Programs </a:t>
            </a:r>
            <a:r>
              <a:rPr lang="en-US" sz="4000" u="sng" spc="300" dirty="0">
                <a:solidFill>
                  <a:srgbClr val="F5A602"/>
                </a:solidFill>
              </a:rPr>
              <a:t>INCLUDED</a:t>
            </a:r>
            <a:r>
              <a:rPr lang="en-US" sz="4000" spc="300" dirty="0">
                <a:solidFill>
                  <a:srgbClr val="F5A602"/>
                </a:solidFill>
              </a:rPr>
              <a:t> </a:t>
            </a:r>
            <a:r>
              <a:rPr lang="en-US" sz="4000" spc="300" dirty="0"/>
              <a:t>in MBS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1A598C-A5C9-62EA-D30F-E01B1B2F5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7388" y="1691291"/>
            <a:ext cx="3697224" cy="347541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Regular Bond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Bond Advantage DPA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Plus 0% Deferred DPA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Setasides Program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80% Combined </a:t>
            </a:r>
          </a:p>
        </p:txBody>
      </p:sp>
    </p:spTree>
    <p:extLst>
      <p:ext uri="{BB962C8B-B14F-4D97-AF65-F5344CB8AC3E}">
        <p14:creationId xmlns:p14="http://schemas.microsoft.com/office/powerpoint/2010/main" val="90991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DB5E-B64C-9DD6-3429-703CCE1B4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2888" y="72644"/>
            <a:ext cx="7126224" cy="16557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Servicing Options </a:t>
            </a:r>
            <a:br>
              <a:rPr lang="en-US" sz="4000" dirty="0"/>
            </a:br>
            <a:r>
              <a:rPr lang="en-US" sz="4000" dirty="0"/>
              <a:t>MBOH (MRB) vs. IHFA (MBS)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07CFD6D-4F72-2283-AD4F-9AFCDA915C4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24109259"/>
              </p:ext>
            </p:extLst>
          </p:nvPr>
        </p:nvGraphicFramePr>
        <p:xfrm>
          <a:off x="2201070" y="1877663"/>
          <a:ext cx="778986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6620">
                  <a:extLst>
                    <a:ext uri="{9D8B030D-6E8A-4147-A177-3AD203B41FA5}">
                      <a16:colId xmlns:a16="http://schemas.microsoft.com/office/drawing/2014/main" val="79636705"/>
                    </a:ext>
                  </a:extLst>
                </a:gridCol>
                <a:gridCol w="2596620">
                  <a:extLst>
                    <a:ext uri="{9D8B030D-6E8A-4147-A177-3AD203B41FA5}">
                      <a16:colId xmlns:a16="http://schemas.microsoft.com/office/drawing/2014/main" val="729602279"/>
                    </a:ext>
                  </a:extLst>
                </a:gridCol>
                <a:gridCol w="2596620">
                  <a:extLst>
                    <a:ext uri="{9D8B030D-6E8A-4147-A177-3AD203B41FA5}">
                      <a16:colId xmlns:a16="http://schemas.microsoft.com/office/drawing/2014/main" val="1143033835"/>
                    </a:ext>
                  </a:extLst>
                </a:gridCol>
              </a:tblGrid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MBOH</a:t>
                      </a:r>
                      <a:endParaRPr lang="en-US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IHFA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786011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Regular Bond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392407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*Plus 0% DPA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58785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*Bond Advantage DPA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64031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Setaside Loans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324730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80% Combined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47213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Habitat Loans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113447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Veterans Home Loans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829905"/>
                  </a:ext>
                </a:extLst>
              </a:tr>
              <a:tr h="305637">
                <a:tc>
                  <a:txBody>
                    <a:bodyPr/>
                    <a:lstStyle/>
                    <a:p>
                      <a:r>
                        <a:rPr lang="en-US" dirty="0"/>
                        <a:t>Mortgage Cr Certificate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Held by MBOH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3481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8213BDC-089E-20E0-8A8A-8D8FD5C0A888}"/>
              </a:ext>
            </a:extLst>
          </p:cNvPr>
          <p:cNvSpPr txBox="1"/>
          <p:nvPr/>
        </p:nvSpPr>
        <p:spPr>
          <a:xfrm>
            <a:off x="2201070" y="5318760"/>
            <a:ext cx="9603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*2</a:t>
            </a:r>
            <a:r>
              <a:rPr lang="en-US" sz="1400" baseline="30000" dirty="0">
                <a:solidFill>
                  <a:schemeClr val="bg1"/>
                </a:solidFill>
              </a:rPr>
              <a:t>nd</a:t>
            </a:r>
            <a:r>
              <a:rPr lang="en-US" sz="1400" dirty="0">
                <a:solidFill>
                  <a:schemeClr val="bg1"/>
                </a:solidFill>
              </a:rPr>
              <a:t> lien Down Payment Assistance loans will be serviced by IHFA (Notes are endorsed to MBOH) </a:t>
            </a:r>
          </a:p>
        </p:txBody>
      </p:sp>
    </p:spTree>
    <p:extLst>
      <p:ext uri="{BB962C8B-B14F-4D97-AF65-F5344CB8AC3E}">
        <p14:creationId xmlns:p14="http://schemas.microsoft.com/office/powerpoint/2010/main" val="2470489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593C1-622B-9CDC-BC96-8F1535779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6060" y="1450045"/>
            <a:ext cx="6659880" cy="3712813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dirty="0"/>
              <a:t>Loans reserved </a:t>
            </a:r>
            <a:r>
              <a:rPr lang="en-US" u="sng" dirty="0"/>
              <a:t>before</a:t>
            </a:r>
            <a:r>
              <a:rPr lang="en-US" dirty="0"/>
              <a:t> Nov. 1, 2024, will remain with MBOH. </a:t>
            </a:r>
          </a:p>
          <a:p>
            <a:pPr marL="342900" indent="-34290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dirty="0"/>
              <a:t>Loans reserved b</a:t>
            </a:r>
            <a:r>
              <a:rPr lang="en-US" sz="2400" b="0" dirty="0"/>
              <a:t>eginning Nov. 1, </a:t>
            </a:r>
            <a:r>
              <a:rPr lang="en-US" sz="2400" dirty="0"/>
              <a:t>2024,</a:t>
            </a:r>
            <a:r>
              <a:rPr lang="en-US" sz="2400" b="0" dirty="0"/>
              <a:t> will go to  Idaho Housing and Finance Association</a:t>
            </a:r>
            <a:r>
              <a:rPr lang="en-US" sz="2400" b="0" i="1" dirty="0"/>
              <a:t>.</a:t>
            </a:r>
          </a:p>
          <a:p>
            <a:pPr marL="342900" indent="-34290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dirty="0"/>
              <a:t>Closing and upload date are not the deciding factors; reservation date is.</a:t>
            </a:r>
            <a:endParaRPr lang="en-US" sz="2400" b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520FEB-078E-C236-D347-4D5BB00D3E5B}"/>
              </a:ext>
            </a:extLst>
          </p:cNvPr>
          <p:cNvSpPr txBox="1"/>
          <p:nvPr/>
        </p:nvSpPr>
        <p:spPr>
          <a:xfrm>
            <a:off x="3616511" y="256769"/>
            <a:ext cx="4958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Mark Your Calendars</a:t>
            </a:r>
          </a:p>
        </p:txBody>
      </p:sp>
    </p:spTree>
    <p:extLst>
      <p:ext uri="{BB962C8B-B14F-4D97-AF65-F5344CB8AC3E}">
        <p14:creationId xmlns:p14="http://schemas.microsoft.com/office/powerpoint/2010/main" val="615270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740D4E-4721-46F8-6E3D-5C9770CB6EF4}"/>
              </a:ext>
            </a:extLst>
          </p:cNvPr>
          <p:cNvSpPr txBox="1"/>
          <p:nvPr/>
        </p:nvSpPr>
        <p:spPr>
          <a:xfrm>
            <a:off x="2477267" y="1659285"/>
            <a:ext cx="72374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Log into Lender Online to reserve</a:t>
            </a:r>
          </a:p>
          <a:p>
            <a:pPr marL="342900" indent="-342900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#1 mistake:  Targeted vs. Non-targeted?</a:t>
            </a:r>
          </a:p>
          <a:p>
            <a:pPr marL="342900" indent="-342900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</a:t>
            </a:r>
            <a:r>
              <a:rPr lang="en-US" sz="2400" dirty="0">
                <a:solidFill>
                  <a:schemeClr val="bg1"/>
                </a:solidFill>
              </a:rPr>
              <a:t> gross income in BORROWER tab</a:t>
            </a:r>
          </a:p>
          <a:p>
            <a:pPr marL="342900" indent="-342900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Move decimal two spaces to the left for RATIOS</a:t>
            </a:r>
          </a:p>
          <a:p>
            <a:pPr marL="342900" indent="-342900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Remember to click the SUBMIT button</a:t>
            </a:r>
          </a:p>
          <a:p>
            <a:pPr marL="342900" indent="-342900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Late fees assessed and deducted from proceeds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1CA1A6-EA1F-5DCF-91EE-4B285BEC0756}"/>
              </a:ext>
            </a:extLst>
          </p:cNvPr>
          <p:cNvSpPr txBox="1">
            <a:spLocks/>
          </p:cNvSpPr>
          <p:nvPr/>
        </p:nvSpPr>
        <p:spPr>
          <a:xfrm>
            <a:off x="1703059" y="319304"/>
            <a:ext cx="8785879" cy="967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W</a:t>
            </a:r>
            <a:r>
              <a:rPr lang="en-US" sz="4000" dirty="0">
                <a:solidFill>
                  <a:schemeClr val="bg1"/>
                </a:solidFill>
              </a:rPr>
              <a:t>hen </a:t>
            </a:r>
            <a:r>
              <a:rPr lang="en-US" sz="4000" dirty="0"/>
              <a:t>R</a:t>
            </a:r>
            <a:r>
              <a:rPr lang="en-US" sz="4000" dirty="0">
                <a:solidFill>
                  <a:schemeClr val="bg1"/>
                </a:solidFill>
              </a:rPr>
              <a:t>eserving a Loan, Remember:</a:t>
            </a:r>
          </a:p>
        </p:txBody>
      </p:sp>
    </p:spTree>
    <p:extLst>
      <p:ext uri="{BB962C8B-B14F-4D97-AF65-F5344CB8AC3E}">
        <p14:creationId xmlns:p14="http://schemas.microsoft.com/office/powerpoint/2010/main" val="2958216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CD777-264E-23AD-A370-CB0C38911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50792" y="448055"/>
            <a:ext cx="4090416" cy="702755"/>
          </a:xfrm>
        </p:spPr>
        <p:txBody>
          <a:bodyPr vert="horz">
            <a:normAutofit/>
          </a:bodyPr>
          <a:lstStyle/>
          <a:p>
            <a:r>
              <a:rPr lang="en-US" sz="4000" dirty="0"/>
              <a:t>Locking Loans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B4C0F-DDEC-17DD-2EAD-48F6C1897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0512" y="1288954"/>
            <a:ext cx="8570976" cy="4398613"/>
          </a:xfrm>
        </p:spPr>
        <p:txBody>
          <a:bodyPr>
            <a:noAutofit/>
          </a:bodyPr>
          <a:lstStyle/>
          <a:p>
            <a:pPr marL="228600" indent="-228600" algn="l">
              <a:lnSpc>
                <a:spcPct val="150000"/>
              </a:lnSpc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Staff runs a report every morning of previous day’s reservations</a:t>
            </a:r>
          </a:p>
          <a:p>
            <a:pPr marL="228600" indent="-228600" algn="l">
              <a:lnSpc>
                <a:spcPct val="150000"/>
              </a:lnSpc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Each reservation is “locked in” setting fixed interest rate</a:t>
            </a:r>
          </a:p>
          <a:p>
            <a:pPr marL="228600" indent="-228600" algn="l">
              <a:lnSpc>
                <a:spcPct val="150000"/>
              </a:lnSpc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Corrections are made to reservation, if applicable, by MBOH until the loan has been compliance approved</a:t>
            </a:r>
          </a:p>
          <a:p>
            <a:pPr marL="228600" indent="-228600" algn="l">
              <a:lnSpc>
                <a:spcPct val="150000"/>
              </a:lnSpc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Any changes needed to reservation after compliance approval must go to IHFA</a:t>
            </a:r>
          </a:p>
        </p:txBody>
      </p:sp>
    </p:spTree>
    <p:extLst>
      <p:ext uri="{BB962C8B-B14F-4D97-AF65-F5344CB8AC3E}">
        <p14:creationId xmlns:p14="http://schemas.microsoft.com/office/powerpoint/2010/main" val="1447852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555A175-BBA8-67B0-6746-FC0F9898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6640" y="265176"/>
            <a:ext cx="4998720" cy="722376"/>
          </a:xfrm>
        </p:spPr>
        <p:txBody>
          <a:bodyPr>
            <a:normAutofit/>
          </a:bodyPr>
          <a:lstStyle/>
          <a:p>
            <a:r>
              <a:rPr lang="en-US" sz="4000" dirty="0"/>
              <a:t>Close Loan as Usual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60A5544-7CD9-CE7C-564C-2826F1207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5936" y="1166842"/>
            <a:ext cx="4998720" cy="328184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800" b="0" dirty="0"/>
              <a:t>Tax service </a:t>
            </a:r>
            <a:r>
              <a:rPr lang="en-US" sz="1800" dirty="0"/>
              <a:t>f</a:t>
            </a:r>
            <a:r>
              <a:rPr lang="en-US" sz="1800" b="0" dirty="0"/>
              <a:t>ees:</a:t>
            </a:r>
          </a:p>
          <a:p>
            <a:pPr marL="285750" indent="-285750" algn="l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bg1"/>
                </a:solidFill>
              </a:rPr>
              <a:t>$</a:t>
            </a:r>
            <a:r>
              <a:rPr lang="en-US" sz="1800" dirty="0"/>
              <a:t>85 – Loans going to IHFA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bg1"/>
                </a:solidFill>
              </a:rPr>
              <a:t>$73 – Loans being retained by MBOH </a:t>
            </a:r>
          </a:p>
          <a:p>
            <a:pPr algn="l">
              <a:lnSpc>
                <a:spcPct val="150000"/>
              </a:lnSpc>
            </a:pPr>
            <a:r>
              <a:rPr lang="en-US" sz="1800" b="0" dirty="0"/>
              <a:t>Other fees for loans going to IHFA: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b="0" dirty="0"/>
              <a:t>$200 acquisition fee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bg1"/>
                </a:solidFill>
              </a:rPr>
              <a:t>If flood cert </a:t>
            </a:r>
            <a:r>
              <a:rPr lang="en-US" sz="1800" b="0" dirty="0"/>
              <a:t>is </a:t>
            </a:r>
            <a:r>
              <a:rPr lang="en-US" sz="1800" b="0" u="sng" dirty="0"/>
              <a:t>not</a:t>
            </a:r>
            <a:r>
              <a:rPr lang="en-US" sz="1800" b="0" dirty="0"/>
              <a:t> LERETA, $10 flood fee</a:t>
            </a:r>
            <a:endParaRPr lang="en-US" sz="1800" b="0" dirty="0">
              <a:solidFill>
                <a:schemeClr val="bg1"/>
              </a:solidFill>
            </a:endParaRPr>
          </a:p>
          <a:p>
            <a:endParaRPr lang="en-US" sz="1800" b="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CF437E-B212-F591-7D52-8C4F6CDFB454}"/>
              </a:ext>
            </a:extLst>
          </p:cNvPr>
          <p:cNvSpPr txBox="1"/>
          <p:nvPr/>
        </p:nvSpPr>
        <p:spPr>
          <a:xfrm>
            <a:off x="1757212" y="1166842"/>
            <a:ext cx="36788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Endorsements on notes:</a:t>
            </a:r>
            <a:endParaRPr lang="en-US" b="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First</a:t>
            </a:r>
            <a:r>
              <a:rPr lang="en-US" b="0" dirty="0">
                <a:solidFill>
                  <a:schemeClr val="bg1"/>
                </a:solidFill>
              </a:rPr>
              <a:t> mortgage notes:  </a:t>
            </a:r>
          </a:p>
          <a:p>
            <a:pPr>
              <a:lnSpc>
                <a:spcPct val="150000"/>
              </a:lnSpc>
            </a:pPr>
            <a:r>
              <a:rPr lang="en-US" b="0" dirty="0">
                <a:solidFill>
                  <a:schemeClr val="bg1"/>
                </a:solidFill>
              </a:rPr>
              <a:t>Pay to the order of Idaho Housing and Finance Association, without recourse</a:t>
            </a:r>
          </a:p>
          <a:p>
            <a:pPr>
              <a:lnSpc>
                <a:spcPct val="150000"/>
              </a:lnSpc>
            </a:pPr>
            <a:endParaRPr lang="en-US" b="0" i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Second mortgage </a:t>
            </a:r>
            <a:r>
              <a:rPr lang="en-US" b="0" dirty="0">
                <a:solidFill>
                  <a:schemeClr val="bg1"/>
                </a:solidFill>
              </a:rPr>
              <a:t>notes: </a:t>
            </a:r>
          </a:p>
          <a:p>
            <a:pPr>
              <a:lnSpc>
                <a:spcPct val="150000"/>
              </a:lnSpc>
            </a:pPr>
            <a:r>
              <a:rPr lang="en-US" b="0" dirty="0">
                <a:solidFill>
                  <a:schemeClr val="bg1"/>
                </a:solidFill>
              </a:rPr>
              <a:t>Pay to the order of Montana Board of Housing, without recourse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46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A5973-E66D-3F42-DEA8-C03CBBADA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85141"/>
            <a:ext cx="10668000" cy="747759"/>
          </a:xfrm>
        </p:spPr>
        <p:txBody>
          <a:bodyPr>
            <a:normAutofit/>
          </a:bodyPr>
          <a:lstStyle/>
          <a:p>
            <a:r>
              <a:rPr lang="en-US" sz="4000" dirty="0"/>
              <a:t>Compliance Package and Purchase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401CF-07FF-EEA4-8F1F-F292D4E91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7170" y="2741315"/>
            <a:ext cx="6817660" cy="2977484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Compliance package downloaded by MBOH staff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MBOH staff reviews compliance package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Condition for incorrect or missing documents, if applicable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Clear conditions, if applicable and APPROVE loan</a:t>
            </a:r>
          </a:p>
          <a:p>
            <a:pPr marL="285750" indent="-285750" algn="l">
              <a:lnSpc>
                <a:spcPct val="150000"/>
              </a:lnSpc>
              <a:buClr>
                <a:srgbClr val="F5A60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Compliance approval is communicated to IHFA through nightly transmission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DE57EC-7C2B-A68C-8F54-82B12E0503AD}"/>
              </a:ext>
            </a:extLst>
          </p:cNvPr>
          <p:cNvSpPr txBox="1"/>
          <p:nvPr/>
        </p:nvSpPr>
        <p:spPr>
          <a:xfrm>
            <a:off x="762000" y="1807169"/>
            <a:ext cx="5231362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Lender uploads </a:t>
            </a:r>
            <a:r>
              <a:rPr lang="en-US" sz="2400" u="sng" dirty="0">
                <a:solidFill>
                  <a:srgbClr val="F5A602"/>
                </a:solidFill>
              </a:rPr>
              <a:t>compliance</a:t>
            </a:r>
            <a:r>
              <a:rPr lang="en-US" sz="2400" dirty="0">
                <a:solidFill>
                  <a:schemeClr val="bg1"/>
                </a:solidFill>
              </a:rPr>
              <a:t> package in Lender Online (MBOH)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F62673-E553-E09D-4A68-CEDDB96BEDE0}"/>
              </a:ext>
            </a:extLst>
          </p:cNvPr>
          <p:cNvSpPr txBox="1"/>
          <p:nvPr/>
        </p:nvSpPr>
        <p:spPr>
          <a:xfrm>
            <a:off x="6834238" y="1807168"/>
            <a:ext cx="4882896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Lender uploads </a:t>
            </a:r>
            <a:r>
              <a:rPr lang="en-US" sz="2400" u="sng" dirty="0">
                <a:solidFill>
                  <a:srgbClr val="F5A602"/>
                </a:solidFill>
              </a:rPr>
              <a:t>purchase</a:t>
            </a:r>
            <a:r>
              <a:rPr lang="en-US" sz="2400" dirty="0">
                <a:solidFill>
                  <a:schemeClr val="bg1"/>
                </a:solidFill>
              </a:rPr>
              <a:t> package in Lender Connection (IHFA)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F343FE-8111-376A-B4EE-255384E6FBB9}"/>
              </a:ext>
            </a:extLst>
          </p:cNvPr>
          <p:cNvSpPr txBox="1"/>
          <p:nvPr/>
        </p:nvSpPr>
        <p:spPr>
          <a:xfrm>
            <a:off x="5241036" y="1139201"/>
            <a:ext cx="1709928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u="sng" dirty="0">
                <a:solidFill>
                  <a:schemeClr val="bg1"/>
                </a:solidFill>
              </a:rPr>
              <a:t>Concurrent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595172-3056-EEF4-45CA-B31AF87A0F3C}"/>
              </a:ext>
            </a:extLst>
          </p:cNvPr>
          <p:cNvCxnSpPr>
            <a:cxnSpLocks/>
          </p:cNvCxnSpPr>
          <p:nvPr/>
        </p:nvCxnSpPr>
        <p:spPr>
          <a:xfrm>
            <a:off x="3092476" y="1370033"/>
            <a:ext cx="0" cy="4371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33DC68A-16A9-D4E5-0767-CB35CA56B760}"/>
              </a:ext>
            </a:extLst>
          </p:cNvPr>
          <p:cNvCxnSpPr>
            <a:cxnSpLocks/>
          </p:cNvCxnSpPr>
          <p:nvPr/>
        </p:nvCxnSpPr>
        <p:spPr>
          <a:xfrm>
            <a:off x="9064752" y="1370032"/>
            <a:ext cx="0" cy="4371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A86E54E-5E34-0946-B9C0-614BD6F717E3}"/>
              </a:ext>
            </a:extLst>
          </p:cNvPr>
          <p:cNvCxnSpPr>
            <a:endCxn id="6" idx="1"/>
          </p:cNvCxnSpPr>
          <p:nvPr/>
        </p:nvCxnSpPr>
        <p:spPr>
          <a:xfrm>
            <a:off x="3092476" y="1370033"/>
            <a:ext cx="2148560" cy="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9A0171-43F2-D312-F6F3-DFF913BD57FC}"/>
              </a:ext>
            </a:extLst>
          </p:cNvPr>
          <p:cNvCxnSpPr>
            <a:cxnSpLocks/>
          </p:cNvCxnSpPr>
          <p:nvPr/>
        </p:nvCxnSpPr>
        <p:spPr>
          <a:xfrm>
            <a:off x="6950964" y="1370032"/>
            <a:ext cx="211378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9B5C5E-DD44-0896-B20B-EDC8CE8235F2}"/>
              </a:ext>
            </a:extLst>
          </p:cNvPr>
          <p:cNvCxnSpPr>
            <a:stCxn id="4" idx="2"/>
            <a:endCxn id="4" idx="2"/>
          </p:cNvCxnSpPr>
          <p:nvPr/>
        </p:nvCxnSpPr>
        <p:spPr>
          <a:xfrm>
            <a:off x="3377681" y="2638166"/>
            <a:ext cx="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39376CD-8AFF-FBA0-4512-67135D00B2C9}"/>
              </a:ext>
            </a:extLst>
          </p:cNvPr>
          <p:cNvCxnSpPr>
            <a:stCxn id="4" idx="2"/>
          </p:cNvCxnSpPr>
          <p:nvPr/>
        </p:nvCxnSpPr>
        <p:spPr>
          <a:xfrm>
            <a:off x="3377681" y="2638166"/>
            <a:ext cx="0" cy="10314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6C92FE-6E58-DA62-234E-F39469523CB4}"/>
              </a:ext>
            </a:extLst>
          </p:cNvPr>
          <p:cNvCxnSpPr>
            <a:cxnSpLocks/>
          </p:cNvCxnSpPr>
          <p:nvPr/>
        </p:nvCxnSpPr>
        <p:spPr>
          <a:xfrm>
            <a:off x="8742161" y="2638165"/>
            <a:ext cx="0" cy="10150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595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46AE18-2FEA-512B-2CC2-9EBEB1BBB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9018" y="127268"/>
            <a:ext cx="5013960" cy="756870"/>
          </a:xfrm>
        </p:spPr>
        <p:txBody>
          <a:bodyPr vert="horz" wrap="square" numCol="2" anchor="b">
            <a:normAutofit/>
          </a:bodyPr>
          <a:lstStyle/>
          <a:p>
            <a:pPr algn="l"/>
            <a:r>
              <a:rPr lang="en-US" sz="4000" dirty="0"/>
              <a:t>Compliance Package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A2653E-5F39-CE9D-C4F1-90620D1E1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5230" y="1030442"/>
            <a:ext cx="6161535" cy="4348826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lnSpc>
                <a:spcPct val="17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9600" dirty="0"/>
              <a:t>MBOH will review for compliance within 10 days of delivery of compliance package to Lender Online</a:t>
            </a:r>
          </a:p>
          <a:p>
            <a:pPr marL="342900" indent="-342900" algn="l">
              <a:lnSpc>
                <a:spcPct val="17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9600" dirty="0"/>
              <a:t>Only 18 items on checklist</a:t>
            </a:r>
          </a:p>
          <a:p>
            <a:pPr marL="342900" indent="-342900" algn="l">
              <a:lnSpc>
                <a:spcPct val="17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9600" dirty="0"/>
              <a:t>COPIES only</a:t>
            </a:r>
          </a:p>
          <a:p>
            <a:pPr marL="342900" indent="-342900" algn="l">
              <a:lnSpc>
                <a:spcPct val="17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9600" dirty="0"/>
              <a:t>Auto populates many fields</a:t>
            </a:r>
          </a:p>
          <a:p>
            <a:pPr marL="342900" indent="-342900" algn="l">
              <a:lnSpc>
                <a:spcPct val="17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9600" dirty="0"/>
              <a:t>Needs to be in stacking order of checklist</a:t>
            </a:r>
          </a:p>
          <a:p>
            <a:pPr marL="342900" indent="-342900"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1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0A57-124E-DD2E-19C0-F0DE2313A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1220" y="522179"/>
            <a:ext cx="2900685" cy="690132"/>
          </a:xfrm>
        </p:spPr>
        <p:txBody>
          <a:bodyPr>
            <a:noAutofit/>
          </a:bodyPr>
          <a:lstStyle/>
          <a:p>
            <a:r>
              <a:rPr lang="en-US" sz="4000" spc="300" dirty="0"/>
              <a:t>Welcome!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5BD4C-FE73-DF86-E825-76DC640E2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9562" y="1676559"/>
            <a:ext cx="9144000" cy="6769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Mortgage-Backed Security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65364-15D9-6156-7449-FD0D8CBEB8B6}"/>
              </a:ext>
            </a:extLst>
          </p:cNvPr>
          <p:cNvSpPr txBox="1"/>
          <p:nvPr/>
        </p:nvSpPr>
        <p:spPr>
          <a:xfrm>
            <a:off x="787153" y="2817806"/>
            <a:ext cx="10617693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pc="-25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Montana Board of Housing invites Montana real estate lenders currently participating in the Board’s Single Family Bond Program to participate in the Board’s investing in mortgage-backed securities.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314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EA529-84DF-11D3-2379-FBFA6010C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" y="1760219"/>
            <a:ext cx="2780021" cy="2249424"/>
          </a:xfrm>
        </p:spPr>
        <p:txBody>
          <a:bodyPr vert="horz">
            <a:noAutofit/>
          </a:bodyPr>
          <a:lstStyle/>
          <a:p>
            <a:r>
              <a:rPr lang="en-US" sz="4000" dirty="0"/>
              <a:t>Documents for </a:t>
            </a:r>
            <a:r>
              <a:rPr lang="en-US" sz="3800" dirty="0"/>
              <a:t>Compliance</a:t>
            </a:r>
            <a:r>
              <a:rPr lang="en-US" sz="4000" dirty="0"/>
              <a:t> File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D2768FCC-8694-12B2-26BC-872A9E3117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3671541"/>
              </p:ext>
            </p:extLst>
          </p:nvPr>
        </p:nvGraphicFramePr>
        <p:xfrm>
          <a:off x="3261605" y="73151"/>
          <a:ext cx="8616451" cy="5623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4891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EA529-84DF-11D3-2379-FBFA6010C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" y="1760219"/>
            <a:ext cx="2780021" cy="2249424"/>
          </a:xfrm>
        </p:spPr>
        <p:txBody>
          <a:bodyPr vert="horz">
            <a:noAutofit/>
          </a:bodyPr>
          <a:lstStyle/>
          <a:p>
            <a:r>
              <a:rPr lang="en-US" sz="4000" dirty="0"/>
              <a:t>Documents for </a:t>
            </a:r>
            <a:r>
              <a:rPr lang="en-US" sz="3800" dirty="0"/>
              <a:t>Compliance</a:t>
            </a:r>
            <a:r>
              <a:rPr lang="en-US" sz="4000" dirty="0"/>
              <a:t> File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D2768FCC-8694-12B2-26BC-872A9E3117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1656490"/>
              </p:ext>
            </p:extLst>
          </p:nvPr>
        </p:nvGraphicFramePr>
        <p:xfrm>
          <a:off x="3261605" y="73151"/>
          <a:ext cx="8616451" cy="5623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3002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20E71-C90D-CE63-EA62-A8B53AF5E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9540" y="676655"/>
            <a:ext cx="4312920" cy="652391"/>
          </a:xfrm>
        </p:spPr>
        <p:txBody>
          <a:bodyPr>
            <a:normAutofit/>
          </a:bodyPr>
          <a:lstStyle/>
          <a:p>
            <a:r>
              <a:rPr lang="en-US" sz="4000" dirty="0"/>
              <a:t>Purchase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5BE29-DC5F-447E-4AEE-2398BFEC9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920" y="1558702"/>
            <a:ext cx="9110335" cy="390026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/>
              <a:t>Staff will work to prepare loans for MBS transfer to Idaho</a:t>
            </a:r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ea typeface="Segoe UI" panose="020B0502040204020203" pitchFamily="34" charset="0"/>
              </a:rPr>
              <a:t>Every night MBOH will interface with Idaho to transfer files</a:t>
            </a:r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/>
              <a:t>Loans are purchased daily by IHFA and purchase advices are available on Lender Connection</a:t>
            </a:r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Arial" panose="020B0604020202020204" pitchFamily="34" charset="0"/>
              <a:buChar char="•"/>
            </a:pPr>
            <a:r>
              <a:rPr lang="en-US" dirty="0"/>
              <a:t>Loans sent to IHFA will require the lender to have interim servicing until the loan is purchased by IHFA</a:t>
            </a:r>
          </a:p>
          <a:p>
            <a:pPr algn="l">
              <a:lnSpc>
                <a:spcPct val="150000"/>
              </a:lnSpc>
              <a:buClr>
                <a:srgbClr val="E09602"/>
              </a:buClr>
            </a:pPr>
            <a:endParaRPr lang="en-US" dirty="0"/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360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AC8EC0-498D-2697-017E-950222F28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0519" y="384048"/>
            <a:ext cx="3870960" cy="721418"/>
          </a:xfrm>
        </p:spPr>
        <p:txBody>
          <a:bodyPr>
            <a:normAutofit/>
          </a:bodyPr>
          <a:lstStyle/>
          <a:p>
            <a:r>
              <a:rPr lang="en-US" sz="4000" dirty="0"/>
              <a:t>Revised Guides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F94B3DD-0CE9-E800-0B55-D9AF147BF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91740"/>
            <a:ext cx="12192000" cy="1175004"/>
          </a:xfrm>
        </p:spPr>
        <p:txBody>
          <a:bodyPr>
            <a:normAutofit/>
          </a:bodyPr>
          <a:lstStyle/>
          <a:p>
            <a:r>
              <a:rPr lang="en-US" dirty="0"/>
              <a:t>The MBOH Mortgage Purchase and Servicing Guide as well as the Terms and Conditions will be available on our website at commerce.mt.gov/Housing/</a:t>
            </a:r>
          </a:p>
        </p:txBody>
      </p:sp>
    </p:spTree>
    <p:extLst>
      <p:ext uri="{BB962C8B-B14F-4D97-AF65-F5344CB8AC3E}">
        <p14:creationId xmlns:p14="http://schemas.microsoft.com/office/powerpoint/2010/main" val="3347601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679C27-67A0-128E-5557-BEFC86B07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995"/>
            <a:ext cx="9144000" cy="67398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Montana Board of Housing Staff</a:t>
            </a:r>
            <a:endParaRPr lang="en-US" sz="4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28F986-1D18-D63A-BBD7-411818C9302B}"/>
              </a:ext>
            </a:extLst>
          </p:cNvPr>
          <p:cNvSpPr/>
          <p:nvPr/>
        </p:nvSpPr>
        <p:spPr>
          <a:xfrm>
            <a:off x="3063235" y="2113391"/>
            <a:ext cx="6065524" cy="2631217"/>
          </a:xfrm>
          <a:prstGeom prst="rect">
            <a:avLst/>
          </a:prstGeom>
        </p:spPr>
        <p:txBody>
          <a:bodyPr/>
          <a:lstStyle/>
          <a:p>
            <a:pPr lvl="1">
              <a:lnSpc>
                <a:spcPct val="150000"/>
              </a:lnSpc>
              <a:buClr>
                <a:srgbClr val="F5A602"/>
              </a:buClr>
              <a:buFontTx/>
              <a:buChar char="•"/>
            </a:pPr>
            <a:r>
              <a:rPr lang="en-US" dirty="0">
                <a:solidFill>
                  <a:schemeClr val="bg1"/>
                </a:solidFill>
              </a:rPr>
              <a:t> Jessica Michel, Program Manager</a:t>
            </a:r>
          </a:p>
          <a:p>
            <a:pPr lvl="1">
              <a:lnSpc>
                <a:spcPct val="150000"/>
              </a:lnSpc>
              <a:buClr>
                <a:srgbClr val="F5A602"/>
              </a:buClr>
              <a:buChar char="•"/>
            </a:pPr>
            <a:r>
              <a:rPr lang="en-US" dirty="0">
                <a:solidFill>
                  <a:schemeClr val="bg1"/>
                </a:solidFill>
              </a:rPr>
              <a:t> Charles Brown, Program Supervisor</a:t>
            </a:r>
          </a:p>
          <a:p>
            <a:pPr lvl="1">
              <a:lnSpc>
                <a:spcPct val="150000"/>
              </a:lnSpc>
              <a:buClr>
                <a:srgbClr val="F5A602"/>
              </a:buClr>
              <a:buChar char="•"/>
            </a:pPr>
            <a:r>
              <a:rPr lang="en-US" dirty="0">
                <a:solidFill>
                  <a:schemeClr val="bg1"/>
                </a:solidFill>
              </a:rPr>
              <a:t> Julie Hope, Training and Development</a:t>
            </a:r>
          </a:p>
          <a:p>
            <a:pPr lvl="1">
              <a:lnSpc>
                <a:spcPct val="150000"/>
              </a:lnSpc>
              <a:buClr>
                <a:srgbClr val="F5A602"/>
              </a:buClr>
              <a:buFontTx/>
              <a:buChar char="•"/>
            </a:pPr>
            <a:r>
              <a:rPr lang="en-US" dirty="0">
                <a:solidFill>
                  <a:schemeClr val="bg1"/>
                </a:solidFill>
              </a:rPr>
              <a:t> Jim Neary, Program Specialist</a:t>
            </a:r>
          </a:p>
          <a:p>
            <a:pPr lvl="1">
              <a:lnSpc>
                <a:spcPct val="150000"/>
              </a:lnSpc>
              <a:buClr>
                <a:srgbClr val="F5A602"/>
              </a:buClr>
              <a:buChar char="•"/>
            </a:pPr>
            <a:r>
              <a:rPr lang="en-US" dirty="0">
                <a:solidFill>
                  <a:schemeClr val="bg1"/>
                </a:solidFill>
              </a:rPr>
              <a:t> Monique Higginbotham, Loan and Bonds Specialist</a:t>
            </a:r>
          </a:p>
          <a:p>
            <a:pPr lvl="1">
              <a:lnSpc>
                <a:spcPct val="150000"/>
              </a:lnSpc>
              <a:buClr>
                <a:srgbClr val="F5A602"/>
              </a:buClr>
              <a:buChar char="•"/>
            </a:pPr>
            <a:r>
              <a:rPr lang="en-US" dirty="0">
                <a:solidFill>
                  <a:schemeClr val="bg1"/>
                </a:solidFill>
              </a:rPr>
              <a:t> Doug Jensen, Program Specialist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512B4-003B-632D-BDFD-E54275909175}"/>
              </a:ext>
            </a:extLst>
          </p:cNvPr>
          <p:cNvSpPr txBox="1"/>
          <p:nvPr/>
        </p:nvSpPr>
        <p:spPr>
          <a:xfrm>
            <a:off x="2984375" y="5116074"/>
            <a:ext cx="6223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Call 406-841-2840 and ask for a program specialist.</a:t>
            </a:r>
            <a:endParaRPr lang="en-US" sz="2000" dirty="0">
              <a:solidFill>
                <a:srgbClr val="112F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D9D69A-8C35-F5BC-9CE9-21ACC7633CB1}"/>
              </a:ext>
            </a:extLst>
          </p:cNvPr>
          <p:cNvSpPr txBox="1"/>
          <p:nvPr/>
        </p:nvSpPr>
        <p:spPr>
          <a:xfrm>
            <a:off x="1674788" y="1009018"/>
            <a:ext cx="88424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Our team of six has over 159 years of experience in banking, housing and title.</a:t>
            </a:r>
          </a:p>
          <a:p>
            <a:r>
              <a:rPr lang="en-US" dirty="0">
                <a:solidFill>
                  <a:schemeClr val="bg1"/>
                </a:solidFill>
              </a:rPr>
              <a:t>We have a combined 71 years experience in housing, 64 years in banking and 24 years in title.</a:t>
            </a:r>
          </a:p>
        </p:txBody>
      </p:sp>
    </p:spTree>
    <p:extLst>
      <p:ext uri="{BB962C8B-B14F-4D97-AF65-F5344CB8AC3E}">
        <p14:creationId xmlns:p14="http://schemas.microsoft.com/office/powerpoint/2010/main" val="31759106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83FED9-AEB9-1FC5-65DA-FCF24D89B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6624" y="256031"/>
            <a:ext cx="6778752" cy="730187"/>
          </a:xfrm>
        </p:spPr>
        <p:txBody>
          <a:bodyPr>
            <a:normAutofit/>
          </a:bodyPr>
          <a:lstStyle/>
          <a:p>
            <a:r>
              <a:rPr lang="en-US" sz="4000" dirty="0"/>
              <a:t>Participating Lender Training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6F713D4-429D-0709-0BC5-A56A7A5D8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5784" y="986218"/>
            <a:ext cx="4980432" cy="453542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9600" dirty="0"/>
              <a:t>Contact:</a:t>
            </a:r>
          </a:p>
          <a:p>
            <a:pPr>
              <a:lnSpc>
                <a:spcPct val="170000"/>
              </a:lnSpc>
            </a:pPr>
            <a:r>
              <a:rPr lang="en-US" sz="9600" dirty="0"/>
              <a:t>Julie Hope</a:t>
            </a:r>
          </a:p>
          <a:p>
            <a:pPr>
              <a:lnSpc>
                <a:spcPct val="170000"/>
              </a:lnSpc>
            </a:pPr>
            <a:r>
              <a:rPr lang="en-US" sz="9600" dirty="0"/>
              <a:t>Montana Department of Commerce</a:t>
            </a:r>
          </a:p>
          <a:p>
            <a:pPr>
              <a:lnSpc>
                <a:spcPct val="170000"/>
              </a:lnSpc>
            </a:pPr>
            <a:r>
              <a:rPr lang="en-US" sz="9600" dirty="0"/>
              <a:t>Montana Board of Housing</a:t>
            </a:r>
          </a:p>
          <a:p>
            <a:pPr>
              <a:lnSpc>
                <a:spcPct val="170000"/>
              </a:lnSpc>
            </a:pPr>
            <a:r>
              <a:rPr lang="en-US" sz="9600" dirty="0"/>
              <a:t>Training and Development</a:t>
            </a:r>
          </a:p>
          <a:p>
            <a:pPr>
              <a:lnSpc>
                <a:spcPct val="170000"/>
              </a:lnSpc>
            </a:pPr>
            <a:r>
              <a:rPr lang="en-US" sz="9600" dirty="0">
                <a:hlinkClick r:id="rId3"/>
              </a:rPr>
              <a:t>jhope@mt.gov</a:t>
            </a:r>
            <a:endParaRPr lang="en-US" sz="9600" dirty="0"/>
          </a:p>
          <a:p>
            <a:pPr>
              <a:lnSpc>
                <a:spcPct val="170000"/>
              </a:lnSpc>
            </a:pPr>
            <a:r>
              <a:rPr lang="en-US" sz="9600" dirty="0"/>
              <a:t>406-841-2851</a:t>
            </a:r>
          </a:p>
        </p:txBody>
      </p:sp>
    </p:spTree>
    <p:extLst>
      <p:ext uri="{BB962C8B-B14F-4D97-AF65-F5344CB8AC3E}">
        <p14:creationId xmlns:p14="http://schemas.microsoft.com/office/powerpoint/2010/main" val="37283414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54B5AF-5B50-41D1-B9DC-155A73215832}"/>
              </a:ext>
            </a:extLst>
          </p:cNvPr>
          <p:cNvSpPr txBox="1"/>
          <p:nvPr/>
        </p:nvSpPr>
        <p:spPr>
          <a:xfrm>
            <a:off x="3836565" y="2598003"/>
            <a:ext cx="4518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+mj-lt"/>
              </a:rPr>
              <a:t>Questions?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392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6A9A-C623-8CF4-B206-92651DDEF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125" y="1178210"/>
            <a:ext cx="5813750" cy="3532315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Why the change now?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Why MBS?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What part of the process is changing?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How does this benefit the lenders?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082344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94CE0-2E55-3D86-2BFC-FF55AF137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2616" y="568261"/>
            <a:ext cx="6906768" cy="803339"/>
          </a:xfrm>
        </p:spPr>
        <p:txBody>
          <a:bodyPr>
            <a:normAutofit/>
          </a:bodyPr>
          <a:lstStyle/>
          <a:p>
            <a:r>
              <a:rPr lang="en-US" sz="4000" spc="0" dirty="0"/>
              <a:t>Why Use the MBS Program?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1A598C-A5C9-62EA-D30F-E01B1B2F5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8820" y="1700435"/>
            <a:ext cx="8214360" cy="345713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Helps even MORE first-time homebuyers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Marketable to secondary market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Proceeds used to maintain continuous lender programs</a:t>
            </a:r>
          </a:p>
          <a:p>
            <a:pPr marL="342900" indent="-342900" algn="l">
              <a:lnSpc>
                <a:spcPct val="150000"/>
              </a:lnSpc>
              <a:buClr>
                <a:srgbClr val="FF99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Securitized by Master Servicer:</a:t>
            </a:r>
          </a:p>
          <a:p>
            <a:pPr algn="l">
              <a:lnSpc>
                <a:spcPct val="150000"/>
              </a:lnSpc>
              <a:buClr>
                <a:srgbClr val="FF9900"/>
              </a:buClr>
              <a:buSzPct val="150000"/>
            </a:pPr>
            <a:r>
              <a:rPr lang="en-US" b="1" i="1" dirty="0"/>
              <a:t>    </a:t>
            </a:r>
            <a:r>
              <a:rPr lang="en-US" dirty="0"/>
              <a:t>Idaho Housing and Finance Association</a:t>
            </a:r>
          </a:p>
          <a:p>
            <a:pPr algn="l">
              <a:buClr>
                <a:srgbClr val="FF9900"/>
              </a:buClr>
              <a:buSzPct val="1500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19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5E924EB-3EB5-BB1B-9C4B-9F949295D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1906" y="624811"/>
            <a:ext cx="7928188" cy="4761006"/>
          </a:xfrm>
        </p:spPr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u="sng" dirty="0"/>
              <a:t>All</a:t>
            </a:r>
            <a:r>
              <a:rPr lang="en-US" sz="2400" dirty="0"/>
              <a:t> MBS loans reserved through MBOH in Lender Online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Reserve toward the end of the process and near the closing date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60-day timer starts to get file purchased by IHFA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Participating lender uploads a compliance file in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Lender Online (MBOH) </a:t>
            </a:r>
            <a:endParaRPr lang="en-US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Purchase package file uploaded in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Lender Connection (IHFA)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/>
              <a:t> </a:t>
            </a:r>
            <a:endParaRPr lang="en-US" sz="2000" u="sng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78859F-116C-C086-3BEA-CEE9E8F7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957" y="0"/>
            <a:ext cx="8150086" cy="837380"/>
          </a:xfrm>
        </p:spPr>
        <p:txBody>
          <a:bodyPr>
            <a:normAutofit/>
          </a:bodyPr>
          <a:lstStyle/>
          <a:p>
            <a:r>
              <a:rPr lang="en-US" sz="4000" dirty="0"/>
              <a:t>Biggest Differences for MBS Loans</a:t>
            </a:r>
          </a:p>
        </p:txBody>
      </p:sp>
    </p:spTree>
    <p:extLst>
      <p:ext uri="{BB962C8B-B14F-4D97-AF65-F5344CB8AC3E}">
        <p14:creationId xmlns:p14="http://schemas.microsoft.com/office/powerpoint/2010/main" val="49244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5E924EB-3EB5-BB1B-9C4B-9F949295D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1906" y="1488940"/>
            <a:ext cx="7928188" cy="3880119"/>
          </a:xfrm>
        </p:spPr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MBOH conducts a compliance review of the file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Master Servicer reviews a purchase package sent by participating lender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MBOH lets the Master Servicer know the loan passed compliance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All MBS loans are then sold on the secondary market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/>
              <a:t> </a:t>
            </a:r>
            <a:endParaRPr lang="en-US" sz="2000" u="sng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78859F-116C-C086-3BEA-CEE9E8F7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957" y="52607"/>
            <a:ext cx="8150086" cy="837380"/>
          </a:xfrm>
        </p:spPr>
        <p:txBody>
          <a:bodyPr>
            <a:normAutofit/>
          </a:bodyPr>
          <a:lstStyle/>
          <a:p>
            <a:r>
              <a:rPr lang="en-US" sz="4000" dirty="0"/>
              <a:t>Biggest Differences for MBS Loans</a:t>
            </a:r>
          </a:p>
        </p:txBody>
      </p:sp>
    </p:spTree>
    <p:extLst>
      <p:ext uri="{BB962C8B-B14F-4D97-AF65-F5344CB8AC3E}">
        <p14:creationId xmlns:p14="http://schemas.microsoft.com/office/powerpoint/2010/main" val="138824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5C4E-0A65-432E-6F2D-4AB4B8988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9416" y="612647"/>
            <a:ext cx="4773168" cy="832105"/>
          </a:xfrm>
        </p:spPr>
        <p:txBody>
          <a:bodyPr>
            <a:normAutofit/>
          </a:bodyPr>
          <a:lstStyle/>
          <a:p>
            <a:r>
              <a:rPr lang="en-US" sz="4000" dirty="0"/>
              <a:t>Borrower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912C6-1179-D8CC-229D-32AA9F913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6022" y="2285651"/>
            <a:ext cx="4219956" cy="2286698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Helvetica" panose="020B0604020202020204" pitchFamily="34" charset="0"/>
              <a:buChar char="•"/>
            </a:pPr>
            <a:r>
              <a:rPr lang="en-US" dirty="0"/>
              <a:t>More options</a:t>
            </a:r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Helvetica" panose="020B0604020202020204" pitchFamily="34" charset="0"/>
              <a:buChar char="•"/>
            </a:pPr>
            <a:r>
              <a:rPr lang="en-US" dirty="0"/>
              <a:t>Better interest rates</a:t>
            </a:r>
          </a:p>
          <a:p>
            <a:pPr marL="342900" indent="-342900" algn="l">
              <a:lnSpc>
                <a:spcPct val="150000"/>
              </a:lnSpc>
              <a:buClr>
                <a:srgbClr val="E09602"/>
              </a:buClr>
              <a:buFont typeface="Helvetica" panose="020B0604020202020204" pitchFamily="34" charset="0"/>
              <a:buChar char="•"/>
            </a:pPr>
            <a:r>
              <a:rPr lang="en-US" dirty="0"/>
              <a:t>Flexible loan parameters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41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B33EC-095B-900E-D2B2-34AA49845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0500" y="219455"/>
            <a:ext cx="4191000" cy="748475"/>
          </a:xfrm>
        </p:spPr>
        <p:txBody>
          <a:bodyPr vert="horz">
            <a:normAutofit/>
          </a:bodyPr>
          <a:lstStyle/>
          <a:p>
            <a:r>
              <a:rPr lang="en-US" sz="4000" dirty="0"/>
              <a:t>Lender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DB891-22F1-DD0F-67C6-2B595C22D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6920" y="1776222"/>
            <a:ext cx="8138160" cy="3305556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dirty="0"/>
              <a:t>DAILY purchase of loans </a:t>
            </a:r>
          </a:p>
          <a:p>
            <a:pPr marL="342900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dirty="0"/>
              <a:t>NO cancellation fee</a:t>
            </a:r>
          </a:p>
          <a:p>
            <a:pPr marL="342900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dirty="0"/>
              <a:t>Purchased with</a:t>
            </a:r>
            <a:r>
              <a:rPr lang="en-US" u="sng" dirty="0"/>
              <a:t>out</a:t>
            </a:r>
            <a:r>
              <a:rPr lang="en-US" dirty="0"/>
              <a:t> original recorded documents, ONLY COPIES</a:t>
            </a:r>
          </a:p>
          <a:p>
            <a:pPr marL="800100" lvl="1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Original trailing documents “to follow”  </a:t>
            </a:r>
          </a:p>
        </p:txBody>
      </p:sp>
    </p:spTree>
    <p:extLst>
      <p:ext uri="{BB962C8B-B14F-4D97-AF65-F5344CB8AC3E}">
        <p14:creationId xmlns:p14="http://schemas.microsoft.com/office/powerpoint/2010/main" val="311421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B33EC-095B-900E-D2B2-34AA49845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0500" y="219455"/>
            <a:ext cx="4191000" cy="748475"/>
          </a:xfrm>
        </p:spPr>
        <p:txBody>
          <a:bodyPr vert="horz">
            <a:normAutofit/>
          </a:bodyPr>
          <a:lstStyle/>
          <a:p>
            <a:r>
              <a:rPr lang="en-US" sz="4000" dirty="0"/>
              <a:t>Lender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DB891-22F1-DD0F-67C6-2B595C22D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6920" y="1679067"/>
            <a:ext cx="8138160" cy="3499866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dirty="0"/>
              <a:t>Master Servicer emails lender notifying that conditions are available on IHFA’s LENDER CONNECTION</a:t>
            </a:r>
          </a:p>
          <a:p>
            <a:pPr marL="342900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Wingdings" panose="05000000000000000000" pitchFamily="2" charset="2"/>
              <a:buChar char="ü"/>
            </a:pPr>
            <a:r>
              <a:rPr lang="en-US" dirty="0"/>
              <a:t>MBOH compliance conditions available via LENDER ONLINE (Action&gt;View)</a:t>
            </a:r>
          </a:p>
          <a:p>
            <a:pPr marL="800100" lvl="1" indent="-342900" algn="l">
              <a:lnSpc>
                <a:spcPct val="150000"/>
              </a:lnSpc>
              <a:buClr>
                <a:srgbClr val="F5A602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Prepurchase conditions available via IHFA’s LENDER CONNECTION</a:t>
            </a:r>
          </a:p>
        </p:txBody>
      </p:sp>
    </p:spTree>
    <p:extLst>
      <p:ext uri="{BB962C8B-B14F-4D97-AF65-F5344CB8AC3E}">
        <p14:creationId xmlns:p14="http://schemas.microsoft.com/office/powerpoint/2010/main" val="3673638520"/>
      </p:ext>
    </p:extLst>
  </p:cSld>
  <p:clrMapOvr>
    <a:masterClrMapping/>
  </p:clrMapOvr>
</p:sld>
</file>

<file path=ppt/theme/theme1.xml><?xml version="1.0" encoding="utf-8"?>
<a:theme xmlns:a="http://schemas.openxmlformats.org/drawingml/2006/main" name="OneCommerce">
  <a:themeElements>
    <a:clrScheme name="One Commerce">
      <a:dk1>
        <a:srgbClr val="112F60"/>
      </a:dk1>
      <a:lt1>
        <a:srgbClr val="FFFFFF"/>
      </a:lt1>
      <a:dk2>
        <a:srgbClr val="F5A603"/>
      </a:dk2>
      <a:lt2>
        <a:srgbClr val="1C2F60"/>
      </a:lt2>
      <a:accent1>
        <a:srgbClr val="112F60"/>
      </a:accent1>
      <a:accent2>
        <a:srgbClr val="F5A603"/>
      </a:accent2>
      <a:accent3>
        <a:srgbClr val="4993D3"/>
      </a:accent3>
      <a:accent4>
        <a:srgbClr val="085B4B"/>
      </a:accent4>
      <a:accent5>
        <a:srgbClr val="000059"/>
      </a:accent5>
      <a:accent6>
        <a:srgbClr val="FFFFFF"/>
      </a:accent6>
      <a:hlink>
        <a:srgbClr val="4993D3"/>
      </a:hlink>
      <a:folHlink>
        <a:srgbClr val="F5A67D"/>
      </a:folHlink>
    </a:clrScheme>
    <a:fontScheme name="One-Commerc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neCommerce" id="{ED3678C0-4230-9446-A1C0-D293C6DDEEA3}" vid="{0A79FE22-075B-FB44-8954-9AA798668C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D0ABC839E6EF4DA110A3C642F50769" ma:contentTypeVersion="12" ma:contentTypeDescription="Create a new document." ma:contentTypeScope="" ma:versionID="d5eeb40812ebddb677c04d1f75b101bf">
  <xsd:schema xmlns:xsd="http://www.w3.org/2001/XMLSchema" xmlns:xs="http://www.w3.org/2001/XMLSchema" xmlns:p="http://schemas.microsoft.com/office/2006/metadata/properties" xmlns:ns2="03747694-a535-4922-ac3d-59e6efda7473" xmlns:ns3="23d2df21-b4a1-4f4a-b00b-9fba7b04f843" targetNamespace="http://schemas.microsoft.com/office/2006/metadata/properties" ma:root="true" ma:fieldsID="b501622f6dc60f271b03dd7df4398d3e" ns2:_="" ns3:_="">
    <xsd:import namespace="03747694-a535-4922-ac3d-59e6efda7473"/>
    <xsd:import namespace="23d2df21-b4a1-4f4a-b00b-9fba7b04f8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47694-a535-4922-ac3d-59e6efda74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5ed7e3c-a509-4d5c-98b3-887d36f9ef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2df21-b4a1-4f4a-b00b-9fba7b04f84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4f345b2-86d6-499a-a53d-6958246a5bab}" ma:internalName="TaxCatchAll" ma:showField="CatchAllData" ma:web="23d2df21-b4a1-4f4a-b00b-9fba7b04f8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d2df21-b4a1-4f4a-b00b-9fba7b04f843" xsi:nil="true"/>
    <lcf76f155ced4ddcb4097134ff3c332f xmlns="03747694-a535-4922-ac3d-59e6efda74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A32357-17BC-43BD-9DEC-67B9744881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747694-a535-4922-ac3d-59e6efda7473"/>
    <ds:schemaRef ds:uri="23d2df21-b4a1-4f4a-b00b-9fba7b04f8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4C0FFE-B211-457F-90E9-C2BAC95048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F03844-4C0D-4866-BB43-7D4EB3EFA1AC}">
  <ds:schemaRefs>
    <ds:schemaRef ds:uri="23d2df21-b4a1-4f4a-b00b-9fba7b04f843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03747694-a535-4922-ac3d-59e6efda7473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OneCommerce</Template>
  <TotalTime>4126</TotalTime>
  <Words>1458</Words>
  <Application>Microsoft Office PowerPoint</Application>
  <PresentationFormat>Widescreen</PresentationFormat>
  <Paragraphs>222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Aptos</vt:lpstr>
      <vt:lpstr>Arial</vt:lpstr>
      <vt:lpstr>Courier New</vt:lpstr>
      <vt:lpstr>Helvetica</vt:lpstr>
      <vt:lpstr>Segoe UI</vt:lpstr>
      <vt:lpstr>Times New Roman</vt:lpstr>
      <vt:lpstr>Wingdings</vt:lpstr>
      <vt:lpstr>OneCommerce</vt:lpstr>
      <vt:lpstr>      Montana Board of Housing Lender Training with Idaho Housing and Finance Association</vt:lpstr>
      <vt:lpstr>Welcome!</vt:lpstr>
      <vt:lpstr>PowerPoint Presentation</vt:lpstr>
      <vt:lpstr>Why Use the MBS Program?</vt:lpstr>
      <vt:lpstr>Biggest Differences for MBS Loans</vt:lpstr>
      <vt:lpstr>Biggest Differences for MBS Loans</vt:lpstr>
      <vt:lpstr>Borrower Benefits</vt:lpstr>
      <vt:lpstr>Lender Benefits</vt:lpstr>
      <vt:lpstr>Lender Benefits</vt:lpstr>
      <vt:lpstr>Current Programs</vt:lpstr>
      <vt:lpstr>Programs NOT Included in MBS</vt:lpstr>
      <vt:lpstr>Programs INCLUDED in MBS</vt:lpstr>
      <vt:lpstr>Servicing Options  MBOH (MRB) vs. IHFA (MBS)</vt:lpstr>
      <vt:lpstr>PowerPoint Presentation</vt:lpstr>
      <vt:lpstr>PowerPoint Presentation</vt:lpstr>
      <vt:lpstr>Locking Loans</vt:lpstr>
      <vt:lpstr>Close Loan as Usual</vt:lpstr>
      <vt:lpstr>Compliance Package and Purchase Package</vt:lpstr>
      <vt:lpstr>Compliance Package</vt:lpstr>
      <vt:lpstr>Documents for Compliance File</vt:lpstr>
      <vt:lpstr>Documents for Compliance File</vt:lpstr>
      <vt:lpstr>Purchase Process</vt:lpstr>
      <vt:lpstr>Revised Guides</vt:lpstr>
      <vt:lpstr>Montana Board of Housing Staff</vt:lpstr>
      <vt:lpstr>Participating Lender Training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Phillips</dc:creator>
  <cp:lastModifiedBy>Hope, Julie</cp:lastModifiedBy>
  <cp:revision>114</cp:revision>
  <cp:lastPrinted>2024-10-09T17:48:10Z</cp:lastPrinted>
  <dcterms:created xsi:type="dcterms:W3CDTF">2024-04-01T15:07:45Z</dcterms:created>
  <dcterms:modified xsi:type="dcterms:W3CDTF">2024-10-09T17:48:32Z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0x010100B6D0ABC839E6EF4DA110A3C642F50769</vt:lpwstr>
  </property>
</Properties>
</file>