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6_907F67C2.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1"/>
    <p:sldMasterId id="2147483815" r:id="rId2"/>
  </p:sldMasterIdLst>
  <p:notesMasterIdLst>
    <p:notesMasterId r:id="rId28"/>
  </p:notesMasterIdLst>
  <p:sldIdLst>
    <p:sldId id="256" r:id="rId3"/>
    <p:sldId id="280" r:id="rId4"/>
    <p:sldId id="277" r:id="rId5"/>
    <p:sldId id="278" r:id="rId6"/>
    <p:sldId id="259" r:id="rId7"/>
    <p:sldId id="260" r:id="rId8"/>
    <p:sldId id="281" r:id="rId9"/>
    <p:sldId id="282" r:id="rId10"/>
    <p:sldId id="283" r:id="rId11"/>
    <p:sldId id="258" r:id="rId12"/>
    <p:sldId id="285" r:id="rId13"/>
    <p:sldId id="261" r:id="rId14"/>
    <p:sldId id="262" r:id="rId15"/>
    <p:sldId id="263" r:id="rId16"/>
    <p:sldId id="264" r:id="rId17"/>
    <p:sldId id="266" r:id="rId18"/>
    <p:sldId id="268" r:id="rId19"/>
    <p:sldId id="270" r:id="rId20"/>
    <p:sldId id="271" r:id="rId21"/>
    <p:sldId id="272" r:id="rId22"/>
    <p:sldId id="257" r:id="rId23"/>
    <p:sldId id="286" r:id="rId24"/>
    <p:sldId id="276" r:id="rId25"/>
    <p:sldId id="284"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995C0-C4EF-F084-F71F-F204638B2D2F}" name="Cohen, Cheryl" initials="CC" userId="S::CCA244@mt.gov::450b5b0e-c8a8-4780-8030-0df984209a0e" providerId="AD"/>
  <p188:author id="{61C154EA-88B8-F46C-BA94-E6C458E84372}" name="Colberg, Logan" initials="LC" userId="S::CCA698@mt.gov::07d652ff-fa6a-44f9-a93e-f5ca3481ed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A7AB2"/>
    <a:srgbClr val="4A94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1"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omments/modernComment_106_907F67C2.xml><?xml version="1.0" encoding="utf-8"?>
<p188:cmLst xmlns:a="http://schemas.openxmlformats.org/drawingml/2006/main" xmlns:r="http://schemas.openxmlformats.org/officeDocument/2006/relationships" xmlns:p188="http://schemas.microsoft.com/office/powerpoint/2018/8/main">
  <p188:cm id="{F5FF97E0-5953-41B4-82E9-3D415EA4256B}" authorId="{3B7995C0-C4EF-F084-F71F-F204638B2D2F}" created="2025-10-10T20:12:33.240">
    <ac:txMkLst xmlns:ac="http://schemas.microsoft.com/office/drawing/2013/main/command">
      <pc:docMk xmlns:pc="http://schemas.microsoft.com/office/powerpoint/2013/main/command"/>
      <pc:sldMk xmlns:pc="http://schemas.microsoft.com/office/powerpoint/2013/main/command" cId="2424268738" sldId="262"/>
      <ac:spMk id="9" creationId="{05B712A1-0B76-14BE-80D2-C9890040795A}"/>
      <ac:txMk cp="169" len="25">
        <ac:context len="280" hash="3934979664"/>
      </ac:txMk>
    </ac:txMkLst>
    <p188:pos x="5119932" y="2266570"/>
    <p188:txBody>
      <a:bodyPr/>
      <a:lstStyle/>
      <a:p>
        <a:r>
          <a:rPr lang="en-US"/>
          <a:t>Should we note that the Board is does not currently have any refinancing program offerings?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86671-3049-4568-A4B0-B741CF16C65C}"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5BABA-BA59-4197-B973-ED91E1ABA5BF}" type="slidenum">
              <a:rPr lang="en-US" smtClean="0"/>
              <a:t>‹#›</a:t>
            </a:fld>
            <a:endParaRPr lang="en-US"/>
          </a:p>
        </p:txBody>
      </p:sp>
    </p:spTree>
    <p:extLst>
      <p:ext uri="{BB962C8B-B14F-4D97-AF65-F5344CB8AC3E}">
        <p14:creationId xmlns:p14="http://schemas.microsoft.com/office/powerpoint/2010/main" val="67436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and welcome to the color of money training. </a:t>
            </a: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1</a:t>
            </a:fld>
            <a:endParaRPr lang="en-US"/>
          </a:p>
        </p:txBody>
      </p:sp>
    </p:spTree>
    <p:extLst>
      <p:ext uri="{BB962C8B-B14F-4D97-AF65-F5344CB8AC3E}">
        <p14:creationId xmlns:p14="http://schemas.microsoft.com/office/powerpoint/2010/main" val="50749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7F4EE-5B9A-A967-17DE-26BBDEB9B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4DF0E-1C32-F160-CA0A-6A8A261C3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8F973-BCC7-141E-0125-EC2CC9A8F2B9}"/>
              </a:ext>
            </a:extLst>
          </p:cNvPr>
          <p:cNvSpPr>
            <a:spLocks noGrp="1"/>
          </p:cNvSpPr>
          <p:nvPr>
            <p:ph type="body" idx="1"/>
          </p:nvPr>
        </p:nvSpPr>
        <p:spPr/>
        <p:txBody>
          <a:bodyPr/>
          <a:lstStyle/>
          <a:p>
            <a:r>
              <a:rPr lang="en-US" dirty="0"/>
              <a:t>The pre-Ullman funds, as defined before, are from bond series issued prior to 1980. These are our Blue funds.</a:t>
            </a:r>
          </a:p>
          <a:p>
            <a:endParaRPr lang="en-US" dirty="0"/>
          </a:p>
          <a:p>
            <a:r>
              <a:rPr lang="en-US" dirty="0"/>
              <a:t>Like the regular bond funds, these funds are used in the calculation of parity. </a:t>
            </a:r>
          </a:p>
          <a:p>
            <a:r>
              <a:rPr lang="en-US" dirty="0"/>
              <a:t>There is, however, more flexibility with them. </a:t>
            </a:r>
          </a:p>
          <a:p>
            <a:r>
              <a:rPr lang="en-US" dirty="0"/>
              <a:t>We are allowed to buy loans other than just first-time homebuyer loans with these fund and there is a higher spread allowed with these funds. </a:t>
            </a:r>
          </a:p>
          <a:p>
            <a:r>
              <a:rPr lang="en-US" dirty="0"/>
              <a:t>Like the regular bond funds, these funds are used in the calculation of parity. But they are a limited resource as they are only from pre-Ullman issues.</a:t>
            </a:r>
          </a:p>
          <a:p>
            <a:endParaRPr lang="en-US" dirty="0"/>
          </a:p>
        </p:txBody>
      </p:sp>
      <p:sp>
        <p:nvSpPr>
          <p:cNvPr id="4" name="Slide Number Placeholder 3">
            <a:extLst>
              <a:ext uri="{FF2B5EF4-FFF2-40B4-BE49-F238E27FC236}">
                <a16:creationId xmlns:a16="http://schemas.microsoft.com/office/drawing/2014/main" id="{5A39CA33-DA59-B4E5-0089-F13730D4E3B8}"/>
              </a:ext>
            </a:extLst>
          </p:cNvPr>
          <p:cNvSpPr>
            <a:spLocks noGrp="1"/>
          </p:cNvSpPr>
          <p:nvPr>
            <p:ph type="sldNum" sz="quarter" idx="5"/>
          </p:nvPr>
        </p:nvSpPr>
        <p:spPr/>
        <p:txBody>
          <a:bodyPr/>
          <a:lstStyle/>
          <a:p>
            <a:fld id="{8CD5BABA-BA59-4197-B973-ED91E1ABA5BF}" type="slidenum">
              <a:rPr lang="en-US" smtClean="0"/>
              <a:t>13</a:t>
            </a:fld>
            <a:endParaRPr lang="en-US"/>
          </a:p>
        </p:txBody>
      </p:sp>
    </p:spTree>
    <p:extLst>
      <p:ext uri="{BB962C8B-B14F-4D97-AF65-F5344CB8AC3E}">
        <p14:creationId xmlns:p14="http://schemas.microsoft.com/office/powerpoint/2010/main" val="40128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01E8C-3732-092E-3C85-D854E6F59C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CE63E-36B4-477C-A4C7-26CC90DFB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171D5-1125-1B2C-80C9-77F0BE9232DB}"/>
              </a:ext>
            </a:extLst>
          </p:cNvPr>
          <p:cNvSpPr>
            <a:spLocks noGrp="1"/>
          </p:cNvSpPr>
          <p:nvPr>
            <p:ph type="body" idx="1"/>
          </p:nvPr>
        </p:nvSpPr>
        <p:spPr/>
        <p:txBody>
          <a:bodyPr/>
          <a:lstStyle/>
          <a:p>
            <a:r>
              <a:rPr lang="en-US" dirty="0"/>
              <a:t>The de-allocate or raspberry funds are our favorite funds because they are assets left after a bond series is refunded.  </a:t>
            </a:r>
          </a:p>
          <a:p>
            <a:endParaRPr lang="en-US" dirty="0"/>
          </a:p>
          <a:p>
            <a:r>
              <a:rPr lang="en-US" dirty="0"/>
              <a:t>While these funds are still part of the indenture and count as assets toward meeting parity, they can be used for things other than loan purchases. </a:t>
            </a:r>
          </a:p>
          <a:p>
            <a:r>
              <a:rPr lang="en-US" dirty="0"/>
              <a:t>We can use them to pay operating expenses, covering bridging or warehousing loans before a new series is issued, to cover any debt service shortfalls and other cost essential to business processes.</a:t>
            </a:r>
          </a:p>
          <a:p>
            <a:endParaRPr lang="en-US" dirty="0"/>
          </a:p>
        </p:txBody>
      </p:sp>
      <p:sp>
        <p:nvSpPr>
          <p:cNvPr id="4" name="Slide Number Placeholder 3">
            <a:extLst>
              <a:ext uri="{FF2B5EF4-FFF2-40B4-BE49-F238E27FC236}">
                <a16:creationId xmlns:a16="http://schemas.microsoft.com/office/drawing/2014/main" id="{A2C1DDBC-894A-5FD9-4879-DA01C386A555}"/>
              </a:ext>
            </a:extLst>
          </p:cNvPr>
          <p:cNvSpPr>
            <a:spLocks noGrp="1"/>
          </p:cNvSpPr>
          <p:nvPr>
            <p:ph type="sldNum" sz="quarter" idx="5"/>
          </p:nvPr>
        </p:nvSpPr>
        <p:spPr/>
        <p:txBody>
          <a:bodyPr/>
          <a:lstStyle/>
          <a:p>
            <a:fld id="{8CD5BABA-BA59-4197-B973-ED91E1ABA5BF}" type="slidenum">
              <a:rPr lang="en-US" smtClean="0"/>
              <a:t>14</a:t>
            </a:fld>
            <a:endParaRPr lang="en-US"/>
          </a:p>
        </p:txBody>
      </p:sp>
    </p:spTree>
    <p:extLst>
      <p:ext uri="{BB962C8B-B14F-4D97-AF65-F5344CB8AC3E}">
        <p14:creationId xmlns:p14="http://schemas.microsoft.com/office/powerpoint/2010/main" val="93075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B6EDC-21ED-EAD8-7499-3D85ABBC8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16C9D-45BC-E2B5-6E47-9725C5736D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A7218-F273-CA6E-6FF6-CCBBB2E9498B}"/>
              </a:ext>
            </a:extLst>
          </p:cNvPr>
          <p:cNvSpPr>
            <a:spLocks noGrp="1"/>
          </p:cNvSpPr>
          <p:nvPr>
            <p:ph type="body" idx="1"/>
          </p:nvPr>
        </p:nvSpPr>
        <p:spPr/>
        <p:txBody>
          <a:bodyPr/>
          <a:lstStyle/>
          <a:p>
            <a:r>
              <a:rPr lang="en-US" dirty="0"/>
              <a:t>We also have special reserve funds, our green funds, that are designated for special mortgage loans. These are approved by the Board and do not fit the more restrictive requirements of regular bond and pre-Ullman funds. </a:t>
            </a:r>
          </a:p>
          <a:p>
            <a:r>
              <a:rPr lang="en-US" dirty="0"/>
              <a:t>They can be used for mortgages that do not fit the bonds restrictions. However, these funds are not included in parity calculations.</a:t>
            </a:r>
          </a:p>
          <a:p>
            <a:r>
              <a:rPr lang="en-US" dirty="0"/>
              <a:t>Our current special reserve funds are used for programs such as Down Payment assistance and Reverse annuity mortgage loans.  </a:t>
            </a:r>
          </a:p>
          <a:p>
            <a:r>
              <a:rPr lang="en-US" dirty="0"/>
              <a:t>These and other special reserve programs give the residents of Montana more housing opportunities.</a:t>
            </a:r>
          </a:p>
          <a:p>
            <a:endParaRPr lang="en-US" dirty="0"/>
          </a:p>
          <a:p>
            <a:endParaRPr lang="en-US" dirty="0"/>
          </a:p>
          <a:p>
            <a:r>
              <a:rPr lang="en-US" dirty="0"/>
              <a:t>Are there any questions about any of these four fund types? </a:t>
            </a:r>
          </a:p>
          <a:p>
            <a:endParaRPr lang="en-US" dirty="0"/>
          </a:p>
        </p:txBody>
      </p:sp>
      <p:sp>
        <p:nvSpPr>
          <p:cNvPr id="4" name="Slide Number Placeholder 3">
            <a:extLst>
              <a:ext uri="{FF2B5EF4-FFF2-40B4-BE49-F238E27FC236}">
                <a16:creationId xmlns:a16="http://schemas.microsoft.com/office/drawing/2014/main" id="{B009DB8B-AD74-0D14-42C6-47D09A5CB40A}"/>
              </a:ext>
            </a:extLst>
          </p:cNvPr>
          <p:cNvSpPr>
            <a:spLocks noGrp="1"/>
          </p:cNvSpPr>
          <p:nvPr>
            <p:ph type="sldNum" sz="quarter" idx="5"/>
          </p:nvPr>
        </p:nvSpPr>
        <p:spPr/>
        <p:txBody>
          <a:bodyPr/>
          <a:lstStyle/>
          <a:p>
            <a:fld id="{8CD5BABA-BA59-4197-B973-ED91E1ABA5BF}" type="slidenum">
              <a:rPr lang="en-US" smtClean="0"/>
              <a:t>15</a:t>
            </a:fld>
            <a:endParaRPr lang="en-US"/>
          </a:p>
        </p:txBody>
      </p:sp>
    </p:spTree>
    <p:extLst>
      <p:ext uri="{BB962C8B-B14F-4D97-AF65-F5344CB8AC3E}">
        <p14:creationId xmlns:p14="http://schemas.microsoft.com/office/powerpoint/2010/main" val="402134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C365-43AE-F6B6-D299-D1B0877D9E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35BC0-ADDE-366A-3A3E-B8AE8834C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4F63B-CF59-2383-F605-1F13144E373A}"/>
              </a:ext>
            </a:extLst>
          </p:cNvPr>
          <p:cNvSpPr>
            <a:spLocks noGrp="1"/>
          </p:cNvSpPr>
          <p:nvPr>
            <p:ph type="body" idx="1"/>
          </p:nvPr>
        </p:nvSpPr>
        <p:spPr/>
        <p:txBody>
          <a:bodyPr/>
          <a:lstStyle/>
          <a:p>
            <a:r>
              <a:rPr lang="en-US" dirty="0"/>
              <a:t>Here is a brief example of the life cycle of one of the Board bond issues. This doesn’t cover every aspect but is intended to give an idea of our funding process.</a:t>
            </a:r>
          </a:p>
          <a:p>
            <a:pPr marL="232943" indent="-232943">
              <a:buFont typeface="+mj-lt"/>
              <a:buAutoNum type="arabicPeriod"/>
            </a:pPr>
            <a:r>
              <a:rPr lang="en-US" dirty="0"/>
              <a:t>A bond is issued and proceeds are received from the investor</a:t>
            </a:r>
          </a:p>
          <a:p>
            <a:pPr marL="232943" indent="-232943">
              <a:buFont typeface="+mj-lt"/>
              <a:buAutoNum type="arabicPeriod"/>
            </a:pPr>
            <a:r>
              <a:rPr lang="en-US" dirty="0"/>
              <a:t>Mortgage loans are purchased </a:t>
            </a:r>
          </a:p>
          <a:p>
            <a:pPr marL="232943" indent="-232943">
              <a:buFont typeface="+mj-lt"/>
              <a:buAutoNum type="arabicPeriod"/>
            </a:pPr>
            <a:r>
              <a:rPr lang="en-US" dirty="0"/>
              <a:t>The payments and prepayments of principal and interest and any interest on invested funds are received </a:t>
            </a:r>
          </a:p>
          <a:p>
            <a:pPr marL="232943" indent="-232943">
              <a:buFont typeface="+mj-lt"/>
              <a:buAutoNum type="arabicPeriod"/>
            </a:pPr>
            <a:r>
              <a:rPr lang="en-US" dirty="0"/>
              <a:t>Fund are used to repay bond holders at debt service or when issue is refunded</a:t>
            </a:r>
          </a:p>
          <a:p>
            <a:pPr marL="232943" indent="-232943">
              <a:buFont typeface="+mj-lt"/>
              <a:buAutoNum type="arabicPeriod"/>
            </a:pPr>
            <a:r>
              <a:rPr lang="en-US" dirty="0"/>
              <a:t>Any remaining assets after bond are refund become raspberry funds unless they are refunded through a new issuance. </a:t>
            </a:r>
          </a:p>
          <a:p>
            <a:endParaRPr lang="en-US" dirty="0"/>
          </a:p>
        </p:txBody>
      </p:sp>
      <p:sp>
        <p:nvSpPr>
          <p:cNvPr id="4" name="Slide Number Placeholder 3">
            <a:extLst>
              <a:ext uri="{FF2B5EF4-FFF2-40B4-BE49-F238E27FC236}">
                <a16:creationId xmlns:a16="http://schemas.microsoft.com/office/drawing/2014/main" id="{CAD7027F-90EF-60AB-8EF0-C223B3E32371}"/>
              </a:ext>
            </a:extLst>
          </p:cNvPr>
          <p:cNvSpPr>
            <a:spLocks noGrp="1"/>
          </p:cNvSpPr>
          <p:nvPr>
            <p:ph type="sldNum" sz="quarter" idx="5"/>
          </p:nvPr>
        </p:nvSpPr>
        <p:spPr/>
        <p:txBody>
          <a:bodyPr/>
          <a:lstStyle/>
          <a:p>
            <a:fld id="{8CD5BABA-BA59-4197-B973-ED91E1ABA5BF}" type="slidenum">
              <a:rPr lang="en-US" smtClean="0"/>
              <a:t>16</a:t>
            </a:fld>
            <a:endParaRPr lang="en-US"/>
          </a:p>
        </p:txBody>
      </p:sp>
    </p:spTree>
    <p:extLst>
      <p:ext uri="{BB962C8B-B14F-4D97-AF65-F5344CB8AC3E}">
        <p14:creationId xmlns:p14="http://schemas.microsoft.com/office/powerpoint/2010/main" val="246281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F72C0-5545-0CDA-34B5-D372F6ADA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3E058-F368-2E05-4BA4-9D21B081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305DC-962A-17ED-AF32-9B44B86A4290}"/>
              </a:ext>
            </a:extLst>
          </p:cNvPr>
          <p:cNvSpPr>
            <a:spLocks noGrp="1"/>
          </p:cNvSpPr>
          <p:nvPr>
            <p:ph type="body" idx="1"/>
          </p:nvPr>
        </p:nvSpPr>
        <p:spPr/>
        <p:txBody>
          <a:bodyPr/>
          <a:lstStyle/>
          <a:p>
            <a:r>
              <a:rPr lang="en-US" dirty="0"/>
              <a:t>The regular funds, provided by our bond issues, are restricted for the purchase of new loans * and to repay bond holders during debt service or refunding. *  </a:t>
            </a:r>
          </a:p>
          <a:p>
            <a:r>
              <a:rPr lang="en-US" dirty="0"/>
              <a:t>Any assets that are remaining after the bondholders are paid in full are then available for other purposes. </a:t>
            </a:r>
          </a:p>
          <a:p>
            <a:endParaRPr lang="en-US" dirty="0"/>
          </a:p>
        </p:txBody>
      </p:sp>
      <p:sp>
        <p:nvSpPr>
          <p:cNvPr id="4" name="Slide Number Placeholder 3">
            <a:extLst>
              <a:ext uri="{FF2B5EF4-FFF2-40B4-BE49-F238E27FC236}">
                <a16:creationId xmlns:a16="http://schemas.microsoft.com/office/drawing/2014/main" id="{858E1A62-90AF-E9F7-8F84-934E0B920F05}"/>
              </a:ext>
            </a:extLst>
          </p:cNvPr>
          <p:cNvSpPr>
            <a:spLocks noGrp="1"/>
          </p:cNvSpPr>
          <p:nvPr>
            <p:ph type="sldNum" sz="quarter" idx="5"/>
          </p:nvPr>
        </p:nvSpPr>
        <p:spPr/>
        <p:txBody>
          <a:bodyPr/>
          <a:lstStyle/>
          <a:p>
            <a:fld id="{8CD5BABA-BA59-4197-B973-ED91E1ABA5BF}" type="slidenum">
              <a:rPr lang="en-US" smtClean="0"/>
              <a:t>17</a:t>
            </a:fld>
            <a:endParaRPr lang="en-US"/>
          </a:p>
        </p:txBody>
      </p:sp>
    </p:spTree>
    <p:extLst>
      <p:ext uri="{BB962C8B-B14F-4D97-AF65-F5344CB8AC3E}">
        <p14:creationId xmlns:p14="http://schemas.microsoft.com/office/powerpoint/2010/main" val="378821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Pre-Ullman funds have fewer restrictions and can be used to purchase a variety of mortgage loans. *</a:t>
            </a:r>
          </a:p>
          <a:p>
            <a:r>
              <a:rPr lang="en-US" dirty="0"/>
              <a:t>The funds are pledged to bondholders and could be used to repay bondholders should the need arise.</a:t>
            </a:r>
          </a:p>
        </p:txBody>
      </p:sp>
      <p:sp>
        <p:nvSpPr>
          <p:cNvPr id="4" name="Slide Number Placeholder 3"/>
          <p:cNvSpPr>
            <a:spLocks noGrp="1"/>
          </p:cNvSpPr>
          <p:nvPr>
            <p:ph type="sldNum" sz="quarter" idx="10"/>
          </p:nvPr>
        </p:nvSpPr>
        <p:spPr/>
        <p:txBody>
          <a:bodyPr/>
          <a:lstStyle/>
          <a:p>
            <a:fld id="{FD4C54BE-B4B3-4875-B89F-E6DE306D6E2F}" type="slidenum">
              <a:rPr lang="en-US" smtClean="0"/>
              <a:t>18</a:t>
            </a:fld>
            <a:endParaRPr lang="en-US"/>
          </a:p>
        </p:txBody>
      </p:sp>
      <p:sp>
        <p:nvSpPr>
          <p:cNvPr id="5" name="Footer Placeholder 4">
            <a:extLst>
              <a:ext uri="{FF2B5EF4-FFF2-40B4-BE49-F238E27FC236}">
                <a16:creationId xmlns:a16="http://schemas.microsoft.com/office/drawing/2014/main" id="{FC293647-D84F-F74C-1767-121B388479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2498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De-allocated funds are the assets remaining after a bond is fully refunded. Because the bondholders have been repaid, the fund can be used for a number of things such as</a:t>
            </a:r>
          </a:p>
          <a:p>
            <a:pPr marL="174708" indent="-174708">
              <a:buFont typeface="Arial" panose="020B0604020202020204" pitchFamily="34" charset="0"/>
              <a:buChar char="•"/>
            </a:pPr>
            <a:r>
              <a:rPr lang="en-US" dirty="0"/>
              <a:t>Purchasing mortgage loans that do need meet bond requirements</a:t>
            </a:r>
          </a:p>
          <a:p>
            <a:pPr marL="174708" indent="-174708">
              <a:buFont typeface="Arial" panose="020B0604020202020204" pitchFamily="34" charset="0"/>
              <a:buChar char="•"/>
            </a:pPr>
            <a:r>
              <a:rPr lang="en-US" dirty="0"/>
              <a:t>Board operational expenses including payroll, utilities and other administrative costs necessary to meet and further our mission. </a:t>
            </a:r>
          </a:p>
          <a:p>
            <a:pPr marL="174708" indent="-174708">
              <a:buFont typeface="Arial" panose="020B0604020202020204" pitchFamily="34" charset="0"/>
              <a:buChar char="•"/>
            </a:pPr>
            <a:r>
              <a:rPr lang="en-US" dirty="0"/>
              <a:t>De-allocated funds can also be used for debt service shortfalls and are also pledged to the bondholders. </a:t>
            </a:r>
          </a:p>
        </p:txBody>
      </p:sp>
      <p:sp>
        <p:nvSpPr>
          <p:cNvPr id="4" name="Slide Number Placeholder 3"/>
          <p:cNvSpPr>
            <a:spLocks noGrp="1"/>
          </p:cNvSpPr>
          <p:nvPr>
            <p:ph type="sldNum" sz="quarter" idx="10"/>
          </p:nvPr>
        </p:nvSpPr>
        <p:spPr/>
        <p:txBody>
          <a:bodyPr/>
          <a:lstStyle/>
          <a:p>
            <a:fld id="{FD4C54BE-B4B3-4875-B89F-E6DE306D6E2F}" type="slidenum">
              <a:rPr lang="en-US" smtClean="0"/>
              <a:t>19</a:t>
            </a:fld>
            <a:endParaRPr lang="en-US"/>
          </a:p>
        </p:txBody>
      </p:sp>
      <p:sp>
        <p:nvSpPr>
          <p:cNvPr id="5" name="Footer Placeholder 4">
            <a:extLst>
              <a:ext uri="{FF2B5EF4-FFF2-40B4-BE49-F238E27FC236}">
                <a16:creationId xmlns:a16="http://schemas.microsoft.com/office/drawing/2014/main" id="{39F47059-A7F1-832C-D9E1-5A1CE9620EF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68516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before, the special revenue funds are used for designated purposes that are approved by the Board. </a:t>
            </a:r>
          </a:p>
        </p:txBody>
      </p:sp>
      <p:sp>
        <p:nvSpPr>
          <p:cNvPr id="4" name="Slide Number Placeholder 3"/>
          <p:cNvSpPr>
            <a:spLocks noGrp="1"/>
          </p:cNvSpPr>
          <p:nvPr>
            <p:ph type="sldNum" sz="quarter" idx="10"/>
          </p:nvPr>
        </p:nvSpPr>
        <p:spPr/>
        <p:txBody>
          <a:bodyPr/>
          <a:lstStyle/>
          <a:p>
            <a:fld id="{FD4C54BE-B4B3-4875-B89F-E6DE306D6E2F}" type="slidenum">
              <a:rPr lang="en-US" smtClean="0"/>
              <a:t>20</a:t>
            </a:fld>
            <a:endParaRPr lang="en-US"/>
          </a:p>
        </p:txBody>
      </p:sp>
      <p:sp>
        <p:nvSpPr>
          <p:cNvPr id="5" name="Footer Placeholder 4">
            <a:extLst>
              <a:ext uri="{FF2B5EF4-FFF2-40B4-BE49-F238E27FC236}">
                <a16:creationId xmlns:a16="http://schemas.microsoft.com/office/drawing/2014/main" id="{A5A0020F-D928-00E2-B1DC-6464014CFDD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80029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21</a:t>
            </a:fld>
            <a:endParaRPr lang="en-US"/>
          </a:p>
        </p:txBody>
      </p:sp>
    </p:spTree>
    <p:extLst>
      <p:ext uri="{BB962C8B-B14F-4D97-AF65-F5344CB8AC3E}">
        <p14:creationId xmlns:p14="http://schemas.microsoft.com/office/powerpoint/2010/main" val="369400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BE198-43A2-D5F1-4BD1-6D7DC9E08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1330D-76C9-8EB4-AAA0-52A05F54E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67D1B-7DDA-6A66-5E0C-9829B50723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BD4B9-F7A6-2CC3-15D3-12841A1C55AE}"/>
              </a:ext>
            </a:extLst>
          </p:cNvPr>
          <p:cNvSpPr>
            <a:spLocks noGrp="1"/>
          </p:cNvSpPr>
          <p:nvPr>
            <p:ph type="sldNum" sz="quarter" idx="5"/>
          </p:nvPr>
        </p:nvSpPr>
        <p:spPr/>
        <p:txBody>
          <a:bodyPr/>
          <a:lstStyle/>
          <a:p>
            <a:fld id="{8CD5BABA-BA59-4197-B973-ED91E1ABA5BF}" type="slidenum">
              <a:rPr lang="en-US" smtClean="0"/>
              <a:t>22</a:t>
            </a:fld>
            <a:endParaRPr lang="en-US"/>
          </a:p>
        </p:txBody>
      </p:sp>
    </p:spTree>
    <p:extLst>
      <p:ext uri="{BB962C8B-B14F-4D97-AF65-F5344CB8AC3E}">
        <p14:creationId xmlns:p14="http://schemas.microsoft.com/office/powerpoint/2010/main" val="373827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Board’s financial resources, we wanted to provide a national perspective on HFA Single Family Balance Sheets and trends over the last 5-years. </a:t>
            </a:r>
          </a:p>
          <a:p>
            <a:r>
              <a:rPr lang="en-US" dirty="0"/>
              <a:t>This slide is an excerpt from the NCSHA Managing and Maximizing Your Financial Resources presentation during the annual conference. </a:t>
            </a:r>
          </a:p>
          <a:p>
            <a:r>
              <a:rPr lang="en-US" dirty="0"/>
              <a:t>Credit for this slide is to Chuck </a:t>
            </a:r>
            <a:r>
              <a:rPr lang="en-US" dirty="0" err="1"/>
              <a:t>Karimbakas</a:t>
            </a:r>
            <a:r>
              <a:rPr lang="en-US" dirty="0"/>
              <a:t>, Managing Director of </a:t>
            </a:r>
            <a:r>
              <a:rPr lang="en-US" dirty="0" err="1"/>
              <a:t>cfX</a:t>
            </a:r>
            <a:r>
              <a:rPr lang="en-US" dirty="0"/>
              <a:t>. </a:t>
            </a:r>
          </a:p>
          <a:p>
            <a:r>
              <a:rPr lang="en-US" dirty="0"/>
              <a:t>Note that the Board’s parity ratio is currently around 1.14.</a:t>
            </a: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2</a:t>
            </a:fld>
            <a:endParaRPr lang="en-US"/>
          </a:p>
        </p:txBody>
      </p:sp>
    </p:spTree>
    <p:extLst>
      <p:ext uri="{BB962C8B-B14F-4D97-AF65-F5344CB8AC3E}">
        <p14:creationId xmlns:p14="http://schemas.microsoft.com/office/powerpoint/2010/main" val="3332095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C54BE-B4B3-4875-B89F-E6DE306D6E2F}" type="slidenum">
              <a:rPr lang="en-US" smtClean="0"/>
              <a:t>23</a:t>
            </a:fld>
            <a:endParaRPr lang="en-US"/>
          </a:p>
        </p:txBody>
      </p:sp>
      <p:sp>
        <p:nvSpPr>
          <p:cNvPr id="5" name="Footer Placeholder 4">
            <a:extLst>
              <a:ext uri="{FF2B5EF4-FFF2-40B4-BE49-F238E27FC236}">
                <a16:creationId xmlns:a16="http://schemas.microsoft.com/office/drawing/2014/main" id="{4E048C7D-DADB-1C54-877B-5BFFF73A96B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5757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by no means a complete description of all that goes on with our bonds but has hopefully given you an understanding of our processes and where the money comes from and where it is used once received.  Are there any questions?</a:t>
            </a: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25</a:t>
            </a:fld>
            <a:endParaRPr lang="en-US"/>
          </a:p>
        </p:txBody>
      </p:sp>
    </p:spTree>
    <p:extLst>
      <p:ext uri="{BB962C8B-B14F-4D97-AF65-F5344CB8AC3E}">
        <p14:creationId xmlns:p14="http://schemas.microsoft.com/office/powerpoint/2010/main" val="388237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 included in this chart was developed by Fitch Ratings, Fitch Solutions.</a:t>
            </a:r>
          </a:p>
          <a:p>
            <a:r>
              <a:rPr lang="en-US" dirty="0"/>
              <a:t>The Board’s adjusted Debt to Equity from 2019-2022 trended below the median, but exceeds the median for 2023.</a:t>
            </a:r>
          </a:p>
          <a:p>
            <a:r>
              <a:rPr lang="en-US" dirty="0"/>
              <a:t>The Board’s net interest spread has also trended lower from 2019-2022 but is at median for 2023. </a:t>
            </a:r>
          </a:p>
          <a:p>
            <a:r>
              <a:rPr lang="en-US" dirty="0"/>
              <a:t>For the chart on the far right, you can see that the Board’s combined fund balance, net operating revenues and net income all trended below the median in FY2023.</a:t>
            </a:r>
          </a:p>
          <a:p>
            <a:r>
              <a:rPr lang="en-US" dirty="0"/>
              <a:t>General Fund Balance may be misleading, but it is due to a deliberate decisions by the board – in consultation with our bond counsel and financial partners – to keep funds within the indentures. </a:t>
            </a:r>
          </a:p>
        </p:txBody>
      </p:sp>
      <p:sp>
        <p:nvSpPr>
          <p:cNvPr id="4" name="Slide Number Placeholder 3"/>
          <p:cNvSpPr>
            <a:spLocks noGrp="1"/>
          </p:cNvSpPr>
          <p:nvPr>
            <p:ph type="sldNum" sz="quarter" idx="5"/>
          </p:nvPr>
        </p:nvSpPr>
        <p:spPr/>
        <p:txBody>
          <a:bodyPr/>
          <a:lstStyle/>
          <a:p>
            <a:fld id="{8CD5BABA-BA59-4197-B973-ED91E1ABA5BF}" type="slidenum">
              <a:rPr lang="en-US" smtClean="0"/>
              <a:t>3</a:t>
            </a:fld>
            <a:endParaRPr lang="en-US"/>
          </a:p>
        </p:txBody>
      </p:sp>
    </p:spTree>
    <p:extLst>
      <p:ext uri="{BB962C8B-B14F-4D97-AF65-F5344CB8AC3E}">
        <p14:creationId xmlns:p14="http://schemas.microsoft.com/office/powerpoint/2010/main" val="312486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indicated in the chart, Montana’s bond balance outstanding is measurably lower than other Mountain Plain Region HFAs. Note that the effective date for the MT data is earlier than some of the others.</a:t>
            </a:r>
          </a:p>
          <a:p>
            <a:r>
              <a:rPr lang="en-US" dirty="0"/>
              <a:t>With a smaller bond balance, this also acknowledges that Montana has less resources from our bond issues to cover operating expenses and special programs than other Mountain Plain region HFAs. </a:t>
            </a:r>
          </a:p>
        </p:txBody>
      </p:sp>
      <p:sp>
        <p:nvSpPr>
          <p:cNvPr id="4" name="Slide Number Placeholder 3"/>
          <p:cNvSpPr>
            <a:spLocks noGrp="1"/>
          </p:cNvSpPr>
          <p:nvPr>
            <p:ph type="sldNum" sz="quarter" idx="5"/>
          </p:nvPr>
        </p:nvSpPr>
        <p:spPr/>
        <p:txBody>
          <a:bodyPr/>
          <a:lstStyle/>
          <a:p>
            <a:fld id="{8CD5BABA-BA59-4197-B973-ED91E1ABA5BF}" type="slidenum">
              <a:rPr lang="en-US" smtClean="0"/>
              <a:t>4</a:t>
            </a:fld>
            <a:endParaRPr lang="en-US"/>
          </a:p>
        </p:txBody>
      </p:sp>
    </p:spTree>
    <p:extLst>
      <p:ext uri="{BB962C8B-B14F-4D97-AF65-F5344CB8AC3E}">
        <p14:creationId xmlns:p14="http://schemas.microsoft.com/office/powerpoint/2010/main" val="196234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Before diving into the Board of Housing financial resources or “Colors of Money”, let’s first define some terms that will be used in this presentation. </a:t>
            </a:r>
          </a:p>
          <a:p>
            <a:pPr defTabSz="931774">
              <a:defRPr/>
            </a:pPr>
            <a:endParaRPr lang="en-US" dirty="0"/>
          </a:p>
          <a:p>
            <a:pPr defTabSz="931774">
              <a:defRPr/>
            </a:pPr>
            <a:r>
              <a:rPr lang="en-US" dirty="0"/>
              <a:t>In 1980, the Mortgage Subsidy Bond Act was passed, because of which more restrictions were placed on municipal bonds and their uses. The pre-Ullman or pre-Ullman like bonds are bonds issued prior to 1980 or bonds that were issued to refund the pre-1980 bonds. All of the Montana Board of Housing pre-Ullman bond series have been refunded.  The remaining series are no longer purely pre-Ullman bonds we consider them pre-Ullman like.</a:t>
            </a:r>
          </a:p>
          <a:p>
            <a:pPr marL="174708" indent="-174708" defTabSz="931774">
              <a:buFontTx/>
              <a:buChar char="-"/>
              <a:defRPr/>
            </a:pPr>
            <a:endParaRPr lang="en-US" dirty="0"/>
          </a:p>
          <a:p>
            <a:pPr defTabSz="931774">
              <a:defRPr/>
            </a:pPr>
            <a:r>
              <a:rPr lang="en-US" dirty="0"/>
              <a:t>- Set-asides are programs that are approved by the board that allow more people to be assisted by our programs.</a:t>
            </a: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5</a:t>
            </a:fld>
            <a:endParaRPr lang="en-US"/>
          </a:p>
        </p:txBody>
      </p:sp>
    </p:spTree>
    <p:extLst>
      <p:ext uri="{BB962C8B-B14F-4D97-AF65-F5344CB8AC3E}">
        <p14:creationId xmlns:p14="http://schemas.microsoft.com/office/powerpoint/2010/main" val="169498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Arial" panose="020B0604020202020204" pitchFamily="34" charset="0"/>
                <a:cs typeface="Arial" panose="020B0604020202020204" pitchFamily="34" charset="0"/>
              </a:rPr>
              <a:t>Parity is the ratio of our assets, which include things like cash, mortgage loans receivable, and investments, to our bond debt. A high parity ratio is essential to be able to pay the bonds under all stressful scenarios such as high delinquency rates, loan losses, negative arbitrage, high or low prepayments of mortgages, etc.  For example, the parities of SF1 and SF2 indentures is between 120% - 135% which gives them AA+ and Aa1 ratings by S&amp;P and Moody’s respectively.  The newest indenture (NIBP – SF11) has a parity level of 106% and is rated Aa3 by Moody’s. </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6</a:t>
            </a:fld>
            <a:endParaRPr lang="en-US"/>
          </a:p>
        </p:txBody>
      </p:sp>
    </p:spTree>
    <p:extLst>
      <p:ext uri="{BB962C8B-B14F-4D97-AF65-F5344CB8AC3E}">
        <p14:creationId xmlns:p14="http://schemas.microsoft.com/office/powerpoint/2010/main" val="367818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 combined loans are currently delivered to Fannie Mae under their community seconds program. </a:t>
            </a:r>
          </a:p>
          <a:p>
            <a:endParaRPr lang="en-US" dirty="0"/>
          </a:p>
          <a:p>
            <a:r>
              <a:rPr lang="en-US" dirty="0"/>
              <a:t> </a:t>
            </a:r>
          </a:p>
        </p:txBody>
      </p:sp>
      <p:sp>
        <p:nvSpPr>
          <p:cNvPr id="4" name="Slide Number Placeholder 3"/>
          <p:cNvSpPr>
            <a:spLocks noGrp="1"/>
          </p:cNvSpPr>
          <p:nvPr>
            <p:ph type="sldNum" sz="quarter" idx="5"/>
          </p:nvPr>
        </p:nvSpPr>
        <p:spPr/>
        <p:txBody>
          <a:bodyPr/>
          <a:lstStyle/>
          <a:p>
            <a:fld id="{8CD5BABA-BA59-4197-B973-ED91E1ABA5BF}" type="slidenum">
              <a:rPr lang="en-US" smtClean="0"/>
              <a:t>7</a:t>
            </a:fld>
            <a:endParaRPr lang="en-US"/>
          </a:p>
        </p:txBody>
      </p:sp>
    </p:spTree>
    <p:extLst>
      <p:ext uri="{BB962C8B-B14F-4D97-AF65-F5344CB8AC3E}">
        <p14:creationId xmlns:p14="http://schemas.microsoft.com/office/powerpoint/2010/main" val="317139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programs funded outside of bond currently are the 0% DPA non amortizing (special reserves) and Habitat set-aside (pre-Ulman).</a:t>
            </a:r>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9</a:t>
            </a:fld>
            <a:endParaRPr lang="en-US"/>
          </a:p>
        </p:txBody>
      </p:sp>
    </p:spTree>
    <p:extLst>
      <p:ext uri="{BB962C8B-B14F-4D97-AF65-F5344CB8AC3E}">
        <p14:creationId xmlns:p14="http://schemas.microsoft.com/office/powerpoint/2010/main" val="1017942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some definitions we can start on the types of funds that the Board works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first started with the Board of Housing, I was extremely confused when other members of the team started discussing “the color of money”. They would say things like “we can only use the raspberry money for those purchases” or “with the pre-Ullman money” or blue money, “we are able to fund this type of program”. You may be able to see why I was confused.  So, I am going to try and give you an overview of the funds the Board uses to meet our mission.</a:t>
            </a:r>
          </a:p>
          <a:p>
            <a:endParaRPr lang="en-US" dirty="0"/>
          </a:p>
          <a:p>
            <a:r>
              <a:rPr lang="en-US" dirty="0"/>
              <a:t>Our main source of funds is our regular bond programs or our Orange funds. These proceeds are from the sale of tax-exempt bonds like the 2025A and 2025B bonds issued this year.</a:t>
            </a:r>
          </a:p>
          <a:p>
            <a:endParaRPr lang="en-US" dirty="0"/>
          </a:p>
          <a:p>
            <a:r>
              <a:rPr lang="en-US" dirty="0"/>
              <a:t>The funds can be used to purchase first mortgages but have restrictions such as the purchase price and buyer income. </a:t>
            </a:r>
          </a:p>
          <a:p>
            <a:r>
              <a:rPr lang="en-US" dirty="0"/>
              <a:t>Any payments or prepayments to loan principal are used to redeem bond principal. </a:t>
            </a:r>
          </a:p>
          <a:p>
            <a:r>
              <a:rPr lang="en-US" dirty="0"/>
              <a:t>There are other requirements that make the use of these funds very limited/restricted.</a:t>
            </a:r>
          </a:p>
          <a:p>
            <a:endParaRPr lang="en-US" i="1" dirty="0"/>
          </a:p>
          <a:p>
            <a:r>
              <a:rPr lang="en-US" i="1" dirty="0"/>
              <a:t>(If there are questions on spread: Spread is the ongoing profitability of the net mortgage revenue versus the cost of the bonds.)</a:t>
            </a:r>
          </a:p>
          <a:p>
            <a:endParaRPr lang="en-US" dirty="0"/>
          </a:p>
        </p:txBody>
      </p:sp>
      <p:sp>
        <p:nvSpPr>
          <p:cNvPr id="4" name="Slide Number Placeholder 3"/>
          <p:cNvSpPr>
            <a:spLocks noGrp="1"/>
          </p:cNvSpPr>
          <p:nvPr>
            <p:ph type="sldNum" sz="quarter" idx="5"/>
          </p:nvPr>
        </p:nvSpPr>
        <p:spPr/>
        <p:txBody>
          <a:bodyPr/>
          <a:lstStyle/>
          <a:p>
            <a:fld id="{8CD5BABA-BA59-4197-B973-ED91E1ABA5BF}" type="slidenum">
              <a:rPr lang="en-US" smtClean="0"/>
              <a:t>12</a:t>
            </a:fld>
            <a:endParaRPr lang="en-US"/>
          </a:p>
        </p:txBody>
      </p:sp>
    </p:spTree>
    <p:extLst>
      <p:ext uri="{BB962C8B-B14F-4D97-AF65-F5344CB8AC3E}">
        <p14:creationId xmlns:p14="http://schemas.microsoft.com/office/powerpoint/2010/main" val="454036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5D579DFE-2EE6-C0DB-9381-B65CD333283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B726A3E-DF63-6290-8330-B05BC775A99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4787249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3130"/>
          </a:xfrm>
        </p:spPr>
        <p:txBody>
          <a:bodyPr/>
          <a:lstStyle>
            <a:lvl1pPr marL="457200" indent="-457200">
              <a:buClr>
                <a:schemeClr val="tx2"/>
              </a:buClr>
              <a:buFont typeface="Arial" panose="020B0604020202020204" pitchFamily="34" charset="0"/>
              <a:buChar char="•"/>
              <a:defRPr/>
            </a:lvl1pPr>
            <a:lvl2pPr marL="800100" indent="-342900">
              <a:buClr>
                <a:schemeClr val="tx2"/>
              </a:buClr>
              <a:buFont typeface="Arial" panose="020B0604020202020204" pitchFamily="34" charset="0"/>
              <a:buChar char="•"/>
              <a:defRPr/>
            </a:lvl2pPr>
            <a:lvl3pPr marL="1257300" indent="-34290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37042"/>
          </a:xfrm>
        </p:spPr>
        <p:txBody>
          <a:bodyPr/>
          <a:lstStyle>
            <a:lvl1pPr marL="514350" indent="-514350">
              <a:buClr>
                <a:schemeClr val="tx2"/>
              </a:buClr>
              <a:buFont typeface="+mj-lt"/>
              <a:buAutoNum type="arabicPeriod"/>
              <a:defRPr/>
            </a:lvl1pPr>
            <a:lvl2pPr marL="914400" indent="-457200">
              <a:buClr>
                <a:schemeClr val="tx2"/>
              </a:buClr>
              <a:buFont typeface="+mj-lt"/>
              <a:buAutoNum type="arabicPeriod"/>
              <a:defRPr/>
            </a:lvl2pPr>
            <a:lvl3pPr marL="1371600" indent="-457200">
              <a:buClr>
                <a:schemeClr val="tx2"/>
              </a:buClr>
              <a:buFont typeface="+mj-lt"/>
              <a:buAutoNum type="arabicPeriod"/>
              <a:defRPr/>
            </a:lvl3pPr>
            <a:lvl4pPr marL="1714500" indent="-342900">
              <a:buClr>
                <a:schemeClr val="tx2"/>
              </a:buClr>
              <a:buFont typeface="+mj-lt"/>
              <a:buAutoNum type="arabicPeriod"/>
              <a:defRPr/>
            </a:lvl4pPr>
            <a:lvl5pPr marL="2171700" indent="-342900">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C89B3E71-1F7B-7143-37EB-98CB954677E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CD80C6B9-75EF-A7E8-9172-FC53B3CA506F}"/>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42501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Dark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Arial" panose="020B0604020202020204" pitchFamily="34" charset="0"/>
              <a:buNone/>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6C481501-7078-E20F-8936-7C3294F4012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rectangular shape with black outline&#10;&#10;Description automatically generated">
            <a:extLst>
              <a:ext uri="{FF2B5EF4-FFF2-40B4-BE49-F238E27FC236}">
                <a16:creationId xmlns:a16="http://schemas.microsoft.com/office/drawing/2014/main" id="{839C141D-459F-DBD3-5A65-0A2CB28CD3E8}"/>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9120551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Wingdings" pitchFamily="2" charset="2"/>
              <a:buNone/>
              <a:defRPr/>
            </a:lvl1pPr>
            <a:lvl2pPr marL="685800" indent="-228600">
              <a:buClr>
                <a:schemeClr val="tx2"/>
              </a:buClr>
              <a:buFont typeface="Arial" panose="020B0604020202020204" pitchFamily="34" charset="0"/>
              <a:buChar char="•"/>
              <a:defRPr/>
            </a:lvl2pPr>
            <a:lvl3pPr marL="1143000" indent="-228600">
              <a:buClr>
                <a:schemeClr val="tx2"/>
              </a:buClr>
              <a:buFont typeface="Arial" panose="020B0604020202020204" pitchFamily="34" charset="0"/>
              <a:buChar char="•"/>
              <a:defRPr/>
            </a:lvl3pPr>
            <a:lvl4pPr marL="1600200" indent="-2286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3D0685D8-E1F8-9548-3B4E-446BEA857CC7}"/>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AF1134E-F480-5AD6-2FE2-6F6406F574FD}"/>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42624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403850"/>
          </a:xfrm>
        </p:spPr>
        <p:txBody>
          <a:bodyPr/>
          <a:lstStyle>
            <a:lvl1pPr marL="0" indent="0">
              <a:buClr>
                <a:schemeClr val="tx2"/>
              </a:buClr>
              <a:buFont typeface="Arial" panose="020B0604020202020204" pitchFamily="34" charset="0"/>
              <a:buNone/>
              <a:defRPr sz="3200">
                <a:solidFill>
                  <a:schemeClr val="bg1"/>
                </a:solidFill>
              </a:defRPr>
            </a:lvl1pPr>
            <a:lvl2pPr marL="685800" indent="-228600">
              <a:buClr>
                <a:schemeClr val="tx2"/>
              </a:buClr>
              <a:buFont typeface="Arial" panose="020B0604020202020204" pitchFamily="34" charset="0"/>
              <a:buChar char="•"/>
              <a:defRPr sz="2800">
                <a:solidFill>
                  <a:schemeClr val="bg1"/>
                </a:solidFill>
              </a:defRPr>
            </a:lvl2pPr>
            <a:lvl3pPr marL="1143000" indent="-228600">
              <a:buClr>
                <a:schemeClr val="tx2"/>
              </a:buClr>
              <a:buFont typeface="Arial" panose="020B0604020202020204" pitchFamily="34" charset="0"/>
              <a:buChar char="•"/>
              <a:defRPr sz="2400">
                <a:solidFill>
                  <a:schemeClr val="bg1"/>
                </a:solidFill>
              </a:defRPr>
            </a:lvl3pPr>
            <a:lvl4pPr marL="1600200" indent="-228600">
              <a:buClr>
                <a:schemeClr val="tx2"/>
              </a:buClr>
              <a:buFont typeface="Arial" panose="020B0604020202020204" pitchFamily="34" charset="0"/>
              <a:buChar char="•"/>
              <a:defRPr sz="2000">
                <a:solidFill>
                  <a:schemeClr val="bg1"/>
                </a:solidFill>
              </a:defRPr>
            </a:lvl4pPr>
            <a:lvl5pPr marL="2057400" indent="-228600">
              <a:buClr>
                <a:schemeClr val="tx2"/>
              </a:buClr>
              <a:buFont typeface="Arial" panose="020B0604020202020204" pitchFamily="34" charset="0"/>
              <a:buChar cha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72767E0-DDA7-8049-3F93-B99BAE21AF46}"/>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white letters&#10;&#10;Description automatically generated">
            <a:extLst>
              <a:ext uri="{FF2B5EF4-FFF2-40B4-BE49-F238E27FC236}">
                <a16:creationId xmlns:a16="http://schemas.microsoft.com/office/drawing/2014/main" id="{F2EFFD02-014E-F693-1BC4-481AE896F2A1}"/>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36935998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246704"/>
          </a:xfrm>
        </p:spPr>
        <p:txBody>
          <a:bodyPr/>
          <a:lstStyle>
            <a:lvl1pPr marL="0" indent="0">
              <a:buClr>
                <a:schemeClr val="tx2"/>
              </a:buClr>
              <a:buFont typeface="Arial" panose="020B0604020202020204" pitchFamily="34" charset="0"/>
              <a:buNone/>
              <a:defRPr sz="3200"/>
            </a:lvl1pPr>
            <a:lvl2pPr marL="685800" indent="-228600">
              <a:buClr>
                <a:schemeClr val="tx2"/>
              </a:buClr>
              <a:buFont typeface="Arial" panose="020B0604020202020204" pitchFamily="34" charset="0"/>
              <a:buChar char="•"/>
              <a:defRPr sz="2800"/>
            </a:lvl2pPr>
            <a:lvl3pPr marL="1143000" indent="-228600">
              <a:buClr>
                <a:schemeClr val="tx2"/>
              </a:buClr>
              <a:buFont typeface="Arial" panose="020B0604020202020204" pitchFamily="34" charset="0"/>
              <a:buChar char="•"/>
              <a:defRPr sz="2400"/>
            </a:lvl3pPr>
            <a:lvl4pPr marL="1600200" indent="-228600">
              <a:buClr>
                <a:schemeClr val="tx2"/>
              </a:buClr>
              <a:buFont typeface="Arial" panose="020B0604020202020204" pitchFamily="34" charset="0"/>
              <a:buChar char="•"/>
              <a:defRPr sz="2000"/>
            </a:lvl4pPr>
            <a:lvl5pPr marL="2057400" indent="-228600">
              <a:buClr>
                <a:schemeClr val="tx2"/>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646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F4A2D1B-491F-2C06-9C11-5770B84ADA93}"/>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D698F73E-55C3-3337-3B70-A8690F9CA63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05964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Dark">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1">
            <a:extLst>
              <a:ext uri="{FF2B5EF4-FFF2-40B4-BE49-F238E27FC236}">
                <a16:creationId xmlns:a16="http://schemas.microsoft.com/office/drawing/2014/main" id="{62976D71-AAA4-4255-91DB-DF35C56D36A0}"/>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chemeClr val="bg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61737798-DCC2-3C6A-E4EF-B5ACE8F5E0B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3F79D234-1A4C-03FD-FF23-22CB3A8CD52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794734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Ligh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3BF68-EC13-5E16-E387-7D1C4443E7AC}"/>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rgbClr val="000000"/>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745ED41B-B513-B901-0F46-5202CA5325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BFE79B2B-5D13-8E06-1D14-1B379E5B5C4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rectangular shape with black outline&#10;&#10;Description automatically generated">
            <a:extLst>
              <a:ext uri="{FF2B5EF4-FFF2-40B4-BE49-F238E27FC236}">
                <a16:creationId xmlns:a16="http://schemas.microsoft.com/office/drawing/2014/main" id="{D9A8CD6F-1425-59B6-BDFE-11937A0D74EC}"/>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916776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r>
              <a:rPr lang="en-US"/>
              <a:t>Click icon to add picture</a:t>
            </a:r>
          </a:p>
        </p:txBody>
      </p:sp>
      <p:sp>
        <p:nvSpPr>
          <p:cNvPr id="5" name="Rectangle 4">
            <a:extLst>
              <a:ext uri="{FF2B5EF4-FFF2-40B4-BE49-F238E27FC236}">
                <a16:creationId xmlns:a16="http://schemas.microsoft.com/office/drawing/2014/main" id="{5CBDE846-FDEF-DC1E-8DD3-18FB761D4DC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1574850D-D340-CB88-791D-DCA382B05FB7}"/>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4473520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 Light">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1A1149D9-FF90-88C5-EB7E-7448A6739CB9}"/>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FC3D1AEA-348D-68F4-9D11-D0ED38FBD81B}"/>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F43760E2-643C-3559-21E4-CFF26A26443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CD56A611-BB6E-1156-68BC-65B965204575}"/>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776135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Caption -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8E75D84-4CA1-B518-E011-4D3D9308A81B}"/>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rgbClr val="000000"/>
                </a:solidFill>
              </a:defRPr>
            </a:lvl1pPr>
          </a:lstStyle>
          <a:p>
            <a:r>
              <a:rPr lang="en-US"/>
              <a:t>Click to edit Master title style</a:t>
            </a:r>
            <a:endParaRPr lang="en-US" dirty="0"/>
          </a:p>
        </p:txBody>
      </p:sp>
      <p:sp>
        <p:nvSpPr>
          <p:cNvPr id="6" name="Text Placeholder 3">
            <a:extLst>
              <a:ext uri="{FF2B5EF4-FFF2-40B4-BE49-F238E27FC236}">
                <a16:creationId xmlns:a16="http://schemas.microsoft.com/office/drawing/2014/main" id="{29E3BF2A-4048-1EAA-71D0-9DB88253B4AA}"/>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7F2343A7-DC91-ED69-13BF-EC8E358C4F2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98EC929D-F575-D0AD-5F5E-52929F2DC3B7}"/>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57256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3DF7E310-67BC-F543-4462-2C1D952828F2}"/>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white letters&#10;&#10;Description automatically generated">
            <a:extLst>
              <a:ext uri="{FF2B5EF4-FFF2-40B4-BE49-F238E27FC236}">
                <a16:creationId xmlns:a16="http://schemas.microsoft.com/office/drawing/2014/main" id="{48C43E03-5907-FC52-1E76-D4EF9B4F8822}"/>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842198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Image" descr="Image">
            <a:extLst>
              <a:ext uri="{FF2B5EF4-FFF2-40B4-BE49-F238E27FC236}">
                <a16:creationId xmlns:a16="http://schemas.microsoft.com/office/drawing/2014/main" id="{5E05667A-1922-5DB4-5DBF-4FE41D11FC0C}"/>
              </a:ext>
            </a:extLst>
          </p:cNvPr>
          <p:cNvPicPr>
            <a:picLocks noChangeAspect="1"/>
          </p:cNvPicPr>
          <p:nvPr userDrawn="1"/>
        </p:nvPicPr>
        <p:blipFill>
          <a:blip r:embed="rId2"/>
          <a:stretch>
            <a:fillRect/>
          </a:stretch>
        </p:blipFill>
        <p:spPr>
          <a:xfrm>
            <a:off x="1726" y="-1"/>
            <a:ext cx="2847925" cy="6858001"/>
          </a:xfrm>
          <a:prstGeom prst="rect">
            <a:avLst/>
          </a:prstGeom>
          <a:ln w="12700">
            <a:miter lim="400000"/>
          </a:ln>
        </p:spPr>
      </p:pic>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5916610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5" name="Rectangle 4">
            <a:extLst>
              <a:ext uri="{FF2B5EF4-FFF2-40B4-BE49-F238E27FC236}">
                <a16:creationId xmlns:a16="http://schemas.microsoft.com/office/drawing/2014/main" id="{72EE9973-E907-0A17-46C0-F6A08E301EA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5FB02E5A-AE1A-FD3D-8C88-2623723A36B9}"/>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838989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46217"/>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800100" indent="-342900">
              <a:buClr>
                <a:schemeClr val="tx2"/>
              </a:buClr>
              <a:buFont typeface="Arial" panose="020B0604020202020204" pitchFamily="34" charset="0"/>
              <a:buChar char="•"/>
              <a:defRPr sz="1800">
                <a:solidFill>
                  <a:schemeClr val="bg1"/>
                </a:solidFill>
              </a:defRPr>
            </a:lvl2pPr>
            <a:lvl3pPr marL="1257300" indent="-342900">
              <a:buClr>
                <a:schemeClr val="tx2"/>
              </a:buClr>
              <a:buFont typeface="Arial" panose="020B0604020202020204" pitchFamily="34" charset="0"/>
              <a:buChar char="•"/>
              <a:defRPr sz="1600">
                <a:solidFill>
                  <a:schemeClr val="bg1"/>
                </a:solidFill>
              </a:defRPr>
            </a:lvl3pPr>
            <a:lvl4pPr marL="1657350" indent="-285750">
              <a:buClr>
                <a:schemeClr val="tx2"/>
              </a:buClr>
              <a:buFont typeface="Arial" panose="020B0604020202020204" pitchFamily="34" charset="0"/>
              <a:buChar char="•"/>
              <a:defRPr sz="1400">
                <a:solidFill>
                  <a:schemeClr val="bg1"/>
                </a:solidFill>
              </a:defRPr>
            </a:lvl4pPr>
            <a:lvl5pPr marL="2114550" indent="-28575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70129"/>
          </a:xfrm>
          <a:prstGeom prst="rect">
            <a:avLst/>
          </a:prstGeom>
        </p:spPr>
        <p:txBody>
          <a:bodyPr>
            <a:normAutofit/>
          </a:bodyPr>
          <a:lstStyle>
            <a:lvl1pPr marL="0" indent="0">
              <a:buClr>
                <a:schemeClr val="accent2"/>
              </a:buClr>
              <a:buFont typeface="+mj-lt"/>
              <a:buNone/>
              <a:defRPr sz="2000">
                <a:solidFill>
                  <a:schemeClr val="bg1"/>
                </a:solidFill>
              </a:defRPr>
            </a:lvl1pPr>
            <a:lvl2pPr marL="914400" indent="-457200">
              <a:buClr>
                <a:schemeClr val="accent2"/>
              </a:buClr>
              <a:buFont typeface="+mj-lt"/>
              <a:buAutoNum type="arabicPeriod"/>
              <a:defRPr sz="1800">
                <a:solidFill>
                  <a:schemeClr val="bg1"/>
                </a:solidFill>
              </a:defRPr>
            </a:lvl2pPr>
            <a:lvl3pPr marL="1371600" indent="-457200">
              <a:buClr>
                <a:schemeClr val="accent2"/>
              </a:buClr>
              <a:buFont typeface="+mj-lt"/>
              <a:buAutoNum type="arabicPeriod"/>
              <a:defRPr sz="1600">
                <a:solidFill>
                  <a:schemeClr val="bg1"/>
                </a:solidFill>
              </a:defRPr>
            </a:lvl3pPr>
            <a:lvl4pPr marL="1714500" indent="-342900">
              <a:buClr>
                <a:schemeClr val="accent2"/>
              </a:buClr>
              <a:buFont typeface="+mj-lt"/>
              <a:buAutoNum type="arabicPeriod"/>
              <a:defRPr sz="1400">
                <a:solidFill>
                  <a:schemeClr val="bg1"/>
                </a:solidFill>
              </a:defRPr>
            </a:lvl4pPr>
            <a:lvl5pPr marL="2171700" indent="-342900">
              <a:buClr>
                <a:schemeClr val="accent2"/>
              </a:buClr>
              <a:buFont typeface="+mj-lt"/>
              <a:buAutoNum type="arabicPeriod"/>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496DFC34-2A6C-8349-48E9-E7FA7C74E2DC}"/>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1A3E0536-91CE-2BBE-A7AE-826D008B2A6F}"/>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662050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6236"/>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800100" indent="-342900">
              <a:buClr>
                <a:schemeClr val="tx2"/>
              </a:buClr>
              <a:buFont typeface="Arial" panose="020B0604020202020204" pitchFamily="34" charset="0"/>
              <a:buChar char="•"/>
              <a:defRPr sz="1800">
                <a:solidFill>
                  <a:srgbClr val="000000"/>
                </a:solidFill>
              </a:defRPr>
            </a:lvl2pPr>
            <a:lvl3pPr marL="1257300" indent="-342900">
              <a:buClr>
                <a:schemeClr val="tx2"/>
              </a:buClr>
              <a:buFont typeface="Arial" panose="020B0604020202020204" pitchFamily="34" charset="0"/>
              <a:buChar char="•"/>
              <a:defRPr sz="1600">
                <a:solidFill>
                  <a:srgbClr val="000000"/>
                </a:solidFill>
              </a:defRPr>
            </a:lvl3pPr>
            <a:lvl4pPr marL="1657350" indent="-285750">
              <a:buClr>
                <a:schemeClr val="tx2"/>
              </a:buClr>
              <a:buFont typeface="Arial" panose="020B0604020202020204" pitchFamily="34" charset="0"/>
              <a:buChar char="•"/>
              <a:defRPr sz="1400">
                <a:solidFill>
                  <a:srgbClr val="000000"/>
                </a:solidFill>
              </a:defRPr>
            </a:lvl4pPr>
            <a:lvl5pPr marL="2114550" indent="-28575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40148"/>
          </a:xfrm>
          <a:prstGeom prst="rect">
            <a:avLst/>
          </a:prstGeom>
        </p:spPr>
        <p:txBody>
          <a:bodyPr>
            <a:normAutofit/>
          </a:bodyPr>
          <a:lstStyle>
            <a:lvl1pPr marL="0" indent="0">
              <a:buClr>
                <a:schemeClr val="tx2"/>
              </a:buClr>
              <a:buFont typeface="+mj-lt"/>
              <a:buNone/>
              <a:defRPr sz="2000">
                <a:solidFill>
                  <a:srgbClr val="000000"/>
                </a:solidFill>
              </a:defRPr>
            </a:lvl1pPr>
            <a:lvl2pPr marL="914400" indent="-457200">
              <a:buClr>
                <a:schemeClr val="tx2"/>
              </a:buClr>
              <a:buFont typeface="+mj-lt"/>
              <a:buAutoNum type="arabicPeriod"/>
              <a:defRPr sz="1800">
                <a:solidFill>
                  <a:srgbClr val="000000"/>
                </a:solidFill>
              </a:defRPr>
            </a:lvl2pPr>
            <a:lvl3pPr marL="1371600" indent="-457200">
              <a:buClr>
                <a:schemeClr val="tx2"/>
              </a:buClr>
              <a:buFont typeface="+mj-lt"/>
              <a:buAutoNum type="arabicPeriod"/>
              <a:defRPr sz="1600">
                <a:solidFill>
                  <a:srgbClr val="000000"/>
                </a:solidFill>
              </a:defRPr>
            </a:lvl3pPr>
            <a:lvl4pPr marL="1714500" indent="-342900">
              <a:buClr>
                <a:schemeClr val="tx2"/>
              </a:buClr>
              <a:buFont typeface="+mj-lt"/>
              <a:buAutoNum type="arabicPeriod"/>
              <a:defRPr sz="1400">
                <a:solidFill>
                  <a:srgbClr val="000000"/>
                </a:solidFill>
              </a:defRPr>
            </a:lvl4pPr>
            <a:lvl5pPr marL="2171700" indent="-342900">
              <a:buClr>
                <a:schemeClr val="tx2"/>
              </a:buClr>
              <a:buFont typeface="+mj-lt"/>
              <a:buAutoNum type="arabicPeriod"/>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F0C3E78B-8E73-C83E-751A-33420334D345}"/>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6D4B7466-3FBE-3F97-FC9B-05C15F749EE8}"/>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761881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r>
              <a:rPr lang="en-US"/>
              <a:t>Click icon to add picture</a:t>
            </a:r>
          </a:p>
        </p:txBody>
      </p:sp>
      <p:sp>
        <p:nvSpPr>
          <p:cNvPr id="4" name="Rectangle 3">
            <a:extLst>
              <a:ext uri="{FF2B5EF4-FFF2-40B4-BE49-F238E27FC236}">
                <a16:creationId xmlns:a16="http://schemas.microsoft.com/office/drawing/2014/main" id="{2E485819-BA66-80BB-8AFB-FF8D0E47A1A4}"/>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state with white text&#10;&#10;Description automatically generated">
            <a:extLst>
              <a:ext uri="{FF2B5EF4-FFF2-40B4-BE49-F238E27FC236}">
                <a16:creationId xmlns:a16="http://schemas.microsoft.com/office/drawing/2014/main" id="{F8C08DB2-9EAC-46EF-06DF-99FE64EC5068}"/>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52435079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 Dark">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311639"/>
          </a:xfrm>
          <a:prstGeom prst="rect">
            <a:avLst/>
          </a:prstGeom>
        </p:spPr>
        <p:txBody>
          <a:bodyPr>
            <a:normAutofit/>
          </a:bodyPr>
          <a:lstStyle>
            <a:lvl1pPr marL="0" indent="0">
              <a:buClr>
                <a:schemeClr val="tx2"/>
              </a:buClr>
              <a:buFont typeface="Arial" panose="020B0604020202020204" pitchFamily="34" charset="0"/>
              <a:buNone/>
              <a:defRPr sz="2400">
                <a:solidFill>
                  <a:schemeClr val="bg1"/>
                </a:solidFill>
              </a:defRPr>
            </a:lvl1pPr>
            <a:lvl2pPr marL="685800" indent="-228600">
              <a:buClr>
                <a:schemeClr val="tx2"/>
              </a:buClr>
              <a:buFont typeface="Arial" panose="020B0604020202020204" pitchFamily="34" charset="0"/>
              <a:buChar char="•"/>
              <a:defRPr sz="2000">
                <a:solidFill>
                  <a:schemeClr val="bg1"/>
                </a:solidFill>
              </a:defRPr>
            </a:lvl2pPr>
            <a:lvl3pPr marL="1143000" indent="-228600">
              <a:buClr>
                <a:schemeClr val="tx2"/>
              </a:buClr>
              <a:buFont typeface="Arial" panose="020B0604020202020204" pitchFamily="34" charset="0"/>
              <a:buChar char="•"/>
              <a:defRPr sz="1800">
                <a:solidFill>
                  <a:schemeClr val="bg1"/>
                </a:solidFill>
              </a:defRPr>
            </a:lvl3pPr>
            <a:lvl4pPr marL="1600200" indent="-228600">
              <a:buClr>
                <a:schemeClr val="tx2"/>
              </a:buClr>
              <a:buFont typeface="Arial" panose="020B0604020202020204" pitchFamily="34" charset="0"/>
              <a:buChar char="•"/>
              <a:defRPr sz="1600">
                <a:solidFill>
                  <a:schemeClr val="bg1"/>
                </a:solidFill>
              </a:defRPr>
            </a:lvl4pPr>
            <a:lvl5pPr marL="2057400" indent="-228600">
              <a:buClr>
                <a:schemeClr val="tx2"/>
              </a:buClr>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background with white letters&#10;&#10;Description automatically generated">
            <a:extLst>
              <a:ext uri="{FF2B5EF4-FFF2-40B4-BE49-F238E27FC236}">
                <a16:creationId xmlns:a16="http://schemas.microsoft.com/office/drawing/2014/main" id="{A02DB073-A41E-DA39-0E89-F62DFF92C9E0}"/>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
        <p:nvSpPr>
          <p:cNvPr id="9" name="Title 1">
            <a:extLst>
              <a:ext uri="{FF2B5EF4-FFF2-40B4-BE49-F238E27FC236}">
                <a16:creationId xmlns:a16="http://schemas.microsoft.com/office/drawing/2014/main" id="{53EDC456-FC9D-39C4-F803-7AADF89795D3}"/>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F099F91A-142C-7A77-A4A9-67D61E3F4E48}"/>
              </a:ext>
            </a:extLst>
          </p:cNvPr>
          <p:cNvSpPr>
            <a:spLocks noGrp="1"/>
          </p:cNvSpPr>
          <p:nvPr>
            <p:ph type="body" sz="half" idx="2"/>
          </p:nvPr>
        </p:nvSpPr>
        <p:spPr>
          <a:xfrm>
            <a:off x="839788" y="1461542"/>
            <a:ext cx="3932237" cy="4307298"/>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10104AB-DBF6-71FA-6D77-F801B252BA2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white letters&#10;&#10;Description automatically generated">
            <a:extLst>
              <a:ext uri="{FF2B5EF4-FFF2-40B4-BE49-F238E27FC236}">
                <a16:creationId xmlns:a16="http://schemas.microsoft.com/office/drawing/2014/main" id="{522FA315-3362-C0F9-3C78-E79606C3F67F}"/>
              </a:ext>
            </a:extLst>
          </p:cNvPr>
          <p:cNvPicPr>
            <a:picLocks noChangeAspect="1"/>
          </p:cNvPicPr>
          <p:nvPr userDrawn="1"/>
        </p:nvPicPr>
        <p:blipFill rotWithShape="1">
          <a:blip r:embed="rId2"/>
          <a:srcRect l="4639" r="5161"/>
          <a:stretch/>
        </p:blipFill>
        <p:spPr>
          <a:xfrm>
            <a:off x="4266212" y="5945777"/>
            <a:ext cx="3462726" cy="789725"/>
          </a:xfrm>
          <a:prstGeom prst="rect">
            <a:avLst/>
          </a:prstGeom>
        </p:spPr>
      </p:pic>
    </p:spTree>
    <p:extLst>
      <p:ext uri="{BB962C8B-B14F-4D97-AF65-F5344CB8AC3E}">
        <p14:creationId xmlns:p14="http://schemas.microsoft.com/office/powerpoint/2010/main" val="16722521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668B95E5-CDE5-D3B2-F0C7-2A96E9404768}"/>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state with white text&#10;&#10;Description automatically generated">
            <a:extLst>
              <a:ext uri="{FF2B5EF4-FFF2-40B4-BE49-F238E27FC236}">
                <a16:creationId xmlns:a16="http://schemas.microsoft.com/office/drawing/2014/main" id="{2A12D9A1-F766-72EB-A949-1E4029FBCD88}"/>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0525464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4" name="Rectangle 3">
            <a:extLst>
              <a:ext uri="{FF2B5EF4-FFF2-40B4-BE49-F238E27FC236}">
                <a16:creationId xmlns:a16="http://schemas.microsoft.com/office/drawing/2014/main" id="{BAFCBE71-8D59-0A88-A036-51D1F3AEF3EB}"/>
              </a:ext>
            </a:extLst>
          </p:cNvPr>
          <p:cNvSpPr/>
          <p:nvPr userDrawn="1"/>
        </p:nvSpPr>
        <p:spPr>
          <a:xfrm>
            <a:off x="-1" y="8313"/>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1216AE49-B412-B991-E53C-C35783BB2302}"/>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24867729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400" b="1" i="0">
                <a:solidFill>
                  <a:srgbClr val="F9A61A"/>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1857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9A61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8030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3002144" y="1122363"/>
            <a:ext cx="8261969" cy="2381488"/>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3002144" y="3602038"/>
            <a:ext cx="8261969" cy="165152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7FF8078-3202-5BA6-4B6D-21AFA554AA6D}"/>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FB7F5512-0339-17EB-A960-8538188B4685}"/>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3099822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9A61A"/>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9068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sp>
        <p:nvSpPr>
          <p:cNvPr id="2" name="Holder 2"/>
          <p:cNvSpPr>
            <a:spLocks noGrp="1"/>
          </p:cNvSpPr>
          <p:nvPr>
            <p:ph type="title"/>
          </p:nvPr>
        </p:nvSpPr>
        <p:spPr/>
        <p:txBody>
          <a:bodyPr lIns="0" tIns="0" rIns="0" bIns="0"/>
          <a:lstStyle>
            <a:lvl1pPr>
              <a:defRPr sz="4400" b="1" i="0">
                <a:solidFill>
                  <a:srgbClr val="F9A61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916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4275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C445B401-A065-145F-F5C7-81323EE49FCE}"/>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8C87B212-28AF-4455-4182-8132BFF238B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2276260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228600" indent="-228600">
              <a:buClr>
                <a:schemeClr val="tx2"/>
              </a:buClr>
              <a:buFont typeface="Arial" panose="020B0604020202020204" pitchFamily="34" charset="0"/>
              <a:buChar char="•"/>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1C630466-D6C7-382C-6FB3-CEEBB0C6CE0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2568DA28-EDD1-BBC5-B57F-7A32B7D65191}"/>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2304085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0" indent="0">
              <a:buClr>
                <a:schemeClr val="tx2"/>
              </a:buClr>
              <a:buFont typeface="Arial" panose="020B0604020202020204" pitchFamily="34" charset="0"/>
              <a:buNone/>
              <a:defRPr>
                <a:solidFill>
                  <a:schemeClr val="tx1"/>
                </a:solidFill>
              </a:defRPr>
            </a:lvl1pPr>
            <a:lvl2pPr marL="800100" indent="-342900">
              <a:buClr>
                <a:schemeClr val="tx2"/>
              </a:buClr>
              <a:buFont typeface="Arial" panose="020B0604020202020204" pitchFamily="34" charset="0"/>
              <a:buChar char="•"/>
              <a:defRPr>
                <a:solidFill>
                  <a:schemeClr val="tx1"/>
                </a:solidFill>
              </a:defRPr>
            </a:lvl2pPr>
            <a:lvl3pPr marL="1257300" indent="-342900">
              <a:buClr>
                <a:schemeClr val="tx2"/>
              </a:buClr>
              <a:buFont typeface="Arial" panose="020B0604020202020204" pitchFamily="34" charset="0"/>
              <a:buChar char="•"/>
              <a:defRPr>
                <a:solidFill>
                  <a:schemeClr val="tx1"/>
                </a:solidFill>
              </a:defRPr>
            </a:lvl3pPr>
            <a:lvl4pPr marL="1657350" indent="-285750">
              <a:buClr>
                <a:schemeClr val="tx2"/>
              </a:buClr>
              <a:buFont typeface="Arial" panose="020B0604020202020204" pitchFamily="34" charset="0"/>
              <a:buChar char="•"/>
              <a:defRPr>
                <a:solidFill>
                  <a:schemeClr val="tx1"/>
                </a:solidFill>
              </a:defRPr>
            </a:lvl4pPr>
            <a:lvl5pPr marL="2114550" indent="-285750">
              <a:buClr>
                <a:schemeClr val="tx2"/>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28E1721-22B4-3235-7BD8-566777C3246F}"/>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5E98AAFF-EDA6-9514-E34F-A78A6E4C5C73}"/>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3631513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bg1"/>
                </a:solidFill>
              </a:defRPr>
            </a:lvl1pPr>
            <a:lvl2pPr marL="800100" indent="-342900">
              <a:buClr>
                <a:schemeClr val="tx2"/>
              </a:buClr>
              <a:buFont typeface="Arial" panose="020B0604020202020204" pitchFamily="34" charset="0"/>
              <a:buChar char="•"/>
              <a:defRPr>
                <a:solidFill>
                  <a:schemeClr val="bg1"/>
                </a:solidFill>
              </a:defRPr>
            </a:lvl2pPr>
            <a:lvl3pPr marL="1257300" indent="-342900">
              <a:buClr>
                <a:schemeClr val="tx2"/>
              </a:buClr>
              <a:buFont typeface="Arial" panose="020B0604020202020204" pitchFamily="34" charset="0"/>
              <a:buChar char="•"/>
              <a:defRPr>
                <a:solidFill>
                  <a:schemeClr val="bg1"/>
                </a:solidFill>
              </a:defRPr>
            </a:lvl3pPr>
            <a:lvl4pPr marL="1657350" indent="-285750">
              <a:buClr>
                <a:schemeClr val="tx2"/>
              </a:buClr>
              <a:buFont typeface="Arial" panose="020B0604020202020204" pitchFamily="34" charset="0"/>
              <a:buChar char="•"/>
              <a:defRPr>
                <a:solidFill>
                  <a:schemeClr val="bg1"/>
                </a:solidFill>
              </a:defRPr>
            </a:lvl4pPr>
            <a:lvl5pPr marL="2114550" indent="-28575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lvl1pPr>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02118A80-47A0-499D-C28F-0D4E20ABA80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state with white text&#10;&#10;Description automatically generated">
            <a:extLst>
              <a:ext uri="{FF2B5EF4-FFF2-40B4-BE49-F238E27FC236}">
                <a16:creationId xmlns:a16="http://schemas.microsoft.com/office/drawing/2014/main" id="{F5219791-C418-A720-E0EB-B73BFCF98D61}"/>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5153168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tx1"/>
                </a:solidFill>
              </a:defRPr>
            </a:lvl1pPr>
            <a:lvl2pPr marL="685800" indent="-228600">
              <a:buClr>
                <a:schemeClr val="tx2"/>
              </a:buClr>
              <a:buFont typeface="Arial" panose="020B0604020202020204" pitchFamily="34" charset="0"/>
              <a:buChar char="•"/>
              <a:defRPr>
                <a:solidFill>
                  <a:schemeClr val="tx1"/>
                </a:solidFill>
              </a:defRPr>
            </a:lvl2pPr>
            <a:lvl3pPr marL="1143000" indent="-228600">
              <a:buClr>
                <a:schemeClr val="tx2"/>
              </a:buClr>
              <a:buFont typeface="Arial" panose="020B0604020202020204" pitchFamily="34" charset="0"/>
              <a:buChar char="•"/>
              <a:defRPr>
                <a:solidFill>
                  <a:schemeClr val="tx1"/>
                </a:solidFill>
              </a:defRPr>
            </a:lvl3pPr>
            <a:lvl4pPr marL="1600200" indent="-228600">
              <a:buClr>
                <a:schemeClr val="tx2"/>
              </a:buClr>
              <a:buFont typeface="Arial" panose="020B0604020202020204" pitchFamily="34" charset="0"/>
              <a:buChar char="•"/>
              <a:defRPr>
                <a:solidFill>
                  <a:schemeClr val="tx1"/>
                </a:solidFill>
              </a:defRPr>
            </a:lvl4pPr>
            <a:lvl5pPr marL="2057400" indent="-228600">
              <a:buClr>
                <a:schemeClr val="tx2"/>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p>
            <a:r>
              <a:rPr lang="en-US"/>
              <a:t>Click icon to add picture</a:t>
            </a:r>
          </a:p>
        </p:txBody>
      </p:sp>
      <p:sp>
        <p:nvSpPr>
          <p:cNvPr id="5" name="Rectangle 4">
            <a:extLst>
              <a:ext uri="{FF2B5EF4-FFF2-40B4-BE49-F238E27FC236}">
                <a16:creationId xmlns:a16="http://schemas.microsoft.com/office/drawing/2014/main" id="{9516A338-E93B-68D2-02EB-329981EB541B}"/>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398D22FC-E455-B3CA-110D-43D6E8DCEE05}"/>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0487901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37844"/>
          </a:xfrm>
        </p:spPr>
        <p:txBody>
          <a:bodyPr/>
          <a:lstStyle>
            <a:lvl1pPr marL="514350" indent="-514350">
              <a:buClr>
                <a:schemeClr val="tx2"/>
              </a:buClr>
              <a:buFont typeface="Arial" panose="020B0604020202020204" pitchFamily="34" charset="0"/>
              <a:buChar char="•"/>
              <a:defRPr>
                <a:solidFill>
                  <a:schemeClr val="bg1"/>
                </a:solidFill>
              </a:defRPr>
            </a:lvl1pPr>
            <a:lvl2pPr marL="914400" indent="-457200">
              <a:buClr>
                <a:schemeClr val="tx2"/>
              </a:buClr>
              <a:buFont typeface="Arial" panose="020B0604020202020204" pitchFamily="34" charset="0"/>
              <a:buChar char="•"/>
              <a:defRPr>
                <a:solidFill>
                  <a:schemeClr val="bg1"/>
                </a:solidFill>
              </a:defRPr>
            </a:lvl2pPr>
            <a:lvl3pPr marL="1371600" indent="-457200">
              <a:buClr>
                <a:schemeClr val="tx2"/>
              </a:buClr>
              <a:buFont typeface="Arial" panose="020B0604020202020204" pitchFamily="34" charset="0"/>
              <a:buChar char="•"/>
              <a:defRPr>
                <a:solidFill>
                  <a:schemeClr val="bg1"/>
                </a:solidFill>
              </a:defRPr>
            </a:lvl3pPr>
            <a:lvl4pPr marL="1714500" indent="-342900">
              <a:buClr>
                <a:schemeClr val="tx2"/>
              </a:buClr>
              <a:buFont typeface="Arial" panose="020B0604020202020204" pitchFamily="34" charset="0"/>
              <a:buChar char="•"/>
              <a:defRPr>
                <a:solidFill>
                  <a:schemeClr val="bg1"/>
                </a:solidFill>
              </a:defRPr>
            </a:lvl4pPr>
            <a:lvl5pPr marL="2171700" indent="-342900">
              <a:buClr>
                <a:schemeClr val="tx2"/>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61756"/>
          </a:xfrm>
        </p:spPr>
        <p:txBody>
          <a:bodyPr/>
          <a:lstStyle>
            <a:lvl1pPr marL="514350" indent="-514350">
              <a:buClr>
                <a:schemeClr val="accent2"/>
              </a:buClr>
              <a:buFont typeface="+mj-lt"/>
              <a:buAutoNum type="arabicPeriod"/>
              <a:defRPr>
                <a:solidFill>
                  <a:schemeClr val="bg1"/>
                </a:solidFill>
              </a:defRPr>
            </a:lvl1pPr>
            <a:lvl2pPr marL="914400" indent="-457200">
              <a:buClr>
                <a:schemeClr val="accent2"/>
              </a:buClr>
              <a:buFont typeface="+mj-lt"/>
              <a:buAutoNum type="arabicPeriod"/>
              <a:defRPr>
                <a:solidFill>
                  <a:schemeClr val="bg1"/>
                </a:solidFill>
              </a:defRPr>
            </a:lvl2pPr>
            <a:lvl3pPr marL="1371600" indent="-457200">
              <a:buClr>
                <a:schemeClr val="accent2"/>
              </a:buClr>
              <a:buFont typeface="+mj-lt"/>
              <a:buAutoNum type="arabicPeriod"/>
              <a:defRPr>
                <a:solidFill>
                  <a:schemeClr val="bg1"/>
                </a:solidFill>
              </a:defRPr>
            </a:lvl3pPr>
            <a:lvl4pPr marL="1714500" indent="-342900">
              <a:buClr>
                <a:schemeClr val="accent2"/>
              </a:buClr>
              <a:buFont typeface="+mj-lt"/>
              <a:buAutoNum type="arabicPeriod"/>
              <a:defRPr>
                <a:solidFill>
                  <a:schemeClr val="bg1"/>
                </a:solidFill>
              </a:defRPr>
            </a:lvl4pPr>
            <a:lvl5pPr marL="2171700" indent="-342900">
              <a:buClr>
                <a:schemeClr val="accent2"/>
              </a:buClr>
              <a:buFont typeface="+mj-lt"/>
              <a:buAutoNum type="arabicPeriod"/>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D823D3C-0610-ED62-4793-BAD9715F5DE8}"/>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yellow rectangular shape with black outline&#10;&#10;Description automatically generated">
            <a:extLst>
              <a:ext uri="{FF2B5EF4-FFF2-40B4-BE49-F238E27FC236}">
                <a16:creationId xmlns:a16="http://schemas.microsoft.com/office/drawing/2014/main" id="{9F12FA17-7B40-53A8-0C0C-563E4F3199D1}"/>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1988977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5.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D286-8B40-A864-7E8F-FB88F7E07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184705-E27D-C3F0-26F1-94013626C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87927"/>
      </p:ext>
    </p:extLst>
  </p:cSld>
  <p:clrMap bg1="lt1" tx1="dk1" bg2="lt2" tx2="dk2" accent1="accent1" accent2="accent2" accent3="accent3" accent4="accent4" accent5="accent5" accent6="accent6" hlink="hlink" folHlink="folHlink"/>
  <p:sldLayoutIdLst>
    <p:sldLayoutId id="2147483797" r:id="rId1"/>
    <p:sldLayoutId id="2147483813" r:id="rId2"/>
    <p:sldLayoutId id="2147483814"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670" r:id="rId15"/>
    <p:sldLayoutId id="2147483671" r:id="rId16"/>
    <p:sldLayoutId id="2147483694" r:id="rId17"/>
    <p:sldLayoutId id="2147483681" r:id="rId18"/>
    <p:sldLayoutId id="2147483697" r:id="rId19"/>
    <p:sldLayoutId id="2147483667" r:id="rId20"/>
    <p:sldLayoutId id="2147483668" r:id="rId21"/>
    <p:sldLayoutId id="2147483664" r:id="rId22"/>
    <p:sldLayoutId id="2147483653" r:id="rId23"/>
    <p:sldLayoutId id="2147483674" r:id="rId24"/>
    <p:sldLayoutId id="2147483680" r:id="rId25"/>
    <p:sldLayoutId id="2147483693"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99982"/>
          </a:xfrm>
          <a:prstGeom prst="rect">
            <a:avLst/>
          </a:prstGeom>
        </p:spPr>
      </p:pic>
      <p:sp>
        <p:nvSpPr>
          <p:cNvPr id="2" name="Holder 2"/>
          <p:cNvSpPr>
            <a:spLocks noGrp="1"/>
          </p:cNvSpPr>
          <p:nvPr>
            <p:ph type="title"/>
          </p:nvPr>
        </p:nvSpPr>
        <p:spPr>
          <a:xfrm>
            <a:off x="825500" y="929386"/>
            <a:ext cx="10541000" cy="696594"/>
          </a:xfrm>
          <a:prstGeom prst="rect">
            <a:avLst/>
          </a:prstGeom>
        </p:spPr>
        <p:txBody>
          <a:bodyPr wrap="square" lIns="0" tIns="0" rIns="0" bIns="0">
            <a:spAutoFit/>
          </a:bodyPr>
          <a:lstStyle>
            <a:lvl1pPr>
              <a:defRPr sz="4400" b="1" i="0">
                <a:solidFill>
                  <a:srgbClr val="F9A61A"/>
                </a:solidFill>
                <a:latin typeface="Arial"/>
                <a:cs typeface="Arial"/>
              </a:defRPr>
            </a:lvl1pPr>
          </a:lstStyle>
          <a:p>
            <a:endParaRPr/>
          </a:p>
        </p:txBody>
      </p:sp>
      <p:sp>
        <p:nvSpPr>
          <p:cNvPr id="3" name="Holder 3"/>
          <p:cNvSpPr>
            <a:spLocks noGrp="1"/>
          </p:cNvSpPr>
          <p:nvPr>
            <p:ph type="body" idx="1"/>
          </p:nvPr>
        </p:nvSpPr>
        <p:spPr>
          <a:xfrm>
            <a:off x="1106042" y="1860169"/>
            <a:ext cx="9616440" cy="42481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876670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6_907F67C2.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112E-F37B-067B-DCCF-0E66D5D0F862}"/>
              </a:ext>
            </a:extLst>
          </p:cNvPr>
          <p:cNvSpPr>
            <a:spLocks noGrp="1"/>
          </p:cNvSpPr>
          <p:nvPr>
            <p:ph type="ctrTitle"/>
          </p:nvPr>
        </p:nvSpPr>
        <p:spPr/>
        <p:txBody>
          <a:bodyPr>
            <a:normAutofit/>
          </a:bodyPr>
          <a:lstStyle/>
          <a:p>
            <a:r>
              <a:rPr lang="en-US" dirty="0"/>
              <a:t>The Color of Money</a:t>
            </a:r>
          </a:p>
        </p:txBody>
      </p:sp>
      <p:sp>
        <p:nvSpPr>
          <p:cNvPr id="3" name="Subtitle 2">
            <a:extLst>
              <a:ext uri="{FF2B5EF4-FFF2-40B4-BE49-F238E27FC236}">
                <a16:creationId xmlns:a16="http://schemas.microsoft.com/office/drawing/2014/main" id="{F564FDDF-EE6F-AE5F-8031-9CA9BE31C038}"/>
              </a:ext>
            </a:extLst>
          </p:cNvPr>
          <p:cNvSpPr>
            <a:spLocks noGrp="1"/>
          </p:cNvSpPr>
          <p:nvPr>
            <p:ph type="subTitle" idx="1"/>
          </p:nvPr>
        </p:nvSpPr>
        <p:spPr/>
        <p:txBody>
          <a:bodyPr/>
          <a:lstStyle/>
          <a:p>
            <a:r>
              <a:rPr lang="en-US" b="1" dirty="0"/>
              <a:t>Montana Board of Housing Mission: </a:t>
            </a:r>
          </a:p>
          <a:p>
            <a:r>
              <a:rPr lang="en-US" dirty="0"/>
              <a:t>To support access to safe, affordable and sustainable homes for Montanans whose housing needs are not met by the market.</a:t>
            </a:r>
            <a:endParaRPr lang="en-US" b="1" dirty="0"/>
          </a:p>
        </p:txBody>
      </p:sp>
    </p:spTree>
    <p:extLst>
      <p:ext uri="{BB962C8B-B14F-4D97-AF65-F5344CB8AC3E}">
        <p14:creationId xmlns:p14="http://schemas.microsoft.com/office/powerpoint/2010/main" val="2471632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5BEF-4254-17B3-BF4D-A26B44E136D9}"/>
              </a:ext>
            </a:extLst>
          </p:cNvPr>
          <p:cNvSpPr>
            <a:spLocks noGrp="1"/>
          </p:cNvSpPr>
          <p:nvPr>
            <p:ph type="title"/>
          </p:nvPr>
        </p:nvSpPr>
        <p:spPr/>
        <p:txBody>
          <a:bodyPr/>
          <a:lstStyle/>
          <a:p>
            <a:r>
              <a:rPr lang="en-US" dirty="0"/>
              <a:t>Bond Indentures</a:t>
            </a:r>
          </a:p>
        </p:txBody>
      </p:sp>
      <p:sp>
        <p:nvSpPr>
          <p:cNvPr id="3" name="Content Placeholder 2">
            <a:extLst>
              <a:ext uri="{FF2B5EF4-FFF2-40B4-BE49-F238E27FC236}">
                <a16:creationId xmlns:a16="http://schemas.microsoft.com/office/drawing/2014/main" id="{77017B7E-8EA4-33A4-3ADB-42DE612D02E3}"/>
              </a:ext>
            </a:extLst>
          </p:cNvPr>
          <p:cNvSpPr>
            <a:spLocks noGrp="1"/>
          </p:cNvSpPr>
          <p:nvPr>
            <p:ph idx="1"/>
          </p:nvPr>
        </p:nvSpPr>
        <p:spPr/>
        <p:txBody>
          <a:bodyPr>
            <a:normAutofit/>
          </a:bodyPr>
          <a:lstStyle/>
          <a:p>
            <a:r>
              <a:rPr lang="en-US" dirty="0"/>
              <a:t>The Board has 3 Bond Indentures:</a:t>
            </a:r>
          </a:p>
          <a:p>
            <a:pPr marL="457200" indent="-457200">
              <a:buFont typeface="Arial" panose="020B0604020202020204" pitchFamily="34" charset="0"/>
              <a:buChar char="•"/>
            </a:pPr>
            <a:r>
              <a:rPr lang="en-US" dirty="0"/>
              <a:t>“Giant” Single Family 1 - 84% of total assets ($690.8 million)</a:t>
            </a:r>
          </a:p>
          <a:p>
            <a:pPr marL="457200" indent="-457200">
              <a:buFont typeface="Arial" panose="020B0604020202020204" pitchFamily="34" charset="0"/>
              <a:buChar char="•"/>
            </a:pPr>
            <a:r>
              <a:rPr lang="en-US" dirty="0"/>
              <a:t>“Small” Single Family II - 14% of total assets ($114.8 million)</a:t>
            </a:r>
          </a:p>
          <a:p>
            <a:pPr marL="457200" indent="-457200">
              <a:buFont typeface="Arial" panose="020B0604020202020204" pitchFamily="34" charset="0"/>
              <a:buChar char="•"/>
            </a:pPr>
            <a:r>
              <a:rPr lang="en-US" dirty="0"/>
              <a:t>“Tiny” Single Family XI - 2% of total assets ($16.3 million)</a:t>
            </a:r>
          </a:p>
          <a:p>
            <a:endParaRPr lang="en-US" dirty="0"/>
          </a:p>
          <a:p>
            <a:r>
              <a:rPr lang="en-US" dirty="0"/>
              <a:t>Total assets:  $821.9 million</a:t>
            </a:r>
          </a:p>
        </p:txBody>
      </p:sp>
    </p:spTree>
    <p:extLst>
      <p:ext uri="{BB962C8B-B14F-4D97-AF65-F5344CB8AC3E}">
        <p14:creationId xmlns:p14="http://schemas.microsoft.com/office/powerpoint/2010/main" val="334954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8E1A7-4757-3E6A-15C0-2FC20BA23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20ABC-D20C-B35A-6ACC-7F6C79E56872}"/>
              </a:ext>
            </a:extLst>
          </p:cNvPr>
          <p:cNvSpPr>
            <a:spLocks noGrp="1"/>
          </p:cNvSpPr>
          <p:nvPr>
            <p:ph type="title"/>
          </p:nvPr>
        </p:nvSpPr>
        <p:spPr/>
        <p:txBody>
          <a:bodyPr/>
          <a:lstStyle/>
          <a:p>
            <a:r>
              <a:rPr lang="en-US" dirty="0"/>
              <a:t>Bond Indentures</a:t>
            </a:r>
          </a:p>
        </p:txBody>
      </p:sp>
      <p:sp>
        <p:nvSpPr>
          <p:cNvPr id="3" name="Content Placeholder 2">
            <a:extLst>
              <a:ext uri="{FF2B5EF4-FFF2-40B4-BE49-F238E27FC236}">
                <a16:creationId xmlns:a16="http://schemas.microsoft.com/office/drawing/2014/main" id="{FC4DBB7D-B548-F782-1BA6-8E3FE504D5ED}"/>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The Board has 3 Bond Indentures:  Giant, Small, Tiny</a:t>
            </a:r>
          </a:p>
          <a:p>
            <a:pPr marL="457200" indent="-457200">
              <a:buFont typeface="Arial" panose="020B0604020202020204" pitchFamily="34" charset="0"/>
              <a:buChar char="•"/>
            </a:pPr>
            <a:r>
              <a:rPr lang="en-US" dirty="0"/>
              <a:t>Issuing from 1977 indenture as this indenture allows for DPA loans to be financed from Bond proceeds </a:t>
            </a:r>
          </a:p>
          <a:p>
            <a:pPr lvl="1"/>
            <a:r>
              <a:rPr lang="en-US" dirty="0"/>
              <a:t>Rating Agencies do not give HFAs credit for DPA loans</a:t>
            </a:r>
          </a:p>
          <a:p>
            <a:pPr marL="457200" indent="-457200">
              <a:buFont typeface="Arial" panose="020B0604020202020204" pitchFamily="34" charset="0"/>
              <a:buChar char="•"/>
            </a:pPr>
            <a:r>
              <a:rPr lang="en-US" dirty="0"/>
              <a:t>The 1979 indenture name includes “Federally Guaranteed” so uninsured loans like DPA loans cannot be financed from this indenture</a:t>
            </a:r>
          </a:p>
          <a:p>
            <a:endParaRPr lang="en-US" dirty="0"/>
          </a:p>
        </p:txBody>
      </p:sp>
    </p:spTree>
    <p:extLst>
      <p:ext uri="{BB962C8B-B14F-4D97-AF65-F5344CB8AC3E}">
        <p14:creationId xmlns:p14="http://schemas.microsoft.com/office/powerpoint/2010/main" val="26052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EB8DB6-E39B-5A77-8727-71DAC8CCDFCF}"/>
              </a:ext>
            </a:extLst>
          </p:cNvPr>
          <p:cNvSpPr>
            <a:spLocks noGrp="1"/>
          </p:cNvSpPr>
          <p:nvPr>
            <p:ph type="title"/>
          </p:nvPr>
        </p:nvSpPr>
        <p:spPr/>
        <p:txBody>
          <a:bodyPr/>
          <a:lstStyle/>
          <a:p>
            <a:r>
              <a:rPr lang="en-US" dirty="0"/>
              <a:t>Types of Funds</a:t>
            </a:r>
          </a:p>
        </p:txBody>
      </p:sp>
      <p:pic>
        <p:nvPicPr>
          <p:cNvPr id="11" name="Picture 10">
            <a:extLst>
              <a:ext uri="{FF2B5EF4-FFF2-40B4-BE49-F238E27FC236}">
                <a16:creationId xmlns:a16="http://schemas.microsoft.com/office/drawing/2014/main" id="{7BC3BBED-C6BB-484A-6EBD-67272903BA89}"/>
              </a:ext>
            </a:extLst>
          </p:cNvPr>
          <p:cNvPicPr>
            <a:picLocks noChangeAspect="1"/>
          </p:cNvPicPr>
          <p:nvPr/>
        </p:nvPicPr>
        <p:blipFill>
          <a:blip r:embed="rId3"/>
          <a:stretch>
            <a:fillRect/>
          </a:stretch>
        </p:blipFill>
        <p:spPr>
          <a:xfrm>
            <a:off x="8262380" y="1612184"/>
            <a:ext cx="1841152" cy="469433"/>
          </a:xfrm>
          <a:prstGeom prst="rect">
            <a:avLst/>
          </a:prstGeom>
        </p:spPr>
      </p:pic>
      <p:sp>
        <p:nvSpPr>
          <p:cNvPr id="7" name="Text Placeholder 6">
            <a:extLst>
              <a:ext uri="{FF2B5EF4-FFF2-40B4-BE49-F238E27FC236}">
                <a16:creationId xmlns:a16="http://schemas.microsoft.com/office/drawing/2014/main" id="{1D8D474B-B0AC-2C38-5C51-F929FB66168A}"/>
              </a:ext>
            </a:extLst>
          </p:cNvPr>
          <p:cNvSpPr>
            <a:spLocks noGrp="1"/>
          </p:cNvSpPr>
          <p:nvPr>
            <p:ph type="body" idx="1"/>
          </p:nvPr>
        </p:nvSpPr>
        <p:spPr/>
        <p:txBody>
          <a:bodyPr/>
          <a:lstStyle/>
          <a:p>
            <a:r>
              <a:rPr lang="en-US" dirty="0"/>
              <a:t> </a:t>
            </a:r>
          </a:p>
        </p:txBody>
      </p:sp>
      <p:pic>
        <p:nvPicPr>
          <p:cNvPr id="10" name="Content Placeholder 9">
            <a:extLst>
              <a:ext uri="{FF2B5EF4-FFF2-40B4-BE49-F238E27FC236}">
                <a16:creationId xmlns:a16="http://schemas.microsoft.com/office/drawing/2014/main" id="{BDDCE35F-5D69-B588-2873-4FB3DD068BFA}"/>
              </a:ext>
            </a:extLst>
          </p:cNvPr>
          <p:cNvPicPr>
            <a:picLocks noGrp="1" noChangeAspect="1"/>
          </p:cNvPicPr>
          <p:nvPr>
            <p:ph sz="half" idx="2"/>
          </p:nvPr>
        </p:nvPicPr>
        <p:blipFill>
          <a:blip r:embed="rId4"/>
          <a:stretch>
            <a:fillRect/>
          </a:stretch>
        </p:blipFill>
        <p:spPr>
          <a:xfrm>
            <a:off x="9182956" y="2800349"/>
            <a:ext cx="1841152" cy="1560711"/>
          </a:xfrm>
          <a:prstGeom prst="rect">
            <a:avLst/>
          </a:prstGeom>
        </p:spPr>
      </p:pic>
      <p:sp>
        <p:nvSpPr>
          <p:cNvPr id="9" name="Content Placeholder 8">
            <a:extLst>
              <a:ext uri="{FF2B5EF4-FFF2-40B4-BE49-F238E27FC236}">
                <a16:creationId xmlns:a16="http://schemas.microsoft.com/office/drawing/2014/main" id="{5C7509B8-7FEF-0EF6-F708-09634D92959E}"/>
              </a:ext>
            </a:extLst>
          </p:cNvPr>
          <p:cNvSpPr>
            <a:spLocks noGrp="1"/>
          </p:cNvSpPr>
          <p:nvPr>
            <p:ph sz="quarter" idx="4"/>
          </p:nvPr>
        </p:nvSpPr>
        <p:spPr>
          <a:xfrm>
            <a:off x="470949" y="1612183"/>
            <a:ext cx="7608180" cy="4256181"/>
          </a:xfrm>
        </p:spPr>
        <p:txBody>
          <a:bodyPr>
            <a:noAutofit/>
          </a:bodyPr>
          <a:lstStyle/>
          <a:p>
            <a:pPr marL="0" indent="0">
              <a:buNone/>
            </a:pPr>
            <a:r>
              <a:rPr lang="en-US" sz="2400" b="1" dirty="0"/>
              <a:t>Regular Bond Programs (</a:t>
            </a:r>
            <a:r>
              <a:rPr lang="en-US" sz="2400" b="1" dirty="0">
                <a:solidFill>
                  <a:schemeClr val="tx2"/>
                </a:solidFill>
              </a:rPr>
              <a:t>orange</a:t>
            </a:r>
            <a:r>
              <a:rPr lang="en-US" sz="2400" b="1" dirty="0"/>
              <a:t>)</a:t>
            </a:r>
          </a:p>
          <a:p>
            <a:pPr lvl="1">
              <a:buFont typeface="Arial" panose="020B0604020202020204" pitchFamily="34" charset="0"/>
              <a:buChar char="•"/>
            </a:pPr>
            <a:r>
              <a:rPr lang="en-US" dirty="0"/>
              <a:t>Assets counted in indenture parity calculations</a:t>
            </a:r>
          </a:p>
          <a:p>
            <a:pPr lvl="1">
              <a:buFont typeface="Arial" panose="020B0604020202020204" pitchFamily="34" charset="0"/>
              <a:buChar char="•"/>
            </a:pPr>
            <a:r>
              <a:rPr lang="en-US" dirty="0"/>
              <a:t>Funded by regular tax-exempt bonds</a:t>
            </a:r>
          </a:p>
          <a:p>
            <a:pPr lvl="1">
              <a:buFont typeface="Arial" panose="020B0604020202020204" pitchFamily="34" charset="0"/>
              <a:buChar char="•"/>
            </a:pPr>
            <a:r>
              <a:rPr lang="en-US" dirty="0"/>
              <a:t>Subject to IRS requirements for mortgage revenue bonds:</a:t>
            </a:r>
          </a:p>
          <a:p>
            <a:pPr lvl="2">
              <a:buFont typeface="Arial" panose="020B0604020202020204" pitchFamily="34" charset="0"/>
              <a:buChar char="•"/>
            </a:pPr>
            <a:r>
              <a:rPr lang="en-US" sz="2400" dirty="0"/>
              <a:t>Owner-occupied </a:t>
            </a:r>
          </a:p>
          <a:p>
            <a:pPr lvl="2">
              <a:buFont typeface="Arial" panose="020B0604020202020204" pitchFamily="34" charset="0"/>
              <a:buChar char="•"/>
            </a:pPr>
            <a:r>
              <a:rPr lang="en-US" sz="2400" dirty="0"/>
              <a:t>First-time homebuyer</a:t>
            </a:r>
          </a:p>
          <a:p>
            <a:pPr lvl="2">
              <a:buFont typeface="Arial" panose="020B0604020202020204" pitchFamily="34" charset="0"/>
              <a:buChar char="•"/>
            </a:pPr>
            <a:r>
              <a:rPr lang="en-US" sz="2400" dirty="0"/>
              <a:t>Income/purchase price limits </a:t>
            </a:r>
          </a:p>
          <a:p>
            <a:pPr lvl="1">
              <a:buFont typeface="Arial" panose="020B0604020202020204" pitchFamily="34" charset="0"/>
              <a:buChar char="•"/>
            </a:pPr>
            <a:r>
              <a:rPr lang="en-US" dirty="0"/>
              <a:t>No more than 1 1/8% spread on loan portfolio of related bonds</a:t>
            </a:r>
          </a:p>
          <a:p>
            <a:pPr lvl="1">
              <a:buFont typeface="Arial" panose="020B0604020202020204" pitchFamily="34" charset="0"/>
              <a:buChar char="•"/>
            </a:pPr>
            <a:r>
              <a:rPr lang="en-US" dirty="0"/>
              <a:t>Other restrictions </a:t>
            </a:r>
          </a:p>
        </p:txBody>
      </p:sp>
    </p:spTree>
    <p:extLst>
      <p:ext uri="{BB962C8B-B14F-4D97-AF65-F5344CB8AC3E}">
        <p14:creationId xmlns:p14="http://schemas.microsoft.com/office/powerpoint/2010/main" val="362300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3F3E0-82D0-ED70-8DD1-B23001B95CD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8538EC4-F8FA-E3AC-E54D-959682CD22C3}"/>
              </a:ext>
            </a:extLst>
          </p:cNvPr>
          <p:cNvSpPr>
            <a:spLocks noGrp="1"/>
          </p:cNvSpPr>
          <p:nvPr>
            <p:ph type="title"/>
          </p:nvPr>
        </p:nvSpPr>
        <p:spPr>
          <a:xfrm>
            <a:off x="739775" y="134915"/>
            <a:ext cx="10515600" cy="1325563"/>
          </a:xfrm>
        </p:spPr>
        <p:txBody>
          <a:bodyPr/>
          <a:lstStyle/>
          <a:p>
            <a:r>
              <a:rPr lang="en-US" dirty="0"/>
              <a:t>Types of Funds</a:t>
            </a:r>
          </a:p>
        </p:txBody>
      </p:sp>
      <p:pic>
        <p:nvPicPr>
          <p:cNvPr id="11" name="Picture 10">
            <a:extLst>
              <a:ext uri="{FF2B5EF4-FFF2-40B4-BE49-F238E27FC236}">
                <a16:creationId xmlns:a16="http://schemas.microsoft.com/office/drawing/2014/main" id="{B8EF07A1-503F-F946-205A-5D368646DF0A}"/>
              </a:ext>
            </a:extLst>
          </p:cNvPr>
          <p:cNvPicPr>
            <a:picLocks noChangeAspect="1"/>
          </p:cNvPicPr>
          <p:nvPr/>
        </p:nvPicPr>
        <p:blipFill>
          <a:blip r:embed="rId4"/>
          <a:stretch>
            <a:fillRect/>
          </a:stretch>
        </p:blipFill>
        <p:spPr>
          <a:xfrm>
            <a:off x="9587164" y="3739922"/>
            <a:ext cx="1841152" cy="469433"/>
          </a:xfrm>
          <a:prstGeom prst="rect">
            <a:avLst/>
          </a:prstGeom>
        </p:spPr>
      </p:pic>
      <p:sp>
        <p:nvSpPr>
          <p:cNvPr id="7" name="Text Placeholder 6">
            <a:extLst>
              <a:ext uri="{FF2B5EF4-FFF2-40B4-BE49-F238E27FC236}">
                <a16:creationId xmlns:a16="http://schemas.microsoft.com/office/drawing/2014/main" id="{01B60D48-B07A-D73F-32D4-2FB9A5DADC5A}"/>
              </a:ext>
            </a:extLst>
          </p:cNvPr>
          <p:cNvSpPr>
            <a:spLocks noGrp="1"/>
          </p:cNvSpPr>
          <p:nvPr>
            <p:ph type="body" idx="1"/>
          </p:nvPr>
        </p:nvSpPr>
        <p:spPr/>
        <p:txBody>
          <a:bodyPr/>
          <a:lstStyle/>
          <a:p>
            <a:r>
              <a:rPr lang="en-US" dirty="0"/>
              <a:t> </a:t>
            </a:r>
          </a:p>
        </p:txBody>
      </p:sp>
      <p:pic>
        <p:nvPicPr>
          <p:cNvPr id="10" name="Content Placeholder 9">
            <a:extLst>
              <a:ext uri="{FF2B5EF4-FFF2-40B4-BE49-F238E27FC236}">
                <a16:creationId xmlns:a16="http://schemas.microsoft.com/office/drawing/2014/main" id="{02175D78-D123-2B0E-41D3-EA6E9EDEDF74}"/>
              </a:ext>
            </a:extLst>
          </p:cNvPr>
          <p:cNvPicPr>
            <a:picLocks noGrp="1" noChangeAspect="1"/>
          </p:cNvPicPr>
          <p:nvPr>
            <p:ph sz="half" idx="2"/>
          </p:nvPr>
        </p:nvPicPr>
        <p:blipFill>
          <a:blip r:embed="rId5"/>
          <a:stretch>
            <a:fillRect/>
          </a:stretch>
        </p:blipFill>
        <p:spPr>
          <a:xfrm>
            <a:off x="9587164" y="2648644"/>
            <a:ext cx="1841152" cy="1560711"/>
          </a:xfrm>
          <a:prstGeom prst="rect">
            <a:avLst/>
          </a:prstGeom>
        </p:spPr>
      </p:pic>
      <p:sp>
        <p:nvSpPr>
          <p:cNvPr id="9" name="Content Placeholder 8">
            <a:extLst>
              <a:ext uri="{FF2B5EF4-FFF2-40B4-BE49-F238E27FC236}">
                <a16:creationId xmlns:a16="http://schemas.microsoft.com/office/drawing/2014/main" id="{05B712A1-0B76-14BE-80D2-C9890040795A}"/>
              </a:ext>
            </a:extLst>
          </p:cNvPr>
          <p:cNvSpPr>
            <a:spLocks noGrp="1"/>
          </p:cNvSpPr>
          <p:nvPr>
            <p:ph sz="quarter" idx="4"/>
          </p:nvPr>
        </p:nvSpPr>
        <p:spPr>
          <a:xfrm>
            <a:off x="378043" y="1460478"/>
            <a:ext cx="7654787" cy="4326863"/>
          </a:xfrm>
        </p:spPr>
        <p:txBody>
          <a:bodyPr>
            <a:noAutofit/>
          </a:bodyPr>
          <a:lstStyle/>
          <a:p>
            <a:pPr marL="0" indent="0">
              <a:lnSpc>
                <a:spcPct val="100000"/>
              </a:lnSpc>
              <a:spcAft>
                <a:spcPts val="1000"/>
              </a:spcAft>
              <a:buNone/>
            </a:pPr>
            <a:r>
              <a:rPr lang="en-US" sz="2400" b="1" dirty="0"/>
              <a:t>Pre-Ullman Funds </a:t>
            </a:r>
            <a:r>
              <a:rPr lang="en-US" sz="2400" b="1" dirty="0">
                <a:solidFill>
                  <a:srgbClr val="000000"/>
                </a:solidFill>
              </a:rPr>
              <a:t>(</a:t>
            </a:r>
            <a:r>
              <a:rPr lang="en-US" sz="2400" b="1" dirty="0">
                <a:solidFill>
                  <a:srgbClr val="0070C0"/>
                </a:solidFill>
              </a:rPr>
              <a:t>Blue</a:t>
            </a:r>
            <a:r>
              <a:rPr lang="en-US" sz="2400" b="1" dirty="0">
                <a:solidFill>
                  <a:srgbClr val="000000"/>
                </a:solidFill>
              </a:rPr>
              <a:t>)</a:t>
            </a:r>
            <a:r>
              <a:rPr lang="en-US" sz="2400" b="1" dirty="0"/>
              <a:t> </a:t>
            </a:r>
          </a:p>
          <a:p>
            <a:pPr lvl="1">
              <a:lnSpc>
                <a:spcPct val="100000"/>
              </a:lnSpc>
              <a:spcBef>
                <a:spcPts val="0"/>
              </a:spcBef>
              <a:buFont typeface="Arial" panose="020B0604020202020204" pitchFamily="34" charset="0"/>
              <a:buChar char="•"/>
            </a:pPr>
            <a:r>
              <a:rPr lang="en-US" dirty="0"/>
              <a:t>Assets counted in indenture parity calculation</a:t>
            </a:r>
          </a:p>
          <a:p>
            <a:pPr lvl="1">
              <a:lnSpc>
                <a:spcPct val="100000"/>
              </a:lnSpc>
              <a:spcBef>
                <a:spcPts val="0"/>
              </a:spcBef>
              <a:buFont typeface="Arial" panose="020B0604020202020204" pitchFamily="34" charset="0"/>
              <a:buChar char="•"/>
            </a:pPr>
            <a:r>
              <a:rPr lang="en-US" dirty="0"/>
              <a:t>Payments and prepayments from mortgages purchased with pre-Ullman bond proceeds</a:t>
            </a:r>
          </a:p>
          <a:p>
            <a:pPr lvl="1">
              <a:lnSpc>
                <a:spcPct val="100000"/>
              </a:lnSpc>
              <a:spcBef>
                <a:spcPts val="0"/>
              </a:spcBef>
              <a:buFont typeface="Arial" panose="020B0604020202020204" pitchFamily="34" charset="0"/>
              <a:buChar char="•"/>
            </a:pPr>
            <a:r>
              <a:rPr lang="en-US" dirty="0"/>
              <a:t>Can be used for:</a:t>
            </a:r>
          </a:p>
          <a:p>
            <a:pPr lvl="2">
              <a:lnSpc>
                <a:spcPct val="100000"/>
              </a:lnSpc>
              <a:spcBef>
                <a:spcPts val="0"/>
              </a:spcBef>
              <a:buFont typeface="Arial" panose="020B0604020202020204" pitchFamily="34" charset="0"/>
              <a:buChar char="•"/>
            </a:pPr>
            <a:r>
              <a:rPr lang="en-US" sz="2400" dirty="0"/>
              <a:t>Mortgage loan refinancing</a:t>
            </a:r>
          </a:p>
          <a:p>
            <a:pPr lvl="2">
              <a:lnSpc>
                <a:spcPct val="100000"/>
              </a:lnSpc>
              <a:spcBef>
                <a:spcPts val="0"/>
              </a:spcBef>
              <a:buFont typeface="Arial" panose="020B0604020202020204" pitchFamily="34" charset="0"/>
              <a:buChar char="•"/>
            </a:pPr>
            <a:r>
              <a:rPr lang="en-US" sz="2400" dirty="0"/>
              <a:t>Set-aside mortgage loans</a:t>
            </a:r>
          </a:p>
          <a:p>
            <a:pPr lvl="1">
              <a:lnSpc>
                <a:spcPct val="100000"/>
              </a:lnSpc>
              <a:spcBef>
                <a:spcPts val="0"/>
              </a:spcBef>
              <a:buFont typeface="Arial" panose="020B0604020202020204" pitchFamily="34" charset="0"/>
              <a:buChar char="•"/>
            </a:pPr>
            <a:r>
              <a:rPr lang="en-US" dirty="0"/>
              <a:t>Higher spread allowed (1.50%)</a:t>
            </a:r>
          </a:p>
          <a:p>
            <a:pPr lvl="1">
              <a:lnSpc>
                <a:spcPct val="100000"/>
              </a:lnSpc>
              <a:spcBef>
                <a:spcPts val="0"/>
              </a:spcBef>
              <a:buFont typeface="Arial" panose="020B0604020202020204" pitchFamily="34" charset="0"/>
              <a:buChar char="•"/>
            </a:pPr>
            <a:r>
              <a:rPr lang="en-US" dirty="0"/>
              <a:t>Limited resource (pre-Ullman)</a:t>
            </a:r>
          </a:p>
        </p:txBody>
      </p:sp>
      <p:sp>
        <p:nvSpPr>
          <p:cNvPr id="2" name="AutoShape 4">
            <a:extLst>
              <a:ext uri="{FF2B5EF4-FFF2-40B4-BE49-F238E27FC236}">
                <a16:creationId xmlns:a16="http://schemas.microsoft.com/office/drawing/2014/main" id="{6359A884-D914-9450-A704-55101C92DFC7}"/>
              </a:ext>
            </a:extLst>
          </p:cNvPr>
          <p:cNvSpPr>
            <a:spLocks noChangeArrowheads="1"/>
          </p:cNvSpPr>
          <p:nvPr/>
        </p:nvSpPr>
        <p:spPr bwMode="auto">
          <a:xfrm>
            <a:off x="8285047" y="1690688"/>
            <a:ext cx="1828800" cy="457200"/>
          </a:xfrm>
          <a:prstGeom prst="can">
            <a:avLst>
              <a:gd name="adj" fmla="val 42282"/>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Tree>
    <p:extLst>
      <p:ext uri="{BB962C8B-B14F-4D97-AF65-F5344CB8AC3E}">
        <p14:creationId xmlns:p14="http://schemas.microsoft.com/office/powerpoint/2010/main" val="24242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50" presetClass="path" presetSubtype="0" accel="50000" decel="50000" fill="hold" grpId="1" nodeType="afterEffect">
                                  <p:stCondLst>
                                    <p:cond delay="0"/>
                                  </p:stCondLst>
                                  <p:childTnLst>
                                    <p:animMotion origin="layout" path="M 8.33333E-7 1.85185E-6 L 0.12934 1.85185E-6 C 0.18715 1.85185E-6 0.25885 0.09259 0.25885 0.16829 L 0.25885 0.33727 " pathEditMode="relative" rAng="0" ptsTypes="AAAA">
                                      <p:cBhvr>
                                        <p:cTn id="9" dur="2000" fill="hold"/>
                                        <p:tgtEl>
                                          <p:spTgt spid="2"/>
                                        </p:tgtEl>
                                        <p:attrNameLst>
                                          <p:attrName>ppt_x</p:attrName>
                                          <p:attrName>ppt_y</p:attrName>
                                        </p:attrNameLst>
                                      </p:cBhvr>
                                      <p:rCtr x="12934" y="16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E827C-C9D4-6A2C-EF5F-98009DDE85B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08AB7D8-1009-6FCE-DF33-E1CD4614FF75}"/>
              </a:ext>
            </a:extLst>
          </p:cNvPr>
          <p:cNvSpPr>
            <a:spLocks noGrp="1"/>
          </p:cNvSpPr>
          <p:nvPr>
            <p:ph type="title"/>
          </p:nvPr>
        </p:nvSpPr>
        <p:spPr>
          <a:xfrm>
            <a:off x="839788" y="93575"/>
            <a:ext cx="10515600" cy="1325563"/>
          </a:xfrm>
        </p:spPr>
        <p:txBody>
          <a:bodyPr/>
          <a:lstStyle/>
          <a:p>
            <a:r>
              <a:rPr lang="en-US" dirty="0"/>
              <a:t>Types of Funds</a:t>
            </a:r>
          </a:p>
        </p:txBody>
      </p:sp>
      <p:pic>
        <p:nvPicPr>
          <p:cNvPr id="11" name="Picture 10">
            <a:extLst>
              <a:ext uri="{FF2B5EF4-FFF2-40B4-BE49-F238E27FC236}">
                <a16:creationId xmlns:a16="http://schemas.microsoft.com/office/drawing/2014/main" id="{0978FACD-BC5A-E953-D79D-223FD6DBC4E5}"/>
              </a:ext>
            </a:extLst>
          </p:cNvPr>
          <p:cNvPicPr>
            <a:picLocks noChangeAspect="1"/>
          </p:cNvPicPr>
          <p:nvPr/>
        </p:nvPicPr>
        <p:blipFill>
          <a:blip r:embed="rId3"/>
          <a:stretch>
            <a:fillRect/>
          </a:stretch>
        </p:blipFill>
        <p:spPr>
          <a:xfrm>
            <a:off x="9587164" y="3429000"/>
            <a:ext cx="1841152" cy="469433"/>
          </a:xfrm>
          <a:prstGeom prst="rect">
            <a:avLst/>
          </a:prstGeom>
        </p:spPr>
      </p:pic>
      <p:sp>
        <p:nvSpPr>
          <p:cNvPr id="7" name="Text Placeholder 6">
            <a:extLst>
              <a:ext uri="{FF2B5EF4-FFF2-40B4-BE49-F238E27FC236}">
                <a16:creationId xmlns:a16="http://schemas.microsoft.com/office/drawing/2014/main" id="{E412A168-465B-6012-444D-8BCB0D017474}"/>
              </a:ext>
            </a:extLst>
          </p:cNvPr>
          <p:cNvSpPr>
            <a:spLocks noGrp="1"/>
          </p:cNvSpPr>
          <p:nvPr>
            <p:ph type="body" idx="1"/>
          </p:nvPr>
        </p:nvSpPr>
        <p:spPr/>
        <p:txBody>
          <a:bodyPr/>
          <a:lstStyle/>
          <a:p>
            <a:r>
              <a:rPr lang="en-US" dirty="0"/>
              <a:t> </a:t>
            </a:r>
          </a:p>
        </p:txBody>
      </p:sp>
      <p:pic>
        <p:nvPicPr>
          <p:cNvPr id="10" name="Content Placeholder 9">
            <a:extLst>
              <a:ext uri="{FF2B5EF4-FFF2-40B4-BE49-F238E27FC236}">
                <a16:creationId xmlns:a16="http://schemas.microsoft.com/office/drawing/2014/main" id="{51715EB6-4D9F-F7AB-5E1C-9AE6265B3949}"/>
              </a:ext>
            </a:extLst>
          </p:cNvPr>
          <p:cNvPicPr>
            <a:picLocks noGrp="1" noChangeAspect="1"/>
          </p:cNvPicPr>
          <p:nvPr>
            <p:ph sz="half" idx="2"/>
          </p:nvPr>
        </p:nvPicPr>
        <p:blipFill>
          <a:blip r:embed="rId4"/>
          <a:stretch>
            <a:fillRect/>
          </a:stretch>
        </p:blipFill>
        <p:spPr>
          <a:xfrm>
            <a:off x="9587164" y="2325127"/>
            <a:ext cx="1841152" cy="1560711"/>
          </a:xfrm>
          <a:prstGeom prst="rect">
            <a:avLst/>
          </a:prstGeom>
        </p:spPr>
      </p:pic>
      <p:sp>
        <p:nvSpPr>
          <p:cNvPr id="9" name="Content Placeholder 8">
            <a:extLst>
              <a:ext uri="{FF2B5EF4-FFF2-40B4-BE49-F238E27FC236}">
                <a16:creationId xmlns:a16="http://schemas.microsoft.com/office/drawing/2014/main" id="{35D7D6A7-4378-6E98-2633-EB387FBE7FD0}"/>
              </a:ext>
            </a:extLst>
          </p:cNvPr>
          <p:cNvSpPr>
            <a:spLocks noGrp="1"/>
          </p:cNvSpPr>
          <p:nvPr>
            <p:ph sz="quarter" idx="4"/>
          </p:nvPr>
        </p:nvSpPr>
        <p:spPr>
          <a:xfrm>
            <a:off x="378043" y="1058162"/>
            <a:ext cx="7817272" cy="4488908"/>
          </a:xfrm>
        </p:spPr>
        <p:txBody>
          <a:bodyPr>
            <a:noAutofit/>
          </a:bodyPr>
          <a:lstStyle/>
          <a:p>
            <a:pPr marL="0" indent="0">
              <a:lnSpc>
                <a:spcPct val="150000"/>
              </a:lnSpc>
              <a:buNone/>
            </a:pPr>
            <a:r>
              <a:rPr lang="en-US" sz="2400" b="1" dirty="0"/>
              <a:t>De-Allocated (</a:t>
            </a:r>
            <a:r>
              <a:rPr lang="en-US" sz="2400" b="1" dirty="0">
                <a:solidFill>
                  <a:srgbClr val="7030A0"/>
                </a:solidFill>
              </a:rPr>
              <a:t>Raspberry</a:t>
            </a:r>
            <a:r>
              <a:rPr lang="en-US" sz="2400" b="1" dirty="0"/>
              <a:t>)</a:t>
            </a:r>
          </a:p>
          <a:p>
            <a:pPr lvl="1">
              <a:lnSpc>
                <a:spcPct val="100000"/>
              </a:lnSpc>
              <a:spcBef>
                <a:spcPts val="0"/>
              </a:spcBef>
              <a:buFont typeface="Arial" panose="020B0604020202020204" pitchFamily="34" charset="0"/>
              <a:buChar char="•"/>
            </a:pPr>
            <a:r>
              <a:rPr lang="en-US" dirty="0"/>
              <a:t>Assets remaining after a bond series has fully matured, or has been fully redeemed or refunded</a:t>
            </a:r>
          </a:p>
          <a:p>
            <a:pPr lvl="1">
              <a:lnSpc>
                <a:spcPct val="100000"/>
              </a:lnSpc>
              <a:spcBef>
                <a:spcPts val="0"/>
              </a:spcBef>
              <a:buFont typeface="Arial" panose="020B0604020202020204" pitchFamily="34" charset="0"/>
              <a:buChar char="•"/>
            </a:pPr>
            <a:r>
              <a:rPr lang="en-US" dirty="0"/>
              <a:t>Assets counted as part of indenture parity calculation</a:t>
            </a:r>
          </a:p>
          <a:p>
            <a:pPr lvl="1">
              <a:lnSpc>
                <a:spcPct val="100000"/>
              </a:lnSpc>
              <a:spcBef>
                <a:spcPts val="0"/>
              </a:spcBef>
              <a:buFont typeface="Arial" panose="020B0604020202020204" pitchFamily="34" charset="0"/>
              <a:buChar char="•"/>
            </a:pPr>
            <a:r>
              <a:rPr lang="en-US" dirty="0"/>
              <a:t>Temporary Bridging (mortgage purchases between bond issues)</a:t>
            </a:r>
          </a:p>
          <a:p>
            <a:pPr lvl="1">
              <a:lnSpc>
                <a:spcPct val="100000"/>
              </a:lnSpc>
              <a:spcBef>
                <a:spcPts val="0"/>
              </a:spcBef>
              <a:buFont typeface="Arial" panose="020B0604020202020204" pitchFamily="34" charset="0"/>
              <a:buChar char="•"/>
            </a:pPr>
            <a:r>
              <a:rPr lang="en-US" dirty="0"/>
              <a:t>Can be used to purchase less restrictive mortgage loans (loans not meeting MRB requirements)</a:t>
            </a:r>
          </a:p>
          <a:p>
            <a:pPr lvl="1">
              <a:lnSpc>
                <a:spcPct val="100000"/>
              </a:lnSpc>
              <a:spcBef>
                <a:spcPts val="0"/>
              </a:spcBef>
              <a:buFont typeface="Arial" panose="020B0604020202020204" pitchFamily="34" charset="0"/>
              <a:buChar char="•"/>
            </a:pPr>
            <a:r>
              <a:rPr lang="en-US" dirty="0"/>
              <a:t>Operating expenses (budget)</a:t>
            </a:r>
          </a:p>
          <a:p>
            <a:pPr lvl="1">
              <a:lnSpc>
                <a:spcPct val="100000"/>
              </a:lnSpc>
              <a:spcBef>
                <a:spcPts val="0"/>
              </a:spcBef>
              <a:buFont typeface="Arial" panose="020B0604020202020204" pitchFamily="34" charset="0"/>
              <a:buChar char="•"/>
            </a:pPr>
            <a:r>
              <a:rPr lang="en-US" dirty="0"/>
              <a:t>Debt service shortfall</a:t>
            </a:r>
          </a:p>
        </p:txBody>
      </p:sp>
      <p:sp>
        <p:nvSpPr>
          <p:cNvPr id="2" name="AutoShape 4">
            <a:extLst>
              <a:ext uri="{FF2B5EF4-FFF2-40B4-BE49-F238E27FC236}">
                <a16:creationId xmlns:a16="http://schemas.microsoft.com/office/drawing/2014/main" id="{F02EBE3B-B02A-513D-6376-645AB659EDC0}"/>
              </a:ext>
            </a:extLst>
          </p:cNvPr>
          <p:cNvSpPr>
            <a:spLocks noChangeArrowheads="1"/>
          </p:cNvSpPr>
          <p:nvPr/>
        </p:nvSpPr>
        <p:spPr bwMode="auto">
          <a:xfrm>
            <a:off x="9599516" y="3166613"/>
            <a:ext cx="1828800" cy="457200"/>
          </a:xfrm>
          <a:prstGeom prst="can">
            <a:avLst>
              <a:gd name="adj" fmla="val 42282"/>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3" name="AutoShape 4">
            <a:extLst>
              <a:ext uri="{FF2B5EF4-FFF2-40B4-BE49-F238E27FC236}">
                <a16:creationId xmlns:a16="http://schemas.microsoft.com/office/drawing/2014/main" id="{2E64E9AD-9296-6090-558F-AC068B3D3D13}"/>
              </a:ext>
            </a:extLst>
          </p:cNvPr>
          <p:cNvSpPr>
            <a:spLocks noChangeArrowheads="1"/>
          </p:cNvSpPr>
          <p:nvPr/>
        </p:nvSpPr>
        <p:spPr bwMode="auto">
          <a:xfrm>
            <a:off x="8195315" y="1462088"/>
            <a:ext cx="1828800" cy="457200"/>
          </a:xfrm>
          <a:prstGeom prst="can">
            <a:avLst>
              <a:gd name="adj" fmla="val 42282"/>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Tree>
    <p:extLst>
      <p:ext uri="{BB962C8B-B14F-4D97-AF65-F5344CB8AC3E}">
        <p14:creationId xmlns:p14="http://schemas.microsoft.com/office/powerpoint/2010/main" val="327512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50" presetClass="path" presetSubtype="0" accel="50000" decel="50000" fill="hold" grpId="1" nodeType="afterEffect">
                                  <p:stCondLst>
                                    <p:cond delay="0"/>
                                  </p:stCondLst>
                                  <p:childTnLst>
                                    <p:animMotion origin="layout" path="M 8.33333E-7 1.85185E-6 L 0.12934 1.85185E-6 C 0.18715 1.85185E-6 0.25885 0.09259 0.25885 0.16829 L 0.25885 0.33727 " pathEditMode="relative" rAng="0" ptsTypes="AAAA">
                                      <p:cBhvr>
                                        <p:cTn id="9" dur="2000" fill="hold"/>
                                        <p:tgtEl>
                                          <p:spTgt spid="2"/>
                                        </p:tgtEl>
                                        <p:attrNameLst>
                                          <p:attrName>ppt_x</p:attrName>
                                          <p:attrName>ppt_y</p:attrName>
                                        </p:attrNameLst>
                                      </p:cBhvr>
                                      <p:rCtr x="12934" y="16852"/>
                                    </p:animMotion>
                                  </p:childTnLst>
                                </p:cTn>
                              </p:par>
                              <p:par>
                                <p:cTn id="10" presetID="1" presetClass="entr" presetSubtype="0" fill="hold" grpId="0" nodeType="withEffect">
                                  <p:stCondLst>
                                    <p:cond delay="0"/>
                                  </p:stCondLst>
                                  <p:childTnLst>
                                    <p:set>
                                      <p:cBhvr>
                                        <p:cTn id="11" dur="1" fill="hold">
                                          <p:stCondLst>
                                            <p:cond delay="1999"/>
                                          </p:stCondLst>
                                        </p:cTn>
                                        <p:tgtEl>
                                          <p:spTgt spid="3"/>
                                        </p:tgtEl>
                                        <p:attrNameLst>
                                          <p:attrName>style.visibility</p:attrName>
                                        </p:attrNameLst>
                                      </p:cBhvr>
                                      <p:to>
                                        <p:strVal val="visible"/>
                                      </p:to>
                                    </p:set>
                                  </p:childTnLst>
                                </p:cTn>
                              </p:par>
                            </p:childTnLst>
                          </p:cTn>
                        </p:par>
                        <p:par>
                          <p:cTn id="12" fill="hold">
                            <p:stCondLst>
                              <p:cond delay="4000"/>
                            </p:stCondLst>
                            <p:childTnLst>
                              <p:par>
                                <p:cTn id="13" presetID="50" presetClass="path" presetSubtype="0" accel="50000" decel="50000" fill="hold" grpId="1" nodeType="afterEffect">
                                  <p:stCondLst>
                                    <p:cond delay="0"/>
                                  </p:stCondLst>
                                  <p:childTnLst>
                                    <p:animMotion origin="layout" path="M 1.11111E-6 1.85185E-6 L 0.11597 1.85185E-6 C 0.16788 1.85185E-6 0.23194 0.08264 0.23194 0.14977 L 0.23194 0.29977 " pathEditMode="relative" rAng="0" ptsTypes="AAAA">
                                      <p:cBhvr>
                                        <p:cTn id="14" dur="2000" fill="hold"/>
                                        <p:tgtEl>
                                          <p:spTgt spid="3"/>
                                        </p:tgtEl>
                                        <p:attrNameLst>
                                          <p:attrName>ppt_x</p:attrName>
                                          <p:attrName>ppt_y</p:attrName>
                                        </p:attrNameLst>
                                      </p:cBhvr>
                                      <p:rCtr x="11597" y="1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D0A39-B511-E157-15E5-48B1E75806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77DBDAD-DE9D-DC93-236E-CD2C1D5F2F9E}"/>
              </a:ext>
            </a:extLst>
          </p:cNvPr>
          <p:cNvSpPr>
            <a:spLocks noGrp="1"/>
          </p:cNvSpPr>
          <p:nvPr>
            <p:ph type="title"/>
          </p:nvPr>
        </p:nvSpPr>
        <p:spPr>
          <a:xfrm>
            <a:off x="838200" y="139700"/>
            <a:ext cx="10515600" cy="1325563"/>
          </a:xfrm>
        </p:spPr>
        <p:txBody>
          <a:bodyPr/>
          <a:lstStyle/>
          <a:p>
            <a:r>
              <a:rPr lang="en-US" dirty="0"/>
              <a:t>Types of Funds</a:t>
            </a:r>
          </a:p>
        </p:txBody>
      </p:sp>
      <p:pic>
        <p:nvPicPr>
          <p:cNvPr id="11" name="Picture 10">
            <a:extLst>
              <a:ext uri="{FF2B5EF4-FFF2-40B4-BE49-F238E27FC236}">
                <a16:creationId xmlns:a16="http://schemas.microsoft.com/office/drawing/2014/main" id="{DF7F0C0C-6F76-7BCA-DD0F-FCAE450343CB}"/>
              </a:ext>
            </a:extLst>
          </p:cNvPr>
          <p:cNvPicPr>
            <a:picLocks noChangeAspect="1"/>
          </p:cNvPicPr>
          <p:nvPr/>
        </p:nvPicPr>
        <p:blipFill>
          <a:blip r:embed="rId3"/>
          <a:stretch>
            <a:fillRect/>
          </a:stretch>
        </p:blipFill>
        <p:spPr>
          <a:xfrm>
            <a:off x="9468865" y="3538409"/>
            <a:ext cx="1841152" cy="469433"/>
          </a:xfrm>
          <a:prstGeom prst="rect">
            <a:avLst/>
          </a:prstGeom>
        </p:spPr>
      </p:pic>
      <p:sp>
        <p:nvSpPr>
          <p:cNvPr id="7" name="Text Placeholder 6">
            <a:extLst>
              <a:ext uri="{FF2B5EF4-FFF2-40B4-BE49-F238E27FC236}">
                <a16:creationId xmlns:a16="http://schemas.microsoft.com/office/drawing/2014/main" id="{16B5EB94-0C7D-C43C-5C93-C2B0DE1B43DC}"/>
              </a:ext>
            </a:extLst>
          </p:cNvPr>
          <p:cNvSpPr>
            <a:spLocks noGrp="1"/>
          </p:cNvSpPr>
          <p:nvPr>
            <p:ph type="body" idx="1"/>
          </p:nvPr>
        </p:nvSpPr>
        <p:spPr/>
        <p:txBody>
          <a:bodyPr/>
          <a:lstStyle/>
          <a:p>
            <a:r>
              <a:rPr lang="en-US" dirty="0"/>
              <a:t> </a:t>
            </a:r>
          </a:p>
        </p:txBody>
      </p:sp>
      <p:pic>
        <p:nvPicPr>
          <p:cNvPr id="10" name="Content Placeholder 9">
            <a:extLst>
              <a:ext uri="{FF2B5EF4-FFF2-40B4-BE49-F238E27FC236}">
                <a16:creationId xmlns:a16="http://schemas.microsoft.com/office/drawing/2014/main" id="{44B92BC3-EEA7-2BD0-B264-CCBE5FF6E45F}"/>
              </a:ext>
            </a:extLst>
          </p:cNvPr>
          <p:cNvPicPr>
            <a:picLocks noGrp="1" noChangeAspect="1"/>
          </p:cNvPicPr>
          <p:nvPr>
            <p:ph sz="half" idx="2"/>
          </p:nvPr>
        </p:nvPicPr>
        <p:blipFill>
          <a:blip r:embed="rId4"/>
          <a:stretch>
            <a:fillRect/>
          </a:stretch>
        </p:blipFill>
        <p:spPr>
          <a:xfrm>
            <a:off x="9468865" y="2447131"/>
            <a:ext cx="1841152" cy="1560711"/>
          </a:xfrm>
          <a:prstGeom prst="rect">
            <a:avLst/>
          </a:prstGeom>
        </p:spPr>
      </p:pic>
      <p:sp>
        <p:nvSpPr>
          <p:cNvPr id="9" name="Content Placeholder 8">
            <a:extLst>
              <a:ext uri="{FF2B5EF4-FFF2-40B4-BE49-F238E27FC236}">
                <a16:creationId xmlns:a16="http://schemas.microsoft.com/office/drawing/2014/main" id="{63504371-1CB6-7C2E-0195-CDD945373D53}"/>
              </a:ext>
            </a:extLst>
          </p:cNvPr>
          <p:cNvSpPr>
            <a:spLocks noGrp="1"/>
          </p:cNvSpPr>
          <p:nvPr>
            <p:ph sz="quarter" idx="4"/>
          </p:nvPr>
        </p:nvSpPr>
        <p:spPr>
          <a:xfrm>
            <a:off x="378042" y="1460479"/>
            <a:ext cx="8603912" cy="3937042"/>
          </a:xfrm>
        </p:spPr>
        <p:txBody>
          <a:bodyPr>
            <a:noAutofit/>
          </a:bodyPr>
          <a:lstStyle/>
          <a:p>
            <a:pPr marL="0" indent="0">
              <a:lnSpc>
                <a:spcPct val="110000"/>
              </a:lnSpc>
              <a:spcBef>
                <a:spcPts val="900"/>
              </a:spcBef>
              <a:spcAft>
                <a:spcPts val="600"/>
              </a:spcAft>
              <a:buNone/>
            </a:pPr>
            <a:r>
              <a:rPr lang="en-US" sz="2400" b="1" dirty="0"/>
              <a:t>Special Reserve Funds (</a:t>
            </a:r>
            <a:r>
              <a:rPr lang="en-US" sz="2400" b="1" dirty="0">
                <a:solidFill>
                  <a:srgbClr val="00B050"/>
                </a:solidFill>
              </a:rPr>
              <a:t>Green</a:t>
            </a:r>
            <a:r>
              <a:rPr lang="en-US" sz="2400" b="1" dirty="0"/>
              <a:t>)</a:t>
            </a:r>
          </a:p>
          <a:p>
            <a:pPr lvl="1">
              <a:lnSpc>
                <a:spcPct val="100000"/>
              </a:lnSpc>
              <a:spcBef>
                <a:spcPts val="0"/>
              </a:spcBef>
              <a:buFont typeface="Arial" panose="020B0604020202020204" pitchFamily="34" charset="0"/>
              <a:buChar char="•"/>
            </a:pPr>
            <a:r>
              <a:rPr lang="en-US" sz="2800" dirty="0"/>
              <a:t>Assets not counted as part of indenture parity calculation</a:t>
            </a:r>
          </a:p>
          <a:p>
            <a:pPr lvl="1">
              <a:lnSpc>
                <a:spcPct val="100000"/>
              </a:lnSpc>
              <a:spcBef>
                <a:spcPts val="0"/>
              </a:spcBef>
              <a:buFont typeface="Arial" panose="020B0604020202020204" pitchFamily="34" charset="0"/>
              <a:buChar char="•"/>
            </a:pPr>
            <a:r>
              <a:rPr lang="en-US" sz="2800" dirty="0"/>
              <a:t>Reverse Annuity Mortgage (RAM) Loans</a:t>
            </a:r>
          </a:p>
          <a:p>
            <a:pPr lvl="1">
              <a:lnSpc>
                <a:spcPct val="100000"/>
              </a:lnSpc>
              <a:spcBef>
                <a:spcPts val="0"/>
              </a:spcBef>
              <a:buFont typeface="Arial" panose="020B0604020202020204" pitchFamily="34" charset="0"/>
              <a:buChar char="•"/>
            </a:pPr>
            <a:r>
              <a:rPr lang="en-US" sz="2800" dirty="0"/>
              <a:t>MBOH Plus 0% Deferred DPA Mortgage Loans </a:t>
            </a:r>
          </a:p>
          <a:p>
            <a:pPr lvl="1">
              <a:lnSpc>
                <a:spcPct val="100000"/>
              </a:lnSpc>
              <a:spcBef>
                <a:spcPts val="0"/>
              </a:spcBef>
              <a:buFont typeface="Arial" panose="020B0604020202020204" pitchFamily="34" charset="0"/>
              <a:buChar char="•"/>
            </a:pPr>
            <a:r>
              <a:rPr lang="en-US" sz="2800" dirty="0"/>
              <a:t>Previously used to pay Service Release Premium to lenders</a:t>
            </a:r>
          </a:p>
          <a:p>
            <a:pPr lvl="1">
              <a:lnSpc>
                <a:spcPct val="100000"/>
              </a:lnSpc>
              <a:spcBef>
                <a:spcPts val="0"/>
              </a:spcBef>
              <a:buFont typeface="Arial" panose="020B0604020202020204" pitchFamily="34" charset="0"/>
              <a:buChar char="•"/>
            </a:pPr>
            <a:r>
              <a:rPr lang="en-US" sz="2800" dirty="0"/>
              <a:t>Not included in rating agency assessments</a:t>
            </a:r>
          </a:p>
        </p:txBody>
      </p:sp>
      <p:sp>
        <p:nvSpPr>
          <p:cNvPr id="2" name="AutoShape 4">
            <a:extLst>
              <a:ext uri="{FF2B5EF4-FFF2-40B4-BE49-F238E27FC236}">
                <a16:creationId xmlns:a16="http://schemas.microsoft.com/office/drawing/2014/main" id="{D87C8EB9-ABF8-2F97-1E8D-FAF16FB20977}"/>
              </a:ext>
            </a:extLst>
          </p:cNvPr>
          <p:cNvSpPr>
            <a:spLocks noChangeArrowheads="1"/>
          </p:cNvSpPr>
          <p:nvPr/>
        </p:nvSpPr>
        <p:spPr bwMode="auto">
          <a:xfrm>
            <a:off x="9468865" y="3288308"/>
            <a:ext cx="1828800" cy="457200"/>
          </a:xfrm>
          <a:prstGeom prst="can">
            <a:avLst>
              <a:gd name="adj" fmla="val 42282"/>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3" name="AutoShape 4">
            <a:extLst>
              <a:ext uri="{FF2B5EF4-FFF2-40B4-BE49-F238E27FC236}">
                <a16:creationId xmlns:a16="http://schemas.microsoft.com/office/drawing/2014/main" id="{176249B4-5149-8819-234A-337A7D19C40E}"/>
              </a:ext>
            </a:extLst>
          </p:cNvPr>
          <p:cNvSpPr>
            <a:spLocks noChangeArrowheads="1"/>
          </p:cNvSpPr>
          <p:nvPr/>
        </p:nvSpPr>
        <p:spPr bwMode="auto">
          <a:xfrm>
            <a:off x="9468865" y="3025974"/>
            <a:ext cx="1828800" cy="457200"/>
          </a:xfrm>
          <a:prstGeom prst="can">
            <a:avLst>
              <a:gd name="adj" fmla="val 50000"/>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4" name="AutoShape 4">
            <a:extLst>
              <a:ext uri="{FF2B5EF4-FFF2-40B4-BE49-F238E27FC236}">
                <a16:creationId xmlns:a16="http://schemas.microsoft.com/office/drawing/2014/main" id="{92884B18-BBCC-52E8-412A-FC62BBD7BB6A}"/>
              </a:ext>
            </a:extLst>
          </p:cNvPr>
          <p:cNvSpPr>
            <a:spLocks noChangeArrowheads="1"/>
          </p:cNvSpPr>
          <p:nvPr/>
        </p:nvSpPr>
        <p:spPr bwMode="auto">
          <a:xfrm>
            <a:off x="8299487" y="1477496"/>
            <a:ext cx="1828800" cy="457200"/>
          </a:xfrm>
          <a:prstGeom prst="can">
            <a:avLst>
              <a:gd name="adj" fmla="val 42282"/>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Tree>
    <p:extLst>
      <p:ext uri="{BB962C8B-B14F-4D97-AF65-F5344CB8AC3E}">
        <p14:creationId xmlns:p14="http://schemas.microsoft.com/office/powerpoint/2010/main" val="6965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50" presetClass="path" presetSubtype="0" accel="50000" decel="50000" fill="hold" grpId="1" nodeType="afterEffect">
                                  <p:stCondLst>
                                    <p:cond delay="0"/>
                                  </p:stCondLst>
                                  <p:childTnLst>
                                    <p:animMotion origin="layout" path="M 8.33333E-7 1.85185E-6 L 0.12934 1.85185E-6 C 0.18715 1.85185E-6 0.25885 0.09259 0.25885 0.16829 L 0.25885 0.33727 " pathEditMode="relative" rAng="0" ptsTypes="AAAA">
                                      <p:cBhvr>
                                        <p:cTn id="9" dur="2000" fill="hold"/>
                                        <p:tgtEl>
                                          <p:spTgt spid="2"/>
                                        </p:tgtEl>
                                        <p:attrNameLst>
                                          <p:attrName>ppt_x</p:attrName>
                                          <p:attrName>ppt_y</p:attrName>
                                        </p:attrNameLst>
                                      </p:cBhvr>
                                      <p:rCtr x="12934" y="16852"/>
                                    </p:animMotion>
                                  </p:childTnLst>
                                </p:cTn>
                              </p:par>
                              <p:par>
                                <p:cTn id="10" presetID="1" presetClass="entr" presetSubtype="0" fill="hold" grpId="0" nodeType="withEffect">
                                  <p:stCondLst>
                                    <p:cond delay="0"/>
                                  </p:stCondLst>
                                  <p:childTnLst>
                                    <p:set>
                                      <p:cBhvr>
                                        <p:cTn id="11" dur="1" fill="hold">
                                          <p:stCondLst>
                                            <p:cond delay="1999"/>
                                          </p:stCondLst>
                                        </p:cTn>
                                        <p:tgtEl>
                                          <p:spTgt spid="3"/>
                                        </p:tgtEl>
                                        <p:attrNameLst>
                                          <p:attrName>style.visibility</p:attrName>
                                        </p:attrNameLst>
                                      </p:cBhvr>
                                      <p:to>
                                        <p:strVal val="visible"/>
                                      </p:to>
                                    </p:set>
                                  </p:childTnLst>
                                </p:cTn>
                              </p:par>
                            </p:childTnLst>
                          </p:cTn>
                        </p:par>
                        <p:par>
                          <p:cTn id="12" fill="hold">
                            <p:stCondLst>
                              <p:cond delay="4000"/>
                            </p:stCondLst>
                            <p:childTnLst>
                              <p:par>
                                <p:cTn id="13" presetID="50" presetClass="path" presetSubtype="0" accel="50000" decel="50000" fill="hold" grpId="1" nodeType="afterEffect">
                                  <p:stCondLst>
                                    <p:cond delay="0"/>
                                  </p:stCondLst>
                                  <p:childTnLst>
                                    <p:animMotion origin="layout" path="M 1.11111E-6 1.85185E-6 L 0.11597 1.85185E-6 C 0.16788 1.85185E-6 0.23194 0.08264 0.23194 0.14977 L 0.23194 0.29977 " pathEditMode="relative" rAng="0" ptsTypes="AAAA">
                                      <p:cBhvr>
                                        <p:cTn id="14" dur="2000" fill="hold"/>
                                        <p:tgtEl>
                                          <p:spTgt spid="3"/>
                                        </p:tgtEl>
                                        <p:attrNameLst>
                                          <p:attrName>ppt_x</p:attrName>
                                          <p:attrName>ppt_y</p:attrName>
                                        </p:attrNameLst>
                                      </p:cBhvr>
                                      <p:rCtr x="11597" y="14977"/>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50" presetClass="path" presetSubtype="0" accel="50000" decel="50000" fill="hold" grpId="1" nodeType="withEffect">
                                  <p:stCondLst>
                                    <p:cond delay="0"/>
                                  </p:stCondLst>
                                  <p:childTnLst>
                                    <p:animMotion origin="layout" path="M -3.33333E-6 -1.48148E-6 L 0.0875 -1.48148E-6 C 0.12674 -1.48148E-6 0.175 0.06898 0.175 0.125 L 0.175 0.25 " pathEditMode="relative" rAng="0" ptsTypes="AAAA">
                                      <p:cBhvr>
                                        <p:cTn id="21" dur="2000" fill="hold"/>
                                        <p:tgtEl>
                                          <p:spTgt spid="4"/>
                                        </p:tgtEl>
                                        <p:attrNameLst>
                                          <p:attrName>ppt_x</p:attrName>
                                          <p:attrName>ppt_y</p:attrName>
                                        </p:attrNameLst>
                                      </p:cBhvr>
                                      <p:rCtr x="8750" y="12500"/>
                                    </p:animMotion>
                                  </p:childTnLst>
                                </p:cTn>
                              </p:par>
                              <p:par>
                                <p:cTn id="22" presetID="1" presetClass="entr" presetSubtype="0" fill="hold" grpId="0" nodeType="withEffect">
                                  <p:stCondLst>
                                    <p:cond delay="0"/>
                                  </p:stCondLst>
                                  <p:childTnLst>
                                    <p:set>
                                      <p:cBhvr>
                                        <p:cTn id="23"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A3CB-6FF9-A686-134D-6DC4C445EC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53CAF5D-F3A4-C7F8-2DE6-6641C0D23BC8}"/>
              </a:ext>
            </a:extLst>
          </p:cNvPr>
          <p:cNvSpPr>
            <a:spLocks noGrp="1"/>
          </p:cNvSpPr>
          <p:nvPr>
            <p:ph type="title"/>
          </p:nvPr>
        </p:nvSpPr>
        <p:spPr>
          <a:xfrm>
            <a:off x="838200" y="94456"/>
            <a:ext cx="10515600" cy="1325563"/>
          </a:xfrm>
        </p:spPr>
        <p:txBody>
          <a:bodyPr/>
          <a:lstStyle/>
          <a:p>
            <a:r>
              <a:rPr lang="en-US" dirty="0"/>
              <a:t>Life of a Bond – Regular Bond Program</a:t>
            </a:r>
          </a:p>
        </p:txBody>
      </p:sp>
      <p:sp>
        <p:nvSpPr>
          <p:cNvPr id="7" name="Text Placeholder 6">
            <a:extLst>
              <a:ext uri="{FF2B5EF4-FFF2-40B4-BE49-F238E27FC236}">
                <a16:creationId xmlns:a16="http://schemas.microsoft.com/office/drawing/2014/main" id="{0C26FB82-C5BB-3B1D-18F0-A409544E05D5}"/>
              </a:ext>
            </a:extLst>
          </p:cNvPr>
          <p:cNvSpPr>
            <a:spLocks noGrp="1"/>
          </p:cNvSpPr>
          <p:nvPr>
            <p:ph type="body" idx="1"/>
          </p:nvPr>
        </p:nvSpPr>
        <p:spPr/>
        <p:txBody>
          <a:bodyPr/>
          <a:lstStyle/>
          <a:p>
            <a:r>
              <a:rPr lang="en-US" dirty="0"/>
              <a:t> </a:t>
            </a:r>
          </a:p>
        </p:txBody>
      </p:sp>
      <p:pic>
        <p:nvPicPr>
          <p:cNvPr id="10" name="Content Placeholder 9">
            <a:extLst>
              <a:ext uri="{FF2B5EF4-FFF2-40B4-BE49-F238E27FC236}">
                <a16:creationId xmlns:a16="http://schemas.microsoft.com/office/drawing/2014/main" id="{0918DE41-A42E-B144-F2FC-4BA7265D0C52}"/>
              </a:ext>
            </a:extLst>
          </p:cNvPr>
          <p:cNvPicPr>
            <a:picLocks noGrp="1" noChangeAspect="1"/>
          </p:cNvPicPr>
          <p:nvPr>
            <p:ph sz="half" idx="2"/>
          </p:nvPr>
        </p:nvPicPr>
        <p:blipFill>
          <a:blip r:embed="rId3"/>
          <a:stretch>
            <a:fillRect/>
          </a:stretch>
        </p:blipFill>
        <p:spPr>
          <a:xfrm>
            <a:off x="8942377" y="4288087"/>
            <a:ext cx="1841152" cy="1560711"/>
          </a:xfrm>
          <a:prstGeom prst="rect">
            <a:avLst/>
          </a:prstGeom>
        </p:spPr>
      </p:pic>
      <p:sp>
        <p:nvSpPr>
          <p:cNvPr id="9" name="Content Placeholder 8">
            <a:extLst>
              <a:ext uri="{FF2B5EF4-FFF2-40B4-BE49-F238E27FC236}">
                <a16:creationId xmlns:a16="http://schemas.microsoft.com/office/drawing/2014/main" id="{A7FF2263-91E1-ED98-9507-CF884222DBD7}"/>
              </a:ext>
            </a:extLst>
          </p:cNvPr>
          <p:cNvSpPr>
            <a:spLocks noGrp="1"/>
          </p:cNvSpPr>
          <p:nvPr>
            <p:ph sz="quarter" idx="4"/>
          </p:nvPr>
        </p:nvSpPr>
        <p:spPr>
          <a:xfrm>
            <a:off x="424186" y="1079123"/>
            <a:ext cx="11528822" cy="1968521"/>
          </a:xfrm>
        </p:spPr>
        <p:txBody>
          <a:bodyPr>
            <a:noAutofit/>
          </a:bodyPr>
          <a:lstStyle/>
          <a:p>
            <a:pPr marL="285750" indent="-285750">
              <a:spcBef>
                <a:spcPts val="1200"/>
              </a:spcBef>
              <a:buFont typeface="Arial" panose="020B0604020202020204" pitchFamily="34" charset="0"/>
              <a:buChar char="•"/>
            </a:pPr>
            <a:r>
              <a:rPr lang="en-US" sz="2200" dirty="0"/>
              <a:t>MBOH issues bonds (“borrowing funds”) at attractive low rates because interest on bonds is tax-exempt. This allows MBOH to offer lower-rate mortgages to eligible borrowers</a:t>
            </a:r>
          </a:p>
          <a:p>
            <a:pPr marL="285750" indent="-285750">
              <a:spcBef>
                <a:spcPts val="1200"/>
              </a:spcBef>
              <a:buFont typeface="Arial" panose="020B0604020202020204" pitchFamily="34" charset="0"/>
              <a:buChar char="•"/>
            </a:pPr>
            <a:r>
              <a:rPr lang="en-US" sz="2200" dirty="0"/>
              <a:t>Bonds and bond interest are repaid using mortgage receipts</a:t>
            </a:r>
          </a:p>
          <a:p>
            <a:pPr marL="285750" indent="-285750">
              <a:spcBef>
                <a:spcPts val="1200"/>
              </a:spcBef>
              <a:buFont typeface="Arial" panose="020B0604020202020204" pitchFamily="34" charset="0"/>
              <a:buChar char="•"/>
            </a:pPr>
            <a:r>
              <a:rPr lang="en-US" sz="2200" dirty="0"/>
              <a:t>The difference between mortgage revenues and bond interest is spread that MBOH earns over the life of the bonds; the IRS limits to spread to 1 1/8%</a:t>
            </a:r>
          </a:p>
        </p:txBody>
      </p:sp>
      <p:sp>
        <p:nvSpPr>
          <p:cNvPr id="2" name="AutoShape 4">
            <a:extLst>
              <a:ext uri="{FF2B5EF4-FFF2-40B4-BE49-F238E27FC236}">
                <a16:creationId xmlns:a16="http://schemas.microsoft.com/office/drawing/2014/main" id="{50ADC10B-CCA1-723E-1D00-77450A9F80D1}"/>
              </a:ext>
            </a:extLst>
          </p:cNvPr>
          <p:cNvSpPr>
            <a:spLocks noChangeArrowheads="1"/>
          </p:cNvSpPr>
          <p:nvPr/>
        </p:nvSpPr>
        <p:spPr bwMode="auto">
          <a:xfrm>
            <a:off x="8942377" y="5391598"/>
            <a:ext cx="1828800" cy="457200"/>
          </a:xfrm>
          <a:prstGeom prst="can">
            <a:avLst>
              <a:gd name="adj" fmla="val 42282"/>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3" name="AutoShape 4">
            <a:extLst>
              <a:ext uri="{FF2B5EF4-FFF2-40B4-BE49-F238E27FC236}">
                <a16:creationId xmlns:a16="http://schemas.microsoft.com/office/drawing/2014/main" id="{FFCB5456-7E34-24E0-2A30-BFDA8B3D3E64}"/>
              </a:ext>
            </a:extLst>
          </p:cNvPr>
          <p:cNvSpPr>
            <a:spLocks noChangeArrowheads="1"/>
          </p:cNvSpPr>
          <p:nvPr/>
        </p:nvSpPr>
        <p:spPr bwMode="auto">
          <a:xfrm>
            <a:off x="8930025" y="5147018"/>
            <a:ext cx="1828800" cy="457200"/>
          </a:xfrm>
          <a:prstGeom prst="can">
            <a:avLst>
              <a:gd name="adj" fmla="val 50000"/>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5" name="AutoShape 4">
            <a:extLst>
              <a:ext uri="{FF2B5EF4-FFF2-40B4-BE49-F238E27FC236}">
                <a16:creationId xmlns:a16="http://schemas.microsoft.com/office/drawing/2014/main" id="{FF205602-C82E-524C-65DE-AB3BF62BDEA2}"/>
              </a:ext>
            </a:extLst>
          </p:cNvPr>
          <p:cNvSpPr>
            <a:spLocks noChangeArrowheads="1"/>
          </p:cNvSpPr>
          <p:nvPr/>
        </p:nvSpPr>
        <p:spPr bwMode="auto">
          <a:xfrm>
            <a:off x="1276781" y="4306909"/>
            <a:ext cx="1828800" cy="1547812"/>
          </a:xfrm>
          <a:prstGeom prst="can">
            <a:avLst>
              <a:gd name="adj" fmla="val 13359"/>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8" name="AutoShape 4">
            <a:extLst>
              <a:ext uri="{FF2B5EF4-FFF2-40B4-BE49-F238E27FC236}">
                <a16:creationId xmlns:a16="http://schemas.microsoft.com/office/drawing/2014/main" id="{753DB382-6492-4CD6-9AD0-EAF492F4347D}"/>
              </a:ext>
            </a:extLst>
          </p:cNvPr>
          <p:cNvSpPr>
            <a:spLocks noChangeArrowheads="1"/>
          </p:cNvSpPr>
          <p:nvPr/>
        </p:nvSpPr>
        <p:spPr bwMode="auto">
          <a:xfrm>
            <a:off x="1276781" y="4662222"/>
            <a:ext cx="1828800" cy="1192499"/>
          </a:xfrm>
          <a:prstGeom prst="can">
            <a:avLst>
              <a:gd name="adj" fmla="val 20014"/>
            </a:avLst>
          </a:prstGeom>
          <a:solidFill>
            <a:srgbClr val="FF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12" name="Right Arrow 21">
            <a:extLst>
              <a:ext uri="{FF2B5EF4-FFF2-40B4-BE49-F238E27FC236}">
                <a16:creationId xmlns:a16="http://schemas.microsoft.com/office/drawing/2014/main" id="{79A830DA-3B85-822D-9E61-1658CEE870A4}"/>
              </a:ext>
            </a:extLst>
          </p:cNvPr>
          <p:cNvSpPr/>
          <p:nvPr/>
        </p:nvSpPr>
        <p:spPr>
          <a:xfrm rot="9124583" flipV="1">
            <a:off x="3214882" y="4127654"/>
            <a:ext cx="596264" cy="303583"/>
          </a:xfrm>
          <a:prstGeom prst="rightArrow">
            <a:avLst/>
          </a:prstGeom>
          <a:solidFill>
            <a:srgbClr val="FF9933"/>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NeueLT Std"/>
            </a:endParaRPr>
          </a:p>
        </p:txBody>
      </p:sp>
      <p:sp>
        <p:nvSpPr>
          <p:cNvPr id="13" name="TextBox 12">
            <a:extLst>
              <a:ext uri="{FF2B5EF4-FFF2-40B4-BE49-F238E27FC236}">
                <a16:creationId xmlns:a16="http://schemas.microsoft.com/office/drawing/2014/main" id="{0C9E1E67-D67C-94D2-5A16-0F8A85C54115}"/>
              </a:ext>
            </a:extLst>
          </p:cNvPr>
          <p:cNvSpPr txBox="1"/>
          <p:nvPr/>
        </p:nvSpPr>
        <p:spPr>
          <a:xfrm>
            <a:off x="8775227" y="3362734"/>
            <a:ext cx="2492539" cy="1107996"/>
          </a:xfrm>
          <a:prstGeom prst="rect">
            <a:avLst/>
          </a:prstGeom>
          <a:noFill/>
        </p:spPr>
        <p:txBody>
          <a:bodyPr wrap="square" rtlCol="0">
            <a:spAutoFit/>
          </a:bodyPr>
          <a:lstStyle/>
          <a:p>
            <a:r>
              <a:rPr lang="en-US" sz="1600" dirty="0">
                <a:solidFill>
                  <a:prstClr val="black"/>
                </a:solidFill>
                <a:latin typeface="HelveticaNeueLT Std"/>
              </a:rPr>
              <a:t>Remaining assets when bonds are no longer outstanding </a:t>
            </a:r>
            <a:r>
              <a:rPr lang="en-US" sz="1600" dirty="0">
                <a:solidFill>
                  <a:srgbClr val="7030A0"/>
                </a:solidFill>
                <a:latin typeface="HelveticaNeueLT Std"/>
              </a:rPr>
              <a:t>(raspberry)</a:t>
            </a:r>
          </a:p>
          <a:p>
            <a:endParaRPr lang="en-US" dirty="0"/>
          </a:p>
        </p:txBody>
      </p:sp>
      <p:sp>
        <p:nvSpPr>
          <p:cNvPr id="14" name="TextBox 13">
            <a:extLst>
              <a:ext uri="{FF2B5EF4-FFF2-40B4-BE49-F238E27FC236}">
                <a16:creationId xmlns:a16="http://schemas.microsoft.com/office/drawing/2014/main" id="{96B48249-5D78-1B59-3236-273F7B20B3A5}"/>
              </a:ext>
            </a:extLst>
          </p:cNvPr>
          <p:cNvSpPr txBox="1"/>
          <p:nvPr/>
        </p:nvSpPr>
        <p:spPr>
          <a:xfrm>
            <a:off x="3818835" y="3590214"/>
            <a:ext cx="2492538" cy="830997"/>
          </a:xfrm>
          <a:prstGeom prst="rect">
            <a:avLst/>
          </a:prstGeom>
          <a:noFill/>
        </p:spPr>
        <p:txBody>
          <a:bodyPr wrap="square" rtlCol="0">
            <a:spAutoFit/>
          </a:bodyPr>
          <a:lstStyle/>
          <a:p>
            <a:r>
              <a:rPr lang="en-US" sz="1600" dirty="0">
                <a:solidFill>
                  <a:prstClr val="black"/>
                </a:solidFill>
                <a:latin typeface="HelveticaNeueLT Std"/>
              </a:rPr>
              <a:t>Mortgage principal and interest are used to repay bonds/bond interest</a:t>
            </a:r>
          </a:p>
        </p:txBody>
      </p:sp>
      <p:sp>
        <p:nvSpPr>
          <p:cNvPr id="15" name="TextBox 14">
            <a:extLst>
              <a:ext uri="{FF2B5EF4-FFF2-40B4-BE49-F238E27FC236}">
                <a16:creationId xmlns:a16="http://schemas.microsoft.com/office/drawing/2014/main" id="{696C8021-4764-F36E-E9CE-244CEBA2CC26}"/>
              </a:ext>
            </a:extLst>
          </p:cNvPr>
          <p:cNvSpPr txBox="1"/>
          <p:nvPr/>
        </p:nvSpPr>
        <p:spPr>
          <a:xfrm>
            <a:off x="1150264" y="3249404"/>
            <a:ext cx="2785635" cy="861774"/>
          </a:xfrm>
          <a:prstGeom prst="rect">
            <a:avLst/>
          </a:prstGeom>
          <a:noFill/>
        </p:spPr>
        <p:txBody>
          <a:bodyPr wrap="square" rtlCol="0">
            <a:spAutoFit/>
          </a:bodyPr>
          <a:lstStyle/>
          <a:p>
            <a:r>
              <a:rPr lang="en-US" sz="1600" dirty="0">
                <a:solidFill>
                  <a:prstClr val="black"/>
                </a:solidFill>
                <a:latin typeface="HelveticaNeueLT Std"/>
              </a:rPr>
              <a:t>Bond proceeds are used to make mortgages</a:t>
            </a:r>
          </a:p>
          <a:p>
            <a:endParaRPr lang="en-US" dirty="0"/>
          </a:p>
        </p:txBody>
      </p:sp>
      <p:sp>
        <p:nvSpPr>
          <p:cNvPr id="16" name="Right Arrow 21">
            <a:extLst>
              <a:ext uri="{FF2B5EF4-FFF2-40B4-BE49-F238E27FC236}">
                <a16:creationId xmlns:a16="http://schemas.microsoft.com/office/drawing/2014/main" id="{F9307029-C461-FF8E-F6DB-CB29EDFB36FF}"/>
              </a:ext>
            </a:extLst>
          </p:cNvPr>
          <p:cNvSpPr/>
          <p:nvPr/>
        </p:nvSpPr>
        <p:spPr>
          <a:xfrm rot="16200000">
            <a:off x="1970548" y="3857527"/>
            <a:ext cx="418988" cy="349568"/>
          </a:xfrm>
          <a:prstGeom prst="rightArrow">
            <a:avLst/>
          </a:prstGeom>
          <a:solidFill>
            <a:srgbClr val="FF9933"/>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NeueLT Std"/>
              <a:ea typeface="+mn-ea"/>
              <a:cs typeface="+mn-cs"/>
            </a:endParaRPr>
          </a:p>
        </p:txBody>
      </p:sp>
      <p:sp>
        <p:nvSpPr>
          <p:cNvPr id="17" name="Right Arrow 21">
            <a:extLst>
              <a:ext uri="{FF2B5EF4-FFF2-40B4-BE49-F238E27FC236}">
                <a16:creationId xmlns:a16="http://schemas.microsoft.com/office/drawing/2014/main" id="{84FF9D3D-13F7-4E41-0121-7FD2B0D23908}"/>
              </a:ext>
            </a:extLst>
          </p:cNvPr>
          <p:cNvSpPr/>
          <p:nvPr/>
        </p:nvSpPr>
        <p:spPr>
          <a:xfrm>
            <a:off x="3615859" y="5123544"/>
            <a:ext cx="640080" cy="232246"/>
          </a:xfrm>
          <a:prstGeom prst="rightArrow">
            <a:avLst/>
          </a:prstGeom>
          <a:solidFill>
            <a:srgbClr val="FF9933"/>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DD92795C-8E7E-97C0-C740-42FBD7722690}"/>
              </a:ext>
            </a:extLst>
          </p:cNvPr>
          <p:cNvSpPr txBox="1"/>
          <p:nvPr/>
        </p:nvSpPr>
        <p:spPr>
          <a:xfrm>
            <a:off x="4659554" y="4966083"/>
            <a:ext cx="2492538" cy="584775"/>
          </a:xfrm>
          <a:prstGeom prst="rect">
            <a:avLst/>
          </a:prstGeom>
          <a:noFill/>
          <a:ln>
            <a:solidFill>
              <a:schemeClr val="bg2"/>
            </a:solidFill>
          </a:ln>
        </p:spPr>
        <p:txBody>
          <a:bodyPr wrap="square" rtlCol="0">
            <a:spAutoFit/>
          </a:bodyPr>
          <a:lstStyle/>
          <a:p>
            <a:pPr marL="285750" indent="-285750">
              <a:buFont typeface="Arial" panose="020B0604020202020204" pitchFamily="34" charset="0"/>
              <a:buChar char="•"/>
            </a:pPr>
            <a:r>
              <a:rPr lang="en-US" sz="1600" dirty="0"/>
              <a:t>Bonds repaid</a:t>
            </a:r>
          </a:p>
          <a:p>
            <a:pPr marL="285750" indent="-285750">
              <a:buFont typeface="Arial" panose="020B0604020202020204" pitchFamily="34" charset="0"/>
              <a:buChar char="•"/>
            </a:pPr>
            <a:r>
              <a:rPr lang="en-US" sz="1600" dirty="0"/>
              <a:t>Bond issue refunded</a:t>
            </a:r>
          </a:p>
        </p:txBody>
      </p:sp>
      <p:sp>
        <p:nvSpPr>
          <p:cNvPr id="21" name="Right Arrow 34">
            <a:extLst>
              <a:ext uri="{FF2B5EF4-FFF2-40B4-BE49-F238E27FC236}">
                <a16:creationId xmlns:a16="http://schemas.microsoft.com/office/drawing/2014/main" id="{287D071F-1626-0E26-FE63-6C0D76F753EB}"/>
              </a:ext>
            </a:extLst>
          </p:cNvPr>
          <p:cNvSpPr/>
          <p:nvPr/>
        </p:nvSpPr>
        <p:spPr>
          <a:xfrm>
            <a:off x="7577471" y="5147019"/>
            <a:ext cx="640080" cy="26157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HelveticaNeueLT Std"/>
            </a:endParaRPr>
          </a:p>
        </p:txBody>
      </p:sp>
    </p:spTree>
    <p:extLst>
      <p:ext uri="{BB962C8B-B14F-4D97-AF65-F5344CB8AC3E}">
        <p14:creationId xmlns:p14="http://schemas.microsoft.com/office/powerpoint/2010/main" val="14454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1999"/>
                                          </p:stCondLst>
                                        </p:cTn>
                                        <p:tgtEl>
                                          <p:spTgt spid="2"/>
                                        </p:tgtEl>
                                        <p:attrNameLst>
                                          <p:attrName>style.visibility</p:attrName>
                                        </p:attrNameLst>
                                      </p:cBhvr>
                                      <p:to>
                                        <p:strVal val="visible"/>
                                      </p:to>
                                    </p:set>
                                  </p:childTnLst>
                                </p:cTn>
                              </p:par>
                            </p:childTnLst>
                          </p:cTn>
                        </p:par>
                        <p:par>
                          <p:cTn id="7" fill="hold">
                            <p:stCondLst>
                              <p:cond delay="2000"/>
                            </p:stCondLst>
                            <p:childTnLst>
                              <p:par>
                                <p:cTn id="8" presetID="50" presetClass="path" presetSubtype="0" accel="50000" decel="50000" fill="hold" grpId="1" nodeType="afterEffect">
                                  <p:stCondLst>
                                    <p:cond delay="0"/>
                                  </p:stCondLst>
                                  <p:childTnLst>
                                    <p:animMotion origin="layout" path="M 8.33333E-7 1.85185E-6 L 0.12934 1.85185E-6 C 0.18715 1.85185E-6 0.25885 0.09259 0.25885 0.16829 L 0.25885 0.33727 " pathEditMode="relative" rAng="0" ptsTypes="AAAA">
                                      <p:cBhvr>
                                        <p:cTn id="9" dur="2000" fill="hold"/>
                                        <p:tgtEl>
                                          <p:spTgt spid="2"/>
                                        </p:tgtEl>
                                        <p:attrNameLst>
                                          <p:attrName>ppt_x</p:attrName>
                                          <p:attrName>ppt_y</p:attrName>
                                        </p:attrNameLst>
                                      </p:cBhvr>
                                      <p:rCtr x="12934" y="16852"/>
                                    </p:animMotion>
                                  </p:childTnLst>
                                </p:cTn>
                              </p:par>
                              <p:par>
                                <p:cTn id="10" presetID="1" presetClass="entr" presetSubtype="0" fill="hold" grpId="0" nodeType="withEffect">
                                  <p:stCondLst>
                                    <p:cond delay="0"/>
                                  </p:stCondLst>
                                  <p:childTnLst>
                                    <p:set>
                                      <p:cBhvr>
                                        <p:cTn id="11" dur="1" fill="hold">
                                          <p:stCondLst>
                                            <p:cond delay="1999"/>
                                          </p:stCondLst>
                                        </p:cTn>
                                        <p:tgtEl>
                                          <p:spTgt spid="3"/>
                                        </p:tgtEl>
                                        <p:attrNameLst>
                                          <p:attrName>style.visibility</p:attrName>
                                        </p:attrNameLst>
                                      </p:cBhvr>
                                      <p:to>
                                        <p:strVal val="visible"/>
                                      </p:to>
                                    </p:set>
                                  </p:childTnLst>
                                </p:cTn>
                              </p:par>
                            </p:childTnLst>
                          </p:cTn>
                        </p:par>
                        <p:par>
                          <p:cTn id="12" fill="hold">
                            <p:stCondLst>
                              <p:cond delay="4000"/>
                            </p:stCondLst>
                            <p:childTnLst>
                              <p:par>
                                <p:cTn id="13" presetID="50" presetClass="path" presetSubtype="0" accel="50000" decel="50000" fill="hold" grpId="1" nodeType="afterEffect">
                                  <p:stCondLst>
                                    <p:cond delay="0"/>
                                  </p:stCondLst>
                                  <p:childTnLst>
                                    <p:animMotion origin="layout" path="M 1.11111E-6 1.85185E-6 L 0.11597 1.85185E-6 C 0.16788 1.85185E-6 0.23194 0.08264 0.23194 0.14977 L 0.23194 0.29977 " pathEditMode="relative" rAng="0" ptsTypes="AAAA">
                                      <p:cBhvr>
                                        <p:cTn id="14" dur="2000" fill="hold"/>
                                        <p:tgtEl>
                                          <p:spTgt spid="3"/>
                                        </p:tgtEl>
                                        <p:attrNameLst>
                                          <p:attrName>ppt_x</p:attrName>
                                          <p:attrName>ppt_y</p:attrName>
                                        </p:attrNameLst>
                                      </p:cBhvr>
                                      <p:rCtr x="11597" y="14977"/>
                                    </p:animMotion>
                                  </p:childTnLst>
                                </p:cTn>
                              </p:par>
                              <p:par>
                                <p:cTn id="15" presetID="47"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10" presetClass="exit" presetSubtype="0" fill="hold" grpId="1" nodeType="withEffect">
                                  <p:stCondLst>
                                    <p:cond delay="75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12" grpId="0" animBg="1"/>
      <p:bldP spid="16" grpId="0" animBg="1"/>
      <p:bldP spid="17"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A07CC-C68B-7C99-DEB5-E651ED44C99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CCE94C-98D8-3A1B-A1B7-5AEF435EFC6D}"/>
              </a:ext>
            </a:extLst>
          </p:cNvPr>
          <p:cNvSpPr>
            <a:spLocks noGrp="1"/>
          </p:cNvSpPr>
          <p:nvPr>
            <p:ph type="title"/>
          </p:nvPr>
        </p:nvSpPr>
        <p:spPr>
          <a:xfrm>
            <a:off x="838200" y="94456"/>
            <a:ext cx="10515600" cy="1325563"/>
          </a:xfrm>
        </p:spPr>
        <p:txBody>
          <a:bodyPr/>
          <a:lstStyle/>
          <a:p>
            <a:r>
              <a:rPr lang="en-US" dirty="0"/>
              <a:t>Where Funds Are Used</a:t>
            </a:r>
          </a:p>
        </p:txBody>
      </p:sp>
      <p:sp>
        <p:nvSpPr>
          <p:cNvPr id="7" name="Text Placeholder 6">
            <a:extLst>
              <a:ext uri="{FF2B5EF4-FFF2-40B4-BE49-F238E27FC236}">
                <a16:creationId xmlns:a16="http://schemas.microsoft.com/office/drawing/2014/main" id="{980D8DAC-67CD-4597-54B0-8D80B0F0B1F2}"/>
              </a:ext>
            </a:extLst>
          </p:cNvPr>
          <p:cNvSpPr>
            <a:spLocks noGrp="1"/>
          </p:cNvSpPr>
          <p:nvPr>
            <p:ph type="body" idx="1"/>
          </p:nvPr>
        </p:nvSpPr>
        <p:spPr/>
        <p:txBody>
          <a:bodyPr/>
          <a:lstStyle/>
          <a:p>
            <a:r>
              <a:rPr lang="en-US" dirty="0"/>
              <a:t> </a:t>
            </a:r>
          </a:p>
        </p:txBody>
      </p:sp>
      <p:sp>
        <p:nvSpPr>
          <p:cNvPr id="9" name="Content Placeholder 8">
            <a:extLst>
              <a:ext uri="{FF2B5EF4-FFF2-40B4-BE49-F238E27FC236}">
                <a16:creationId xmlns:a16="http://schemas.microsoft.com/office/drawing/2014/main" id="{962C4878-A2A1-BB56-71BA-EFDE96A2C739}"/>
              </a:ext>
            </a:extLst>
          </p:cNvPr>
          <p:cNvSpPr>
            <a:spLocks noGrp="1"/>
          </p:cNvSpPr>
          <p:nvPr>
            <p:ph sz="quarter" idx="4"/>
          </p:nvPr>
        </p:nvSpPr>
        <p:spPr>
          <a:xfrm>
            <a:off x="331589" y="1199251"/>
            <a:ext cx="11528822" cy="1968521"/>
          </a:xfrm>
        </p:spPr>
        <p:txBody>
          <a:bodyPr>
            <a:noAutofit/>
          </a:bodyPr>
          <a:lstStyle/>
          <a:p>
            <a:pPr marL="0" indent="0">
              <a:buNone/>
            </a:pPr>
            <a:r>
              <a:rPr lang="en-US" sz="2000" dirty="0">
                <a:solidFill>
                  <a:srgbClr val="FF9900"/>
                </a:solidFill>
              </a:rPr>
              <a:t>New MBS Regular funds (tax-exempt mortgage revenue bonds):</a:t>
            </a:r>
            <a:r>
              <a:rPr lang="en-US" sz="2000" dirty="0"/>
              <a:t> </a:t>
            </a:r>
          </a:p>
          <a:p>
            <a:pPr>
              <a:spcBef>
                <a:spcPts val="1200"/>
              </a:spcBef>
              <a:buFont typeface="Arial" panose="020B0604020202020204" pitchFamily="34" charset="0"/>
              <a:buChar char="•"/>
            </a:pPr>
            <a:r>
              <a:rPr lang="en-US" sz="2000" dirty="0"/>
              <a:t>Master Servicer (Idaho Housing) buys loans from lenders, pools them into GNMA, FNMA or Freddie Mac MBS. Trustee buys MBSs with bond proceeds and holds them in bond indenture as asset</a:t>
            </a:r>
          </a:p>
          <a:p>
            <a:pPr>
              <a:spcBef>
                <a:spcPts val="1200"/>
              </a:spcBef>
              <a:buFont typeface="Arial" panose="020B0604020202020204" pitchFamily="34" charset="0"/>
              <a:buChar char="•"/>
            </a:pPr>
            <a:r>
              <a:rPr lang="en-US" sz="2000" dirty="0"/>
              <a:t>No reserves needed anymore because MBS payments guaranteed by 15</a:t>
            </a:r>
            <a:r>
              <a:rPr lang="en-US" sz="2000" baseline="30000" dirty="0"/>
              <a:t>th </a:t>
            </a:r>
            <a:r>
              <a:rPr lang="en-US" sz="2000" dirty="0"/>
              <a:t> or 20</a:t>
            </a:r>
            <a:r>
              <a:rPr lang="en-US" sz="2000" baseline="30000" dirty="0"/>
              <a:t>th</a:t>
            </a:r>
            <a:r>
              <a:rPr lang="en-US" sz="2000" dirty="0"/>
              <a:t> of each month – regardless of borrower delinquency</a:t>
            </a:r>
          </a:p>
          <a:p>
            <a:pPr>
              <a:spcBef>
                <a:spcPts val="1200"/>
              </a:spcBef>
              <a:buFont typeface="Arial" panose="020B0604020202020204" pitchFamily="34" charset="0"/>
              <a:buChar char="•"/>
            </a:pPr>
            <a:r>
              <a:rPr lang="en-US" sz="2000" dirty="0"/>
              <a:t>Loans must be made to first-time homebuyers with income/purchase price limits within IRS guidelines</a:t>
            </a:r>
          </a:p>
        </p:txBody>
      </p:sp>
      <p:sp>
        <p:nvSpPr>
          <p:cNvPr id="5" name="AutoShape 4">
            <a:extLst>
              <a:ext uri="{FF2B5EF4-FFF2-40B4-BE49-F238E27FC236}">
                <a16:creationId xmlns:a16="http://schemas.microsoft.com/office/drawing/2014/main" id="{639506DF-5222-2B1C-068A-F7FB32E2655D}"/>
              </a:ext>
            </a:extLst>
          </p:cNvPr>
          <p:cNvSpPr>
            <a:spLocks noChangeArrowheads="1"/>
          </p:cNvSpPr>
          <p:nvPr/>
        </p:nvSpPr>
        <p:spPr bwMode="auto">
          <a:xfrm>
            <a:off x="5088668" y="3779272"/>
            <a:ext cx="1828800" cy="1547812"/>
          </a:xfrm>
          <a:prstGeom prst="can">
            <a:avLst>
              <a:gd name="adj" fmla="val 13359"/>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HelveticaNeueLT Std"/>
            </a:endParaRPr>
          </a:p>
        </p:txBody>
      </p:sp>
      <p:sp>
        <p:nvSpPr>
          <p:cNvPr id="14" name="TextBox 13">
            <a:extLst>
              <a:ext uri="{FF2B5EF4-FFF2-40B4-BE49-F238E27FC236}">
                <a16:creationId xmlns:a16="http://schemas.microsoft.com/office/drawing/2014/main" id="{13F1AD60-3279-81D3-34B0-FBBE102B537C}"/>
              </a:ext>
            </a:extLst>
          </p:cNvPr>
          <p:cNvSpPr txBox="1"/>
          <p:nvPr/>
        </p:nvSpPr>
        <p:spPr>
          <a:xfrm>
            <a:off x="838200" y="4553178"/>
            <a:ext cx="2492538" cy="830997"/>
          </a:xfrm>
          <a:prstGeom prst="rect">
            <a:avLst/>
          </a:prstGeom>
          <a:noFill/>
        </p:spPr>
        <p:txBody>
          <a:bodyPr wrap="square" rtlCol="0">
            <a:spAutoFit/>
          </a:bodyPr>
          <a:lstStyle/>
          <a:p>
            <a:r>
              <a:rPr lang="en-US" sz="1600" dirty="0"/>
              <a:t>Purchase new loans securitized into MBS / DPAs</a:t>
            </a:r>
          </a:p>
        </p:txBody>
      </p:sp>
      <p:sp>
        <p:nvSpPr>
          <p:cNvPr id="4" name="AutoShape 4">
            <a:extLst>
              <a:ext uri="{FF2B5EF4-FFF2-40B4-BE49-F238E27FC236}">
                <a16:creationId xmlns:a16="http://schemas.microsoft.com/office/drawing/2014/main" id="{005287DB-D2A0-46CB-5522-F261536B7CAD}"/>
              </a:ext>
            </a:extLst>
          </p:cNvPr>
          <p:cNvSpPr>
            <a:spLocks noChangeArrowheads="1"/>
          </p:cNvSpPr>
          <p:nvPr/>
        </p:nvSpPr>
        <p:spPr bwMode="auto">
          <a:xfrm>
            <a:off x="5101020" y="4542765"/>
            <a:ext cx="1828800" cy="832853"/>
          </a:xfrm>
          <a:prstGeom prst="can">
            <a:avLst>
              <a:gd name="adj" fmla="val 34561"/>
            </a:avLst>
          </a:prstGeom>
          <a:solidFill>
            <a:srgbClr val="FF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Content Placeholder 18">
            <a:extLst>
              <a:ext uri="{FF2B5EF4-FFF2-40B4-BE49-F238E27FC236}">
                <a16:creationId xmlns:a16="http://schemas.microsoft.com/office/drawing/2014/main" id="{2D247369-C3F6-5DE9-D0FE-1A0C055EF3CC}"/>
              </a:ext>
            </a:extLst>
          </p:cNvPr>
          <p:cNvSpPr>
            <a:spLocks noGrp="1"/>
          </p:cNvSpPr>
          <p:nvPr>
            <p:ph sz="half" idx="2"/>
          </p:nvPr>
        </p:nvSpPr>
        <p:spPr>
          <a:xfrm>
            <a:off x="8936076" y="4712589"/>
            <a:ext cx="2492538" cy="861862"/>
          </a:xfrm>
        </p:spPr>
        <p:txBody>
          <a:bodyPr>
            <a:normAutofit/>
          </a:bodyPr>
          <a:lstStyle/>
          <a:p>
            <a:pPr marL="0" indent="0">
              <a:buNone/>
            </a:pPr>
            <a:r>
              <a:rPr lang="en-US" sz="1800" dirty="0"/>
              <a:t>Repay bondholders</a:t>
            </a:r>
          </a:p>
        </p:txBody>
      </p:sp>
      <p:cxnSp>
        <p:nvCxnSpPr>
          <p:cNvPr id="20" name="Straight Arrow Connector 19">
            <a:extLst>
              <a:ext uri="{FF2B5EF4-FFF2-40B4-BE49-F238E27FC236}">
                <a16:creationId xmlns:a16="http://schemas.microsoft.com/office/drawing/2014/main" id="{0650C98D-019A-1D35-492C-2443EE939EBC}"/>
              </a:ext>
            </a:extLst>
          </p:cNvPr>
          <p:cNvCxnSpPr>
            <a:cxnSpLocks/>
          </p:cNvCxnSpPr>
          <p:nvPr/>
        </p:nvCxnSpPr>
        <p:spPr>
          <a:xfrm flipH="1">
            <a:off x="3513014" y="4947839"/>
            <a:ext cx="115471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CE0312B-4407-ACB9-265E-F32FD1D15B2A}"/>
              </a:ext>
            </a:extLst>
          </p:cNvPr>
          <p:cNvCxnSpPr>
            <a:cxnSpLocks/>
          </p:cNvCxnSpPr>
          <p:nvPr/>
        </p:nvCxnSpPr>
        <p:spPr>
          <a:xfrm>
            <a:off x="7305887" y="4947839"/>
            <a:ext cx="135374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978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0"/>
                                  </p:stCondLst>
                                  <p:childTnLst>
                                    <p:animEffect transition="out" filter="wipe(up)">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3B4E-8A4A-46F6-BB7B-277D1D14A964}"/>
              </a:ext>
            </a:extLst>
          </p:cNvPr>
          <p:cNvSpPr>
            <a:spLocks noGrp="1"/>
          </p:cNvSpPr>
          <p:nvPr>
            <p:ph type="ctrTitle"/>
          </p:nvPr>
        </p:nvSpPr>
        <p:spPr/>
        <p:txBody>
          <a:bodyPr>
            <a:normAutofit/>
          </a:bodyPr>
          <a:lstStyle/>
          <a:p>
            <a:r>
              <a:rPr lang="en-US" sz="4000" dirty="0">
                <a:solidFill>
                  <a:schemeClr val="accent6">
                    <a:lumMod val="75000"/>
                    <a:lumOff val="25000"/>
                  </a:schemeClr>
                </a:solidFill>
              </a:rPr>
              <a:t>Where Funds Are Used</a:t>
            </a:r>
          </a:p>
        </p:txBody>
      </p:sp>
      <p:sp>
        <p:nvSpPr>
          <p:cNvPr id="3" name="Content Placeholder 2">
            <a:extLst>
              <a:ext uri="{FF2B5EF4-FFF2-40B4-BE49-F238E27FC236}">
                <a16:creationId xmlns:a16="http://schemas.microsoft.com/office/drawing/2014/main" id="{DE2E25CF-5659-4075-97A8-896A92467445}"/>
              </a:ext>
            </a:extLst>
          </p:cNvPr>
          <p:cNvSpPr>
            <a:spLocks noGrp="1"/>
          </p:cNvSpPr>
          <p:nvPr>
            <p:ph type="subTitle" idx="1"/>
          </p:nvPr>
        </p:nvSpPr>
        <p:spPr>
          <a:xfrm>
            <a:off x="1290484" y="1369974"/>
            <a:ext cx="9144000" cy="1655762"/>
          </a:xfrm>
        </p:spPr>
        <p:txBody>
          <a:bodyPr>
            <a:normAutofit fontScale="92500"/>
          </a:bodyPr>
          <a:lstStyle/>
          <a:p>
            <a:pPr marL="342900" indent="-342900" algn="l">
              <a:buFont typeface="Arial" panose="020B0604020202020204" pitchFamily="34" charset="0"/>
              <a:buChar char="•"/>
            </a:pPr>
            <a:r>
              <a:rPr lang="en-US" sz="2400" dirty="0">
                <a:solidFill>
                  <a:srgbClr val="0070C0"/>
                </a:solidFill>
              </a:rPr>
              <a:t>Pre-Ullman Funds</a:t>
            </a:r>
            <a:r>
              <a:rPr lang="en-US" sz="2400" dirty="0">
                <a:solidFill>
                  <a:srgbClr val="FF9900"/>
                </a:solidFill>
              </a:rPr>
              <a:t> </a:t>
            </a:r>
            <a:r>
              <a:rPr lang="en-US" sz="2400" dirty="0"/>
              <a:t>can be used for a variety of mortgage loan purchases (not limited to first-time homebuyers)</a:t>
            </a:r>
          </a:p>
          <a:p>
            <a:pPr marL="0" indent="0" algn="l">
              <a:buNone/>
            </a:pPr>
            <a:endParaRPr lang="en-US" sz="2400" dirty="0">
              <a:solidFill>
                <a:srgbClr val="FF9900"/>
              </a:solidFill>
            </a:endParaRPr>
          </a:p>
          <a:p>
            <a:pPr marL="342900" indent="-342900" algn="l">
              <a:buFont typeface="Arial" panose="020B0604020202020204" pitchFamily="34" charset="0"/>
              <a:buChar char="•"/>
            </a:pPr>
            <a:r>
              <a:rPr lang="en-US" sz="2400" dirty="0"/>
              <a:t>The Board is not currently purchasing loans with </a:t>
            </a:r>
            <a:r>
              <a:rPr lang="en-US" sz="2400" dirty="0">
                <a:solidFill>
                  <a:srgbClr val="0070C0"/>
                </a:solidFill>
              </a:rPr>
              <a:t>Pre-Ullman Funds</a:t>
            </a:r>
          </a:p>
        </p:txBody>
      </p:sp>
      <p:sp>
        <p:nvSpPr>
          <p:cNvPr id="4" name="AutoShape 4">
            <a:extLst>
              <a:ext uri="{FF2B5EF4-FFF2-40B4-BE49-F238E27FC236}">
                <a16:creationId xmlns:a16="http://schemas.microsoft.com/office/drawing/2014/main" id="{39B8F49B-3DFA-40EE-A424-1E30B13B5948}"/>
              </a:ext>
            </a:extLst>
          </p:cNvPr>
          <p:cNvSpPr>
            <a:spLocks noChangeArrowheads="1"/>
          </p:cNvSpPr>
          <p:nvPr/>
        </p:nvSpPr>
        <p:spPr bwMode="auto">
          <a:xfrm>
            <a:off x="4953000" y="3757105"/>
            <a:ext cx="1828800" cy="1547812"/>
          </a:xfrm>
          <a:prstGeom prst="can">
            <a:avLst>
              <a:gd name="adj" fmla="val 13359"/>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 name="Straight Arrow Connector 5">
            <a:extLst>
              <a:ext uri="{FF2B5EF4-FFF2-40B4-BE49-F238E27FC236}">
                <a16:creationId xmlns:a16="http://schemas.microsoft.com/office/drawing/2014/main" id="{320DAB9E-BF5C-4A67-8AC6-725803D54734}"/>
              </a:ext>
            </a:extLst>
          </p:cNvPr>
          <p:cNvCxnSpPr>
            <a:cxnSpLocks/>
          </p:cNvCxnSpPr>
          <p:nvPr/>
        </p:nvCxnSpPr>
        <p:spPr>
          <a:xfrm flipV="1">
            <a:off x="6858000" y="4938460"/>
            <a:ext cx="1295400" cy="145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E7BF170-AAF0-41BC-A31A-13CF5F62911F}"/>
              </a:ext>
            </a:extLst>
          </p:cNvPr>
          <p:cNvSpPr txBox="1"/>
          <p:nvPr/>
        </p:nvSpPr>
        <p:spPr>
          <a:xfrm>
            <a:off x="1315064" y="4290601"/>
            <a:ext cx="2184072" cy="923330"/>
          </a:xfrm>
          <a:prstGeom prst="rect">
            <a:avLst/>
          </a:prstGeom>
          <a:noFill/>
        </p:spPr>
        <p:txBody>
          <a:bodyPr wrap="square" rtlCol="0">
            <a:spAutoFit/>
          </a:bodyPr>
          <a:lstStyle/>
          <a:p>
            <a:r>
              <a:rPr lang="en-US" dirty="0"/>
              <a:t>Can be used to purchase a variety of  mortgage loans</a:t>
            </a:r>
          </a:p>
        </p:txBody>
      </p:sp>
      <p:cxnSp>
        <p:nvCxnSpPr>
          <p:cNvPr id="8" name="Straight Arrow Connector 7">
            <a:extLst>
              <a:ext uri="{FF2B5EF4-FFF2-40B4-BE49-F238E27FC236}">
                <a16:creationId xmlns:a16="http://schemas.microsoft.com/office/drawing/2014/main" id="{84FCD664-4E38-4DE9-9E03-F8F78A188ADB}"/>
              </a:ext>
            </a:extLst>
          </p:cNvPr>
          <p:cNvCxnSpPr>
            <a:cxnSpLocks/>
          </p:cNvCxnSpPr>
          <p:nvPr/>
        </p:nvCxnSpPr>
        <p:spPr>
          <a:xfrm flipH="1">
            <a:off x="3657600" y="4890766"/>
            <a:ext cx="11369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610CCBE-47EE-4238-8F67-20CA24E7C37A}"/>
              </a:ext>
            </a:extLst>
          </p:cNvPr>
          <p:cNvSpPr txBox="1"/>
          <p:nvPr/>
        </p:nvSpPr>
        <p:spPr>
          <a:xfrm>
            <a:off x="8458200" y="4567600"/>
            <a:ext cx="2140974" cy="646331"/>
          </a:xfrm>
          <a:prstGeom prst="rect">
            <a:avLst/>
          </a:prstGeom>
          <a:noFill/>
        </p:spPr>
        <p:txBody>
          <a:bodyPr wrap="square" rtlCol="0">
            <a:spAutoFit/>
          </a:bodyPr>
          <a:lstStyle/>
          <a:p>
            <a:r>
              <a:rPr lang="en-US" dirty="0"/>
              <a:t>Repay Pre-Ullman  bondholders</a:t>
            </a:r>
          </a:p>
        </p:txBody>
      </p:sp>
      <p:sp>
        <p:nvSpPr>
          <p:cNvPr id="14" name="AutoShape 4">
            <a:extLst>
              <a:ext uri="{FF2B5EF4-FFF2-40B4-BE49-F238E27FC236}">
                <a16:creationId xmlns:a16="http://schemas.microsoft.com/office/drawing/2014/main" id="{8AB8B92E-D2CD-4666-AD5D-F299D8F9724C}"/>
              </a:ext>
            </a:extLst>
          </p:cNvPr>
          <p:cNvSpPr>
            <a:spLocks noChangeArrowheads="1"/>
          </p:cNvSpPr>
          <p:nvPr/>
        </p:nvSpPr>
        <p:spPr bwMode="auto">
          <a:xfrm>
            <a:off x="4950542" y="4953000"/>
            <a:ext cx="1828800" cy="381000"/>
          </a:xfrm>
          <a:prstGeom prst="can">
            <a:avLst>
              <a:gd name="adj" fmla="val 34561"/>
            </a:avLst>
          </a:prstGeom>
          <a:solidFill>
            <a:srgbClr val="FF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a:extLst>
              <a:ext uri="{FF2B5EF4-FFF2-40B4-BE49-F238E27FC236}">
                <a16:creationId xmlns:a16="http://schemas.microsoft.com/office/drawing/2014/main" id="{BCDE2344-6C8C-4E67-9FF7-751305097D92}"/>
              </a:ext>
            </a:extLst>
          </p:cNvPr>
          <p:cNvSpPr>
            <a:spLocks noChangeArrowheads="1"/>
          </p:cNvSpPr>
          <p:nvPr/>
        </p:nvSpPr>
        <p:spPr bwMode="auto">
          <a:xfrm>
            <a:off x="4965290" y="4876800"/>
            <a:ext cx="1828800" cy="212290"/>
          </a:xfrm>
          <a:prstGeom prst="can">
            <a:avLst>
              <a:gd name="adj" fmla="val 34561"/>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4">
            <a:extLst>
              <a:ext uri="{FF2B5EF4-FFF2-40B4-BE49-F238E27FC236}">
                <a16:creationId xmlns:a16="http://schemas.microsoft.com/office/drawing/2014/main" id="{BDC35ADB-1DFD-4A4D-85BC-7D3A38A641E6}"/>
              </a:ext>
            </a:extLst>
          </p:cNvPr>
          <p:cNvSpPr>
            <a:spLocks noChangeArrowheads="1"/>
          </p:cNvSpPr>
          <p:nvPr/>
        </p:nvSpPr>
        <p:spPr bwMode="auto">
          <a:xfrm>
            <a:off x="4960374" y="4724400"/>
            <a:ext cx="1828800" cy="381000"/>
          </a:xfrm>
          <a:prstGeom prst="can">
            <a:avLst>
              <a:gd name="adj" fmla="val 34561"/>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D5CB82D2-801D-9780-F261-0F94D9AA4F8A}"/>
              </a:ext>
            </a:extLst>
          </p:cNvPr>
          <p:cNvSpPr txBox="1"/>
          <p:nvPr/>
        </p:nvSpPr>
        <p:spPr>
          <a:xfrm>
            <a:off x="1178068" y="437560"/>
            <a:ext cx="6096000" cy="769441"/>
          </a:xfrm>
          <a:prstGeom prst="rect">
            <a:avLst/>
          </a:prstGeom>
          <a:noFill/>
        </p:spPr>
        <p:txBody>
          <a:bodyPr wrap="square">
            <a:spAutoFit/>
          </a:bodyPr>
          <a:lstStyle/>
          <a:p>
            <a:r>
              <a:rPr lang="en-US" sz="4400" dirty="0"/>
              <a:t>Where Funds Are Used</a:t>
            </a:r>
          </a:p>
        </p:txBody>
      </p:sp>
    </p:spTree>
    <p:extLst>
      <p:ext uri="{BB962C8B-B14F-4D97-AF65-F5344CB8AC3E}">
        <p14:creationId xmlns:p14="http://schemas.microsoft.com/office/powerpoint/2010/main" val="42090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3.7037E-7 L 0.27361 -0.13102 " pathEditMode="relative" rAng="0" ptsTypes="AA">
                                      <p:cBhvr>
                                        <p:cTn id="6" dur="2000" fill="hold"/>
                                        <p:tgtEl>
                                          <p:spTgt spid="16"/>
                                        </p:tgtEl>
                                        <p:attrNameLst>
                                          <p:attrName>ppt_x</p:attrName>
                                          <p:attrName>ppt_y</p:attrName>
                                        </p:attrNameLst>
                                      </p:cBhvr>
                                      <p:rCtr x="13681" y="-6551"/>
                                    </p:animMotion>
                                  </p:childTnLst>
                                </p:cTn>
                              </p:par>
                              <p:par>
                                <p:cTn id="7" presetID="22" presetClass="exit" presetSubtype="1" fill="hold" grpId="0" nodeType="withEffect">
                                  <p:stCondLst>
                                    <p:cond delay="0"/>
                                  </p:stCondLst>
                                  <p:childTnLst>
                                    <p:animEffect transition="out" filter="wipe(up)">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0" presetClass="exit" presetSubtype="0" fill="hold" grpId="1" nodeType="after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3B4E-8A4A-46F6-BB7B-277D1D14A964}"/>
              </a:ext>
            </a:extLst>
          </p:cNvPr>
          <p:cNvSpPr>
            <a:spLocks noGrp="1"/>
          </p:cNvSpPr>
          <p:nvPr>
            <p:ph type="title"/>
          </p:nvPr>
        </p:nvSpPr>
        <p:spPr/>
        <p:txBody>
          <a:bodyPr>
            <a:normAutofit/>
          </a:bodyPr>
          <a:lstStyle/>
          <a:p>
            <a:r>
              <a:rPr lang="en-US" sz="4000" dirty="0">
                <a:solidFill>
                  <a:schemeClr val="bg2"/>
                </a:solidFill>
              </a:rPr>
              <a:t>Where Funds Are Used</a:t>
            </a:r>
          </a:p>
        </p:txBody>
      </p:sp>
      <p:sp>
        <p:nvSpPr>
          <p:cNvPr id="3" name="Content Placeholder 2">
            <a:extLst>
              <a:ext uri="{FF2B5EF4-FFF2-40B4-BE49-F238E27FC236}">
                <a16:creationId xmlns:a16="http://schemas.microsoft.com/office/drawing/2014/main" id="{DE2E25CF-5659-4075-97A8-896A92467445}"/>
              </a:ext>
            </a:extLst>
          </p:cNvPr>
          <p:cNvSpPr>
            <a:spLocks noGrp="1"/>
          </p:cNvSpPr>
          <p:nvPr>
            <p:ph idx="1"/>
          </p:nvPr>
        </p:nvSpPr>
        <p:spPr>
          <a:xfrm>
            <a:off x="1015181" y="1285533"/>
            <a:ext cx="9505335" cy="3660775"/>
          </a:xfrm>
        </p:spPr>
        <p:txBody>
          <a:bodyPr>
            <a:normAutofit/>
          </a:bodyPr>
          <a:lstStyle/>
          <a:p>
            <a:pPr marL="0" indent="0">
              <a:buNone/>
            </a:pPr>
            <a:r>
              <a:rPr lang="en-US" sz="2400" dirty="0">
                <a:solidFill>
                  <a:srgbClr val="7030A0"/>
                </a:solidFill>
              </a:rPr>
              <a:t>De-Allocated Funds</a:t>
            </a:r>
            <a:r>
              <a:rPr lang="en-US" sz="2400" dirty="0">
                <a:solidFill>
                  <a:srgbClr val="0070C0"/>
                </a:solidFill>
              </a:rPr>
              <a:t> </a:t>
            </a:r>
            <a:r>
              <a:rPr lang="en-US" sz="2400" dirty="0"/>
              <a:t>can be used to purchase special mortgage loans, cover debt service shortfall and fund operating expenses</a:t>
            </a:r>
            <a:endParaRPr lang="en-US" sz="2400" dirty="0">
              <a:solidFill>
                <a:srgbClr val="FF9900"/>
              </a:solidFill>
            </a:endParaRPr>
          </a:p>
        </p:txBody>
      </p:sp>
      <p:sp>
        <p:nvSpPr>
          <p:cNvPr id="4" name="AutoShape 4">
            <a:extLst>
              <a:ext uri="{FF2B5EF4-FFF2-40B4-BE49-F238E27FC236}">
                <a16:creationId xmlns:a16="http://schemas.microsoft.com/office/drawing/2014/main" id="{39B8F49B-3DFA-40EE-A424-1E30B13B5948}"/>
              </a:ext>
            </a:extLst>
          </p:cNvPr>
          <p:cNvSpPr>
            <a:spLocks noChangeArrowheads="1"/>
          </p:cNvSpPr>
          <p:nvPr/>
        </p:nvSpPr>
        <p:spPr bwMode="auto">
          <a:xfrm>
            <a:off x="4953000" y="3757105"/>
            <a:ext cx="1828800" cy="1547812"/>
          </a:xfrm>
          <a:prstGeom prst="can">
            <a:avLst>
              <a:gd name="adj" fmla="val 13359"/>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 name="Straight Arrow Connector 5">
            <a:extLst>
              <a:ext uri="{FF2B5EF4-FFF2-40B4-BE49-F238E27FC236}">
                <a16:creationId xmlns:a16="http://schemas.microsoft.com/office/drawing/2014/main" id="{320DAB9E-BF5C-4A67-8AC6-725803D54734}"/>
              </a:ext>
            </a:extLst>
          </p:cNvPr>
          <p:cNvCxnSpPr>
            <a:cxnSpLocks/>
          </p:cNvCxnSpPr>
          <p:nvPr/>
        </p:nvCxnSpPr>
        <p:spPr>
          <a:xfrm flipV="1">
            <a:off x="6934201" y="3980766"/>
            <a:ext cx="970321" cy="7357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E7BF170-AAF0-41BC-A31A-13CF5F62911F}"/>
              </a:ext>
            </a:extLst>
          </p:cNvPr>
          <p:cNvSpPr txBox="1"/>
          <p:nvPr/>
        </p:nvSpPr>
        <p:spPr>
          <a:xfrm>
            <a:off x="1965960" y="4257765"/>
            <a:ext cx="2133600" cy="646331"/>
          </a:xfrm>
          <a:prstGeom prst="rect">
            <a:avLst/>
          </a:prstGeom>
          <a:noFill/>
        </p:spPr>
        <p:txBody>
          <a:bodyPr wrap="square" rtlCol="0">
            <a:spAutoFit/>
          </a:bodyPr>
          <a:lstStyle/>
          <a:p>
            <a:r>
              <a:rPr lang="en-US" dirty="0"/>
              <a:t>Special Program Loans</a:t>
            </a:r>
          </a:p>
        </p:txBody>
      </p:sp>
      <p:cxnSp>
        <p:nvCxnSpPr>
          <p:cNvPr id="8" name="Straight Arrow Connector 7">
            <a:extLst>
              <a:ext uri="{FF2B5EF4-FFF2-40B4-BE49-F238E27FC236}">
                <a16:creationId xmlns:a16="http://schemas.microsoft.com/office/drawing/2014/main" id="{84FCD664-4E38-4DE9-9E03-F8F78A188ADB}"/>
              </a:ext>
            </a:extLst>
          </p:cNvPr>
          <p:cNvCxnSpPr>
            <a:cxnSpLocks/>
          </p:cNvCxnSpPr>
          <p:nvPr/>
        </p:nvCxnSpPr>
        <p:spPr>
          <a:xfrm>
            <a:off x="6934200" y="4846074"/>
            <a:ext cx="1295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610CCBE-47EE-4238-8F67-20CA24E7C37A}"/>
              </a:ext>
            </a:extLst>
          </p:cNvPr>
          <p:cNvSpPr txBox="1"/>
          <p:nvPr/>
        </p:nvSpPr>
        <p:spPr>
          <a:xfrm>
            <a:off x="8007009" y="3334434"/>
            <a:ext cx="2203791" cy="923330"/>
          </a:xfrm>
          <a:prstGeom prst="rect">
            <a:avLst/>
          </a:prstGeom>
          <a:noFill/>
        </p:spPr>
        <p:txBody>
          <a:bodyPr wrap="square" rtlCol="0">
            <a:spAutoFit/>
          </a:bodyPr>
          <a:lstStyle/>
          <a:p>
            <a:r>
              <a:rPr lang="en-US" dirty="0"/>
              <a:t>Operating Expenses / Budget</a:t>
            </a:r>
          </a:p>
          <a:p>
            <a:r>
              <a:rPr lang="en-US" dirty="0"/>
              <a:t>($4mm/year)</a:t>
            </a:r>
          </a:p>
        </p:txBody>
      </p:sp>
      <p:sp>
        <p:nvSpPr>
          <p:cNvPr id="14" name="AutoShape 4">
            <a:extLst>
              <a:ext uri="{FF2B5EF4-FFF2-40B4-BE49-F238E27FC236}">
                <a16:creationId xmlns:a16="http://schemas.microsoft.com/office/drawing/2014/main" id="{8AB8B92E-D2CD-4666-AD5D-F299D8F9724C}"/>
              </a:ext>
            </a:extLst>
          </p:cNvPr>
          <p:cNvSpPr>
            <a:spLocks noChangeArrowheads="1"/>
          </p:cNvSpPr>
          <p:nvPr/>
        </p:nvSpPr>
        <p:spPr bwMode="auto">
          <a:xfrm>
            <a:off x="4950542" y="4953000"/>
            <a:ext cx="1828800" cy="381000"/>
          </a:xfrm>
          <a:prstGeom prst="can">
            <a:avLst>
              <a:gd name="adj" fmla="val 34561"/>
            </a:avLst>
          </a:prstGeom>
          <a:solidFill>
            <a:srgbClr val="FF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
            <a:extLst>
              <a:ext uri="{FF2B5EF4-FFF2-40B4-BE49-F238E27FC236}">
                <a16:creationId xmlns:a16="http://schemas.microsoft.com/office/drawing/2014/main" id="{6A285C39-5E8B-4A44-B505-49BCA2E9B33A}"/>
              </a:ext>
            </a:extLst>
          </p:cNvPr>
          <p:cNvSpPr>
            <a:spLocks noChangeArrowheads="1"/>
          </p:cNvSpPr>
          <p:nvPr/>
        </p:nvSpPr>
        <p:spPr bwMode="auto">
          <a:xfrm>
            <a:off x="4959145" y="4796247"/>
            <a:ext cx="1828800" cy="300123"/>
          </a:xfrm>
          <a:prstGeom prst="can">
            <a:avLst>
              <a:gd name="adj" fmla="val 49729"/>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AutoShape 4">
            <a:extLst>
              <a:ext uri="{FF2B5EF4-FFF2-40B4-BE49-F238E27FC236}">
                <a16:creationId xmlns:a16="http://schemas.microsoft.com/office/drawing/2014/main" id="{A290E859-1A99-44D3-B2BA-3DDDC671F908}"/>
              </a:ext>
            </a:extLst>
          </p:cNvPr>
          <p:cNvSpPr>
            <a:spLocks noChangeArrowheads="1"/>
          </p:cNvSpPr>
          <p:nvPr/>
        </p:nvSpPr>
        <p:spPr bwMode="auto">
          <a:xfrm>
            <a:off x="4954228" y="4739148"/>
            <a:ext cx="1828800" cy="213852"/>
          </a:xfrm>
          <a:prstGeom prst="can">
            <a:avLst>
              <a:gd name="adj" fmla="val 34561"/>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a:extLst>
              <a:ext uri="{FF2B5EF4-FFF2-40B4-BE49-F238E27FC236}">
                <a16:creationId xmlns:a16="http://schemas.microsoft.com/office/drawing/2014/main" id="{BCDE2344-6C8C-4E67-9FF7-751305097D92}"/>
              </a:ext>
            </a:extLst>
          </p:cNvPr>
          <p:cNvSpPr>
            <a:spLocks noChangeArrowheads="1"/>
          </p:cNvSpPr>
          <p:nvPr/>
        </p:nvSpPr>
        <p:spPr bwMode="auto">
          <a:xfrm>
            <a:off x="4950542" y="4598142"/>
            <a:ext cx="1828800" cy="212290"/>
          </a:xfrm>
          <a:prstGeom prst="can">
            <a:avLst>
              <a:gd name="adj" fmla="val 34561"/>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4">
            <a:extLst>
              <a:ext uri="{FF2B5EF4-FFF2-40B4-BE49-F238E27FC236}">
                <a16:creationId xmlns:a16="http://schemas.microsoft.com/office/drawing/2014/main" id="{BDC35ADB-1DFD-4A4D-85BC-7D3A38A641E6}"/>
              </a:ext>
            </a:extLst>
          </p:cNvPr>
          <p:cNvSpPr>
            <a:spLocks noChangeArrowheads="1"/>
          </p:cNvSpPr>
          <p:nvPr/>
        </p:nvSpPr>
        <p:spPr bwMode="auto">
          <a:xfrm>
            <a:off x="4950542" y="4543222"/>
            <a:ext cx="1828800" cy="420507"/>
          </a:xfrm>
          <a:prstGeom prst="can">
            <a:avLst>
              <a:gd name="adj" fmla="val 34561"/>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1" name="Straight Arrow Connector 20">
            <a:extLst>
              <a:ext uri="{FF2B5EF4-FFF2-40B4-BE49-F238E27FC236}">
                <a16:creationId xmlns:a16="http://schemas.microsoft.com/office/drawing/2014/main" id="{E1E35FE7-A23B-4FF9-B30F-02488A07B269}"/>
              </a:ext>
            </a:extLst>
          </p:cNvPr>
          <p:cNvCxnSpPr>
            <a:cxnSpLocks/>
            <a:stCxn id="15" idx="2"/>
          </p:cNvCxnSpPr>
          <p:nvPr/>
        </p:nvCxnSpPr>
        <p:spPr>
          <a:xfrm flipH="1">
            <a:off x="4191000" y="4753475"/>
            <a:ext cx="75954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05F9052C-2D1B-4960-89F6-5178F14A2CE6}"/>
              </a:ext>
            </a:extLst>
          </p:cNvPr>
          <p:cNvSpPr txBox="1"/>
          <p:nvPr/>
        </p:nvSpPr>
        <p:spPr>
          <a:xfrm>
            <a:off x="8439109" y="4430309"/>
            <a:ext cx="1828800" cy="646331"/>
          </a:xfrm>
          <a:prstGeom prst="rect">
            <a:avLst/>
          </a:prstGeom>
          <a:noFill/>
        </p:spPr>
        <p:txBody>
          <a:bodyPr wrap="square" rtlCol="0">
            <a:spAutoFit/>
          </a:bodyPr>
          <a:lstStyle/>
          <a:p>
            <a:r>
              <a:rPr lang="en-US" dirty="0"/>
              <a:t>Debt Service Shortfalls</a:t>
            </a:r>
          </a:p>
        </p:txBody>
      </p:sp>
    </p:spTree>
    <p:extLst>
      <p:ext uri="{BB962C8B-B14F-4D97-AF65-F5344CB8AC3E}">
        <p14:creationId xmlns:p14="http://schemas.microsoft.com/office/powerpoint/2010/main" val="4610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3.7037E-7 L 0.27361 -0.13102 " pathEditMode="relative" rAng="0" ptsTypes="AA">
                                      <p:cBhvr>
                                        <p:cTn id="6" dur="2000" fill="hold"/>
                                        <p:tgtEl>
                                          <p:spTgt spid="16"/>
                                        </p:tgtEl>
                                        <p:attrNameLst>
                                          <p:attrName>ppt_x</p:attrName>
                                          <p:attrName>ppt_y</p:attrName>
                                        </p:attrNameLst>
                                      </p:cBhvr>
                                      <p:rCtr x="13681" y="-6551"/>
                                    </p:animMotion>
                                  </p:childTnLst>
                                </p:cTn>
                              </p:par>
                              <p:par>
                                <p:cTn id="7" presetID="22" presetClass="exit" presetSubtype="1" fill="hold" grpId="0" nodeType="withEffect">
                                  <p:stCondLst>
                                    <p:cond delay="0"/>
                                  </p:stCondLst>
                                  <p:childTnLst>
                                    <p:animEffect transition="out" filter="wipe(up)">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par>
                                <p:cTn id="10" presetID="2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2000"/>
                            </p:stCondLst>
                            <p:childTnLst>
                              <p:par>
                                <p:cTn id="14" presetID="10" presetClass="exit" presetSubtype="0" fill="hold" grpId="1" nodeType="after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6" grpId="0" animBg="1"/>
      <p:bldP spid="16" grpId="1" animBg="1"/>
      <p:bldP spid="15"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3897" y="1806066"/>
            <a:ext cx="10784840" cy="3522887"/>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5499735" algn="l"/>
              </a:tabLst>
              <a:defRPr/>
            </a:pPr>
            <a:r>
              <a:rPr kumimoji="0" sz="3000" b="0" i="0" u="none" strike="noStrike" kern="0" cap="none" spc="0" normalizeH="0" baseline="0" noProof="0" dirty="0">
                <a:ln>
                  <a:noFill/>
                </a:ln>
                <a:solidFill>
                  <a:srgbClr val="002452"/>
                </a:solidFill>
                <a:effectLst/>
                <a:uLnTx/>
                <a:uFillTx/>
                <a:latin typeface="Calibri"/>
                <a:cs typeface="Calibri"/>
              </a:rPr>
              <a:t>2020</a:t>
            </a:r>
            <a:r>
              <a:rPr kumimoji="0" sz="3000" b="0" i="0" u="none" strike="noStrike" kern="0" cap="none" spc="-5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Assets</a:t>
            </a:r>
            <a:r>
              <a:rPr kumimoji="0" sz="3000" b="0" i="0" u="none" strike="noStrike" kern="0" cap="none" spc="-7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&lt;$1</a:t>
            </a:r>
            <a:r>
              <a:rPr kumimoji="0" sz="3000" b="0" i="0" u="none" strike="noStrike" kern="0" cap="none" spc="-55"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Billion</a:t>
            </a:r>
            <a:r>
              <a:rPr kumimoji="0" sz="3000" b="0" i="0" u="none" strike="noStrike" kern="0" cap="none" spc="0" normalizeH="0" baseline="0" noProof="0" dirty="0">
                <a:ln>
                  <a:noFill/>
                </a:ln>
                <a:solidFill>
                  <a:srgbClr val="002452"/>
                </a:solidFill>
                <a:effectLst/>
                <a:uLnTx/>
                <a:uFillTx/>
                <a:latin typeface="Calibri"/>
                <a:cs typeface="Calibri"/>
              </a:rPr>
              <a:t>	2025</a:t>
            </a:r>
            <a:r>
              <a:rPr kumimoji="0" sz="3000" b="0" i="0" u="none" strike="noStrike" kern="0" cap="none" spc="-5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Assets</a:t>
            </a:r>
            <a:r>
              <a:rPr kumimoji="0" sz="3000" b="0" i="0" u="none" strike="noStrike" kern="0" cap="none" spc="-7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&gt;$2</a:t>
            </a:r>
            <a:r>
              <a:rPr kumimoji="0" sz="3000" b="0" i="0" u="none" strike="noStrike" kern="0" cap="none" spc="-55"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Billion</a:t>
            </a:r>
            <a:endParaRPr kumimoji="0" sz="30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135"/>
              </a:spcBef>
              <a:spcAft>
                <a:spcPts val="0"/>
              </a:spcAft>
              <a:buClrTx/>
              <a:buSzTx/>
              <a:buFontTx/>
              <a:buNone/>
              <a:tabLst/>
              <a:defRPr/>
            </a:pPr>
            <a:endParaRPr kumimoji="0" sz="30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tab pos="5499735" algn="l"/>
              </a:tabLst>
              <a:defRPr/>
            </a:pPr>
            <a:r>
              <a:rPr kumimoji="0" sz="3000" b="0" i="0" u="none" strike="noStrike" kern="0" cap="none" spc="0" normalizeH="0" baseline="0" noProof="0" dirty="0">
                <a:ln>
                  <a:noFill/>
                </a:ln>
                <a:solidFill>
                  <a:srgbClr val="002452"/>
                </a:solidFill>
                <a:effectLst/>
                <a:uLnTx/>
                <a:uFillTx/>
                <a:latin typeface="Calibri"/>
                <a:cs typeface="Calibri"/>
              </a:rPr>
              <a:t>2020</a:t>
            </a:r>
            <a:r>
              <a:rPr kumimoji="0" sz="3000" b="0" i="0" u="none" strike="noStrike" kern="0" cap="none" spc="-80" normalizeH="0" baseline="0" noProof="0" dirty="0">
                <a:ln>
                  <a:noFill/>
                </a:ln>
                <a:solidFill>
                  <a:srgbClr val="002452"/>
                </a:solidFill>
                <a:effectLst/>
                <a:uLnTx/>
                <a:uFillTx/>
                <a:latin typeface="Calibri"/>
                <a:cs typeface="Calibri"/>
              </a:rPr>
              <a:t> </a:t>
            </a:r>
            <a:r>
              <a:rPr kumimoji="0" sz="3000" b="0" i="0" u="none" strike="noStrike" kern="0" cap="none" spc="-45" normalizeH="0" baseline="0" noProof="0" dirty="0">
                <a:ln>
                  <a:noFill/>
                </a:ln>
                <a:solidFill>
                  <a:srgbClr val="002452"/>
                </a:solidFill>
                <a:effectLst/>
                <a:uLnTx/>
                <a:uFillTx/>
                <a:latin typeface="Calibri"/>
                <a:cs typeface="Calibri"/>
              </a:rPr>
              <a:t>DPA</a:t>
            </a:r>
            <a:r>
              <a:rPr kumimoji="0" sz="3000" b="0" i="0" u="none" strike="noStrike" kern="0" cap="none" spc="-8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$&lt;$5</a:t>
            </a:r>
            <a:r>
              <a:rPr kumimoji="0" sz="3000" b="0" i="0" u="none" strike="noStrike" kern="0" cap="none" spc="-80"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Million</a:t>
            </a:r>
            <a:r>
              <a:rPr kumimoji="0" sz="3000" b="0" i="0" u="none" strike="noStrike" kern="0" cap="none" spc="0" normalizeH="0" baseline="0" noProof="0" dirty="0">
                <a:ln>
                  <a:noFill/>
                </a:ln>
                <a:solidFill>
                  <a:srgbClr val="002452"/>
                </a:solidFill>
                <a:effectLst/>
                <a:uLnTx/>
                <a:uFillTx/>
                <a:latin typeface="Calibri"/>
                <a:cs typeface="Calibri"/>
              </a:rPr>
              <a:t>	2025</a:t>
            </a:r>
            <a:r>
              <a:rPr kumimoji="0" sz="3000" b="0" i="0" u="none" strike="noStrike" kern="0" cap="none" spc="-90" normalizeH="0" baseline="0" noProof="0" dirty="0">
                <a:ln>
                  <a:noFill/>
                </a:ln>
                <a:solidFill>
                  <a:srgbClr val="002452"/>
                </a:solidFill>
                <a:effectLst/>
                <a:uLnTx/>
                <a:uFillTx/>
                <a:latin typeface="Calibri"/>
                <a:cs typeface="Calibri"/>
              </a:rPr>
              <a:t> </a:t>
            </a:r>
            <a:r>
              <a:rPr kumimoji="0" sz="3000" b="0" i="0" u="none" strike="noStrike" kern="0" cap="none" spc="-45" normalizeH="0" baseline="0" noProof="0" dirty="0">
                <a:ln>
                  <a:noFill/>
                </a:ln>
                <a:solidFill>
                  <a:srgbClr val="002452"/>
                </a:solidFill>
                <a:effectLst/>
                <a:uLnTx/>
                <a:uFillTx/>
                <a:latin typeface="Calibri"/>
                <a:cs typeface="Calibri"/>
              </a:rPr>
              <a:t>DPA</a:t>
            </a:r>
            <a:r>
              <a:rPr kumimoji="0" sz="3000" b="0" i="0" u="none" strike="noStrike" kern="0" cap="none" spc="-90"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$100+Million</a:t>
            </a:r>
            <a:endParaRPr kumimoji="0" sz="3000" b="0" i="0" u="none" strike="noStrike" kern="0" cap="none" spc="0" normalizeH="0" baseline="0" noProof="0" dirty="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233400"/>
              </a:lnSpc>
              <a:spcBef>
                <a:spcPts val="0"/>
              </a:spcBef>
              <a:spcAft>
                <a:spcPts val="0"/>
              </a:spcAft>
              <a:buClrTx/>
              <a:buSzTx/>
              <a:buFontTx/>
              <a:buNone/>
              <a:tabLst>
                <a:tab pos="6414135" algn="l"/>
              </a:tabLst>
              <a:defRPr/>
            </a:pPr>
            <a:r>
              <a:rPr kumimoji="0" sz="3000" b="0" i="0" u="none" strike="noStrike" kern="0" cap="none" spc="0" normalizeH="0" baseline="0" noProof="0" dirty="0">
                <a:ln>
                  <a:noFill/>
                </a:ln>
                <a:solidFill>
                  <a:srgbClr val="002452"/>
                </a:solidFill>
                <a:effectLst/>
                <a:uLnTx/>
                <a:uFillTx/>
                <a:latin typeface="Calibri"/>
                <a:cs typeface="Calibri"/>
              </a:rPr>
              <a:t>2020</a:t>
            </a:r>
            <a:r>
              <a:rPr kumimoji="0" sz="3000" b="0" i="0" u="none" strike="noStrike" kern="0" cap="none" spc="-7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Parity</a:t>
            </a:r>
            <a:r>
              <a:rPr kumimoji="0" sz="3000" b="0" i="0" u="none" strike="noStrike" kern="0" cap="none" spc="-8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Ratio</a:t>
            </a:r>
            <a:r>
              <a:rPr kumimoji="0" sz="3000" b="0" i="0" u="none" strike="noStrike" kern="0" cap="none" spc="-95" normalizeH="0" baseline="0" noProof="0" dirty="0">
                <a:ln>
                  <a:noFill/>
                </a:ln>
                <a:solidFill>
                  <a:srgbClr val="002452"/>
                </a:solidFill>
                <a:effectLst/>
                <a:uLnTx/>
                <a:uFillTx/>
                <a:latin typeface="Calibri"/>
                <a:cs typeface="Calibri"/>
              </a:rPr>
              <a:t> </a:t>
            </a:r>
            <a:r>
              <a:rPr kumimoji="0" sz="3000" b="0" i="0" u="none" strike="noStrike" kern="0" cap="none" spc="-20" normalizeH="0" baseline="0" noProof="0" dirty="0">
                <a:ln>
                  <a:noFill/>
                </a:ln>
                <a:solidFill>
                  <a:srgbClr val="002452"/>
                </a:solidFill>
                <a:effectLst/>
                <a:uLnTx/>
                <a:uFillTx/>
                <a:latin typeface="Calibri"/>
                <a:cs typeface="Calibri"/>
              </a:rPr>
              <a:t>&gt;1.20</a:t>
            </a:r>
            <a:r>
              <a:rPr kumimoji="0" sz="3000" b="0" i="0" u="none" strike="noStrike" kern="0" cap="none" spc="0" normalizeH="0" baseline="0" noProof="0" dirty="0">
                <a:ln>
                  <a:noFill/>
                </a:ln>
                <a:solidFill>
                  <a:srgbClr val="002452"/>
                </a:solidFill>
                <a:effectLst/>
                <a:uLnTx/>
                <a:uFillTx/>
                <a:latin typeface="Calibri"/>
                <a:cs typeface="Calibri"/>
              </a:rPr>
              <a:t>	2025</a:t>
            </a:r>
            <a:r>
              <a:rPr kumimoji="0" sz="3000" b="0" i="0" u="none" strike="noStrike" kern="0" cap="none" spc="-7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Parity</a:t>
            </a:r>
            <a:r>
              <a:rPr kumimoji="0" sz="3000" b="0" i="0" u="none" strike="noStrike" kern="0" cap="none" spc="-8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Ratio</a:t>
            </a:r>
            <a:r>
              <a:rPr kumimoji="0" sz="3000" b="0" i="0" u="none" strike="noStrike" kern="0" cap="none" spc="-95"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&lt;1.10 </a:t>
            </a:r>
            <a:r>
              <a:rPr kumimoji="0" sz="3000" b="0" i="0" u="none" strike="noStrike" kern="0" cap="none" spc="0" normalizeH="0" baseline="0" noProof="0" dirty="0">
                <a:ln>
                  <a:noFill/>
                </a:ln>
                <a:solidFill>
                  <a:srgbClr val="002452"/>
                </a:solidFill>
                <a:effectLst/>
                <a:uLnTx/>
                <a:uFillTx/>
                <a:latin typeface="Calibri"/>
                <a:cs typeface="Calibri"/>
              </a:rPr>
              <a:t>2020</a:t>
            </a:r>
            <a:r>
              <a:rPr kumimoji="0" sz="3000" b="0" i="0" u="none" strike="noStrike" kern="0" cap="none" spc="-40"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Pandemic</a:t>
            </a:r>
            <a:r>
              <a:rPr kumimoji="0" sz="3000" b="0" i="0" u="none" strike="noStrike" kern="0" cap="none" spc="-5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Funds</a:t>
            </a:r>
            <a:r>
              <a:rPr kumimoji="0" sz="3000" b="0" i="0" u="none" strike="noStrike" kern="0" cap="none" spc="-4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on</a:t>
            </a:r>
            <a:r>
              <a:rPr kumimoji="0" sz="3000" b="0" i="0" u="none" strike="noStrike" kern="0" cap="none" spc="-4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the</a:t>
            </a:r>
            <a:r>
              <a:rPr kumimoji="0" sz="3000" b="0" i="0" u="none" strike="noStrike" kern="0" cap="none" spc="-70" normalizeH="0" baseline="0" noProof="0" dirty="0">
                <a:ln>
                  <a:noFill/>
                </a:ln>
                <a:solidFill>
                  <a:srgbClr val="002452"/>
                </a:solidFill>
                <a:effectLst/>
                <a:uLnTx/>
                <a:uFillTx/>
                <a:latin typeface="Calibri"/>
                <a:cs typeface="Calibri"/>
              </a:rPr>
              <a:t> </a:t>
            </a:r>
            <a:r>
              <a:rPr kumimoji="0" sz="3000" b="0" i="0" u="none" strike="noStrike" kern="0" cap="none" spc="-25" normalizeH="0" baseline="0" noProof="0" dirty="0">
                <a:ln>
                  <a:noFill/>
                </a:ln>
                <a:solidFill>
                  <a:srgbClr val="002452"/>
                </a:solidFill>
                <a:effectLst/>
                <a:uLnTx/>
                <a:uFillTx/>
                <a:latin typeface="Calibri"/>
                <a:cs typeface="Calibri"/>
              </a:rPr>
              <a:t>Way</a:t>
            </a:r>
            <a:r>
              <a:rPr kumimoji="0" sz="3000" b="0" i="0" u="none" strike="noStrike" kern="0" cap="none" spc="0" normalizeH="0" baseline="0" noProof="0" dirty="0">
                <a:ln>
                  <a:noFill/>
                </a:ln>
                <a:solidFill>
                  <a:srgbClr val="002452"/>
                </a:solidFill>
                <a:effectLst/>
                <a:uLnTx/>
                <a:uFillTx/>
                <a:latin typeface="Calibri"/>
                <a:cs typeface="Calibri"/>
              </a:rPr>
              <a:t>	2025</a:t>
            </a:r>
            <a:r>
              <a:rPr kumimoji="0" sz="3000" b="0" i="0" u="none" strike="noStrike" kern="0" cap="none" spc="-5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Pandemic</a:t>
            </a:r>
            <a:r>
              <a:rPr kumimoji="0" sz="3000" b="0" i="0" u="none" strike="noStrike" kern="0" cap="none" spc="-75" normalizeH="0" baseline="0" noProof="0" dirty="0">
                <a:ln>
                  <a:noFill/>
                </a:ln>
                <a:solidFill>
                  <a:srgbClr val="002452"/>
                </a:solidFill>
                <a:effectLst/>
                <a:uLnTx/>
                <a:uFillTx/>
                <a:latin typeface="Calibri"/>
                <a:cs typeface="Calibri"/>
              </a:rPr>
              <a:t> </a:t>
            </a:r>
            <a:r>
              <a:rPr kumimoji="0" sz="3000" b="0" i="0" u="none" strike="noStrike" kern="0" cap="none" spc="0" normalizeH="0" baseline="0" noProof="0" dirty="0">
                <a:ln>
                  <a:noFill/>
                </a:ln>
                <a:solidFill>
                  <a:srgbClr val="002452"/>
                </a:solidFill>
                <a:effectLst/>
                <a:uLnTx/>
                <a:uFillTx/>
                <a:latin typeface="Calibri"/>
                <a:cs typeface="Calibri"/>
              </a:rPr>
              <a:t>Funds</a:t>
            </a:r>
            <a:r>
              <a:rPr kumimoji="0" sz="3000" b="0" i="0" u="none" strike="noStrike" kern="0" cap="none" spc="-60" normalizeH="0" baseline="0" noProof="0" dirty="0">
                <a:ln>
                  <a:noFill/>
                </a:ln>
                <a:solidFill>
                  <a:srgbClr val="002452"/>
                </a:solidFill>
                <a:effectLst/>
                <a:uLnTx/>
                <a:uFillTx/>
                <a:latin typeface="Calibri"/>
                <a:cs typeface="Calibri"/>
              </a:rPr>
              <a:t> </a:t>
            </a:r>
            <a:r>
              <a:rPr kumimoji="0" sz="3000" b="0" i="0" u="none" strike="noStrike" kern="0" cap="none" spc="-10" normalizeH="0" baseline="0" noProof="0" dirty="0">
                <a:ln>
                  <a:noFill/>
                </a:ln>
                <a:solidFill>
                  <a:srgbClr val="002452"/>
                </a:solidFill>
                <a:effectLst/>
                <a:uLnTx/>
                <a:uFillTx/>
                <a:latin typeface="Calibri"/>
                <a:cs typeface="Calibri"/>
              </a:rPr>
              <a:t>Spent</a:t>
            </a:r>
            <a:endParaRPr kumimoji="0" sz="3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 name="object 3"/>
          <p:cNvSpPr txBox="1">
            <a:spLocks noGrp="1"/>
          </p:cNvSpPr>
          <p:nvPr>
            <p:ph type="title"/>
          </p:nvPr>
        </p:nvSpPr>
        <p:spPr>
          <a:xfrm>
            <a:off x="1314958" y="837945"/>
            <a:ext cx="9394190" cy="513715"/>
          </a:xfrm>
          <a:prstGeom prst="rect">
            <a:avLst/>
          </a:prstGeom>
        </p:spPr>
        <p:txBody>
          <a:bodyPr vert="horz" wrap="square" lIns="0" tIns="13335" rIns="0" bIns="0" rtlCol="0">
            <a:spAutoFit/>
          </a:bodyPr>
          <a:lstStyle/>
          <a:p>
            <a:pPr marL="12700">
              <a:lnSpc>
                <a:spcPct val="100000"/>
              </a:lnSpc>
              <a:spcBef>
                <a:spcPts val="105"/>
              </a:spcBef>
            </a:pPr>
            <a:r>
              <a:rPr sz="3200" spc="-50" dirty="0"/>
              <a:t>HFA</a:t>
            </a:r>
            <a:r>
              <a:rPr sz="3200" spc="-160" dirty="0"/>
              <a:t> </a:t>
            </a:r>
            <a:r>
              <a:rPr sz="3200" dirty="0"/>
              <a:t>SF</a:t>
            </a:r>
            <a:r>
              <a:rPr sz="3200" spc="-25" dirty="0"/>
              <a:t> </a:t>
            </a:r>
            <a:r>
              <a:rPr sz="3200" dirty="0"/>
              <a:t>Balance</a:t>
            </a:r>
            <a:r>
              <a:rPr sz="3200" spc="-50" dirty="0"/>
              <a:t> </a:t>
            </a:r>
            <a:r>
              <a:rPr sz="3200" dirty="0"/>
              <a:t>Sheet</a:t>
            </a:r>
            <a:r>
              <a:rPr sz="3200" spc="-40" dirty="0"/>
              <a:t> </a:t>
            </a:r>
            <a:r>
              <a:rPr sz="3200" dirty="0"/>
              <a:t>Change</a:t>
            </a:r>
            <a:r>
              <a:rPr sz="3200" spc="-65" dirty="0"/>
              <a:t> </a:t>
            </a:r>
            <a:r>
              <a:rPr sz="3200" dirty="0"/>
              <a:t>2020</a:t>
            </a:r>
            <a:r>
              <a:rPr sz="3200" spc="-50" dirty="0"/>
              <a:t> </a:t>
            </a:r>
            <a:r>
              <a:rPr sz="3200" dirty="0"/>
              <a:t>versus</a:t>
            </a:r>
            <a:r>
              <a:rPr sz="3200" spc="-35" dirty="0"/>
              <a:t> </a:t>
            </a:r>
            <a:r>
              <a:rPr sz="3200" spc="-20" dirty="0"/>
              <a:t>2025</a:t>
            </a:r>
            <a:endParaRPr sz="3200"/>
          </a:p>
        </p:txBody>
      </p:sp>
      <p:sp>
        <p:nvSpPr>
          <p:cNvPr id="4" name="object 4"/>
          <p:cNvSpPr/>
          <p:nvPr/>
        </p:nvSpPr>
        <p:spPr>
          <a:xfrm>
            <a:off x="4343882" y="1996485"/>
            <a:ext cx="1665631" cy="197278"/>
          </a:xfrm>
          <a:custGeom>
            <a:avLst/>
            <a:gdLst/>
            <a:ahLst/>
            <a:cxnLst/>
            <a:rect l="l" t="t" r="r" b="b"/>
            <a:pathLst>
              <a:path w="1702435" h="76200">
                <a:moveTo>
                  <a:pt x="1625854" y="0"/>
                </a:moveTo>
                <a:lnTo>
                  <a:pt x="1625854" y="76200"/>
                </a:lnTo>
                <a:lnTo>
                  <a:pt x="1683004" y="47625"/>
                </a:lnTo>
                <a:lnTo>
                  <a:pt x="1638554" y="47625"/>
                </a:lnTo>
                <a:lnTo>
                  <a:pt x="1638554" y="28575"/>
                </a:lnTo>
                <a:lnTo>
                  <a:pt x="1683004" y="28575"/>
                </a:lnTo>
                <a:lnTo>
                  <a:pt x="1625854" y="0"/>
                </a:lnTo>
                <a:close/>
              </a:path>
              <a:path w="1702435" h="76200">
                <a:moveTo>
                  <a:pt x="1625854" y="28575"/>
                </a:moveTo>
                <a:lnTo>
                  <a:pt x="0" y="28575"/>
                </a:lnTo>
                <a:lnTo>
                  <a:pt x="0" y="47625"/>
                </a:lnTo>
                <a:lnTo>
                  <a:pt x="1625854" y="47625"/>
                </a:lnTo>
                <a:lnTo>
                  <a:pt x="1625854" y="28575"/>
                </a:lnTo>
                <a:close/>
              </a:path>
              <a:path w="1702435" h="76200">
                <a:moveTo>
                  <a:pt x="1683004" y="28575"/>
                </a:moveTo>
                <a:lnTo>
                  <a:pt x="1638554" y="28575"/>
                </a:lnTo>
                <a:lnTo>
                  <a:pt x="1638554" y="47625"/>
                </a:lnTo>
                <a:lnTo>
                  <a:pt x="1683004" y="47625"/>
                </a:lnTo>
                <a:lnTo>
                  <a:pt x="1702054" y="38100"/>
                </a:lnTo>
                <a:lnTo>
                  <a:pt x="1683004" y="28575"/>
                </a:lnTo>
                <a:close/>
              </a:path>
            </a:pathLst>
          </a:custGeom>
          <a:solidFill>
            <a:srgbClr val="00245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4343882" y="3062532"/>
            <a:ext cx="1702435" cy="197278"/>
          </a:xfrm>
          <a:custGeom>
            <a:avLst/>
            <a:gdLst/>
            <a:ahLst/>
            <a:cxnLst/>
            <a:rect l="l" t="t" r="r" b="b"/>
            <a:pathLst>
              <a:path w="1702435" h="76200">
                <a:moveTo>
                  <a:pt x="1625854" y="0"/>
                </a:moveTo>
                <a:lnTo>
                  <a:pt x="1625854" y="76200"/>
                </a:lnTo>
                <a:lnTo>
                  <a:pt x="1683004" y="47625"/>
                </a:lnTo>
                <a:lnTo>
                  <a:pt x="1638554" y="47625"/>
                </a:lnTo>
                <a:lnTo>
                  <a:pt x="1638554" y="28575"/>
                </a:lnTo>
                <a:lnTo>
                  <a:pt x="1683004" y="28575"/>
                </a:lnTo>
                <a:lnTo>
                  <a:pt x="1625854" y="0"/>
                </a:lnTo>
                <a:close/>
              </a:path>
              <a:path w="1702435" h="76200">
                <a:moveTo>
                  <a:pt x="1625854" y="28575"/>
                </a:moveTo>
                <a:lnTo>
                  <a:pt x="0" y="28575"/>
                </a:lnTo>
                <a:lnTo>
                  <a:pt x="0" y="47625"/>
                </a:lnTo>
                <a:lnTo>
                  <a:pt x="1625854" y="47625"/>
                </a:lnTo>
                <a:lnTo>
                  <a:pt x="1625854" y="28575"/>
                </a:lnTo>
                <a:close/>
              </a:path>
              <a:path w="1702435" h="76200">
                <a:moveTo>
                  <a:pt x="1683004" y="28575"/>
                </a:moveTo>
                <a:lnTo>
                  <a:pt x="1638554" y="28575"/>
                </a:lnTo>
                <a:lnTo>
                  <a:pt x="1638554" y="47625"/>
                </a:lnTo>
                <a:lnTo>
                  <a:pt x="1683004" y="47625"/>
                </a:lnTo>
                <a:lnTo>
                  <a:pt x="1702054" y="38100"/>
                </a:lnTo>
                <a:lnTo>
                  <a:pt x="1683004" y="28575"/>
                </a:lnTo>
                <a:close/>
              </a:path>
            </a:pathLst>
          </a:custGeom>
          <a:solidFill>
            <a:srgbClr val="00245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6"/>
          <p:cNvSpPr/>
          <p:nvPr/>
        </p:nvSpPr>
        <p:spPr>
          <a:xfrm>
            <a:off x="4524730" y="3942735"/>
            <a:ext cx="2435860" cy="197278"/>
          </a:xfrm>
          <a:custGeom>
            <a:avLst/>
            <a:gdLst/>
            <a:ahLst/>
            <a:cxnLst/>
            <a:rect l="l" t="t" r="r" b="b"/>
            <a:pathLst>
              <a:path w="2435859" h="76200">
                <a:moveTo>
                  <a:pt x="2359405" y="0"/>
                </a:moveTo>
                <a:lnTo>
                  <a:pt x="2359405" y="76200"/>
                </a:lnTo>
                <a:lnTo>
                  <a:pt x="2416555" y="47625"/>
                </a:lnTo>
                <a:lnTo>
                  <a:pt x="2372105" y="47625"/>
                </a:lnTo>
                <a:lnTo>
                  <a:pt x="2372105" y="28575"/>
                </a:lnTo>
                <a:lnTo>
                  <a:pt x="2416555" y="28575"/>
                </a:lnTo>
                <a:lnTo>
                  <a:pt x="2359405" y="0"/>
                </a:lnTo>
                <a:close/>
              </a:path>
              <a:path w="2435859" h="76200">
                <a:moveTo>
                  <a:pt x="2359405" y="28575"/>
                </a:moveTo>
                <a:lnTo>
                  <a:pt x="0" y="28575"/>
                </a:lnTo>
                <a:lnTo>
                  <a:pt x="0" y="47625"/>
                </a:lnTo>
                <a:lnTo>
                  <a:pt x="2359405" y="47625"/>
                </a:lnTo>
                <a:lnTo>
                  <a:pt x="2359405" y="28575"/>
                </a:lnTo>
                <a:close/>
              </a:path>
              <a:path w="2435859" h="76200">
                <a:moveTo>
                  <a:pt x="2416555" y="28575"/>
                </a:moveTo>
                <a:lnTo>
                  <a:pt x="2372105" y="28575"/>
                </a:lnTo>
                <a:lnTo>
                  <a:pt x="2372105" y="47625"/>
                </a:lnTo>
                <a:lnTo>
                  <a:pt x="2416555" y="47625"/>
                </a:lnTo>
                <a:lnTo>
                  <a:pt x="2435605" y="38100"/>
                </a:lnTo>
                <a:lnTo>
                  <a:pt x="2416555" y="28575"/>
                </a:lnTo>
                <a:close/>
              </a:path>
            </a:pathLst>
          </a:custGeom>
          <a:solidFill>
            <a:srgbClr val="00245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6046317" y="4982116"/>
            <a:ext cx="914273" cy="197278"/>
          </a:xfrm>
          <a:custGeom>
            <a:avLst/>
            <a:gdLst/>
            <a:ahLst/>
            <a:cxnLst/>
            <a:rect l="l" t="t" r="r" b="b"/>
            <a:pathLst>
              <a:path w="709295" h="76200">
                <a:moveTo>
                  <a:pt x="633094" y="0"/>
                </a:moveTo>
                <a:lnTo>
                  <a:pt x="633094" y="76199"/>
                </a:lnTo>
                <a:lnTo>
                  <a:pt x="690244" y="47624"/>
                </a:lnTo>
                <a:lnTo>
                  <a:pt x="645794" y="47624"/>
                </a:lnTo>
                <a:lnTo>
                  <a:pt x="645794" y="28574"/>
                </a:lnTo>
                <a:lnTo>
                  <a:pt x="690244" y="28574"/>
                </a:lnTo>
                <a:lnTo>
                  <a:pt x="633094" y="0"/>
                </a:lnTo>
                <a:close/>
              </a:path>
              <a:path w="709295" h="76200">
                <a:moveTo>
                  <a:pt x="633094" y="28574"/>
                </a:moveTo>
                <a:lnTo>
                  <a:pt x="0" y="28574"/>
                </a:lnTo>
                <a:lnTo>
                  <a:pt x="0" y="47624"/>
                </a:lnTo>
                <a:lnTo>
                  <a:pt x="633094" y="47624"/>
                </a:lnTo>
                <a:lnTo>
                  <a:pt x="633094" y="28574"/>
                </a:lnTo>
                <a:close/>
              </a:path>
              <a:path w="709295" h="76200">
                <a:moveTo>
                  <a:pt x="690244" y="28574"/>
                </a:moveTo>
                <a:lnTo>
                  <a:pt x="645794" y="28574"/>
                </a:lnTo>
                <a:lnTo>
                  <a:pt x="645794" y="47624"/>
                </a:lnTo>
                <a:lnTo>
                  <a:pt x="690244" y="47624"/>
                </a:lnTo>
                <a:lnTo>
                  <a:pt x="709294" y="38099"/>
                </a:lnTo>
                <a:lnTo>
                  <a:pt x="690244" y="28574"/>
                </a:lnTo>
                <a:close/>
              </a:path>
            </a:pathLst>
          </a:custGeom>
          <a:solidFill>
            <a:srgbClr val="00245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3B4E-8A4A-46F6-BB7B-277D1D14A964}"/>
              </a:ext>
            </a:extLst>
          </p:cNvPr>
          <p:cNvSpPr>
            <a:spLocks noGrp="1"/>
          </p:cNvSpPr>
          <p:nvPr>
            <p:ph type="title"/>
          </p:nvPr>
        </p:nvSpPr>
        <p:spPr/>
        <p:txBody>
          <a:bodyPr>
            <a:normAutofit/>
          </a:bodyPr>
          <a:lstStyle/>
          <a:p>
            <a:r>
              <a:rPr lang="en-US" sz="4000" dirty="0">
                <a:solidFill>
                  <a:schemeClr val="bg2"/>
                </a:solidFill>
              </a:rPr>
              <a:t>Where Funds Are Used</a:t>
            </a:r>
          </a:p>
        </p:txBody>
      </p:sp>
      <p:sp>
        <p:nvSpPr>
          <p:cNvPr id="3" name="Content Placeholder 2">
            <a:extLst>
              <a:ext uri="{FF2B5EF4-FFF2-40B4-BE49-F238E27FC236}">
                <a16:creationId xmlns:a16="http://schemas.microsoft.com/office/drawing/2014/main" id="{DE2E25CF-5659-4075-97A8-896A92467445}"/>
              </a:ext>
            </a:extLst>
          </p:cNvPr>
          <p:cNvSpPr>
            <a:spLocks noGrp="1"/>
          </p:cNvSpPr>
          <p:nvPr>
            <p:ph idx="1"/>
          </p:nvPr>
        </p:nvSpPr>
        <p:spPr>
          <a:xfrm>
            <a:off x="838200" y="1353360"/>
            <a:ext cx="10515600" cy="3660775"/>
          </a:xfrm>
        </p:spPr>
        <p:txBody>
          <a:bodyPr>
            <a:normAutofit/>
          </a:bodyPr>
          <a:lstStyle/>
          <a:p>
            <a:pPr marL="0" indent="0">
              <a:buNone/>
            </a:pPr>
            <a:endParaRPr lang="en-US" sz="2400" dirty="0">
              <a:solidFill>
                <a:srgbClr val="00B050"/>
              </a:solidFill>
            </a:endParaRPr>
          </a:p>
          <a:p>
            <a:pPr marL="0" indent="0">
              <a:buNone/>
            </a:pPr>
            <a:r>
              <a:rPr lang="en-US" sz="2400" dirty="0">
                <a:solidFill>
                  <a:srgbClr val="00B050"/>
                </a:solidFill>
              </a:rPr>
              <a:t>Special Reserve Funds </a:t>
            </a:r>
            <a:r>
              <a:rPr lang="en-US" sz="2400" dirty="0"/>
              <a:t>are used for Board designated programs</a:t>
            </a:r>
            <a:endParaRPr lang="en-US" sz="2400" dirty="0">
              <a:solidFill>
                <a:srgbClr val="00B050"/>
              </a:solidFill>
            </a:endParaRPr>
          </a:p>
        </p:txBody>
      </p:sp>
      <p:sp>
        <p:nvSpPr>
          <p:cNvPr id="4" name="AutoShape 4">
            <a:extLst>
              <a:ext uri="{FF2B5EF4-FFF2-40B4-BE49-F238E27FC236}">
                <a16:creationId xmlns:a16="http://schemas.microsoft.com/office/drawing/2014/main" id="{39B8F49B-3DFA-40EE-A424-1E30B13B5948}"/>
              </a:ext>
            </a:extLst>
          </p:cNvPr>
          <p:cNvSpPr>
            <a:spLocks noChangeArrowheads="1"/>
          </p:cNvSpPr>
          <p:nvPr/>
        </p:nvSpPr>
        <p:spPr bwMode="auto">
          <a:xfrm>
            <a:off x="4953000" y="3757105"/>
            <a:ext cx="1828800" cy="1547812"/>
          </a:xfrm>
          <a:prstGeom prst="can">
            <a:avLst>
              <a:gd name="adj" fmla="val 13359"/>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6" name="Straight Arrow Connector 5">
            <a:extLst>
              <a:ext uri="{FF2B5EF4-FFF2-40B4-BE49-F238E27FC236}">
                <a16:creationId xmlns:a16="http://schemas.microsoft.com/office/drawing/2014/main" id="{320DAB9E-BF5C-4A67-8AC6-725803D54734}"/>
              </a:ext>
            </a:extLst>
          </p:cNvPr>
          <p:cNvCxnSpPr>
            <a:cxnSpLocks/>
          </p:cNvCxnSpPr>
          <p:nvPr/>
        </p:nvCxnSpPr>
        <p:spPr>
          <a:xfrm flipV="1">
            <a:off x="6820830" y="4627367"/>
            <a:ext cx="1332571" cy="90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4E7BF170-AAF0-41BC-A31A-13CF5F62911F}"/>
              </a:ext>
            </a:extLst>
          </p:cNvPr>
          <p:cNvSpPr txBox="1"/>
          <p:nvPr/>
        </p:nvSpPr>
        <p:spPr>
          <a:xfrm>
            <a:off x="1939713" y="3757105"/>
            <a:ext cx="2133600" cy="1477328"/>
          </a:xfrm>
          <a:prstGeom prst="rect">
            <a:avLst/>
          </a:prstGeom>
          <a:noFill/>
        </p:spPr>
        <p:txBody>
          <a:bodyPr wrap="square" rtlCol="0">
            <a:spAutoFit/>
          </a:bodyPr>
          <a:lstStyle/>
          <a:p>
            <a:r>
              <a:rPr lang="en-US" dirty="0"/>
              <a:t>Purchase:</a:t>
            </a:r>
          </a:p>
          <a:p>
            <a:pPr marL="285750" indent="-285750">
              <a:buFont typeface="Arial" panose="020B0604020202020204" pitchFamily="34" charset="0"/>
              <a:buChar char="•"/>
            </a:pPr>
            <a:r>
              <a:rPr lang="en-US" dirty="0"/>
              <a:t>RAM loans</a:t>
            </a:r>
          </a:p>
          <a:p>
            <a:pPr marL="285750" indent="-285750">
              <a:buFont typeface="Arial" panose="020B0604020202020204" pitchFamily="34" charset="0"/>
              <a:buChar char="•"/>
            </a:pPr>
            <a:r>
              <a:rPr lang="en-US" dirty="0"/>
              <a:t>MBOH 0% Deferred DPA</a:t>
            </a:r>
          </a:p>
          <a:p>
            <a:pPr marL="285750" indent="-285750">
              <a:buFont typeface="Arial" panose="020B0604020202020204" pitchFamily="34" charset="0"/>
              <a:buChar char="•"/>
            </a:pPr>
            <a:r>
              <a:rPr lang="en-US" dirty="0"/>
              <a:t>Previously SRP</a:t>
            </a:r>
          </a:p>
        </p:txBody>
      </p:sp>
      <p:cxnSp>
        <p:nvCxnSpPr>
          <p:cNvPr id="8" name="Straight Arrow Connector 7">
            <a:extLst>
              <a:ext uri="{FF2B5EF4-FFF2-40B4-BE49-F238E27FC236}">
                <a16:creationId xmlns:a16="http://schemas.microsoft.com/office/drawing/2014/main" id="{84FCD664-4E38-4DE9-9E03-F8F78A188ADB}"/>
              </a:ext>
            </a:extLst>
          </p:cNvPr>
          <p:cNvCxnSpPr>
            <a:cxnSpLocks/>
          </p:cNvCxnSpPr>
          <p:nvPr/>
        </p:nvCxnSpPr>
        <p:spPr>
          <a:xfrm flipH="1">
            <a:off x="3810000" y="4676806"/>
            <a:ext cx="10915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0610CCBE-47EE-4238-8F67-20CA24E7C37A}"/>
              </a:ext>
            </a:extLst>
          </p:cNvPr>
          <p:cNvSpPr txBox="1"/>
          <p:nvPr/>
        </p:nvSpPr>
        <p:spPr>
          <a:xfrm>
            <a:off x="8305800" y="4288280"/>
            <a:ext cx="1600200" cy="923330"/>
          </a:xfrm>
          <a:prstGeom prst="rect">
            <a:avLst/>
          </a:prstGeom>
          <a:noFill/>
        </p:spPr>
        <p:txBody>
          <a:bodyPr wrap="square" rtlCol="0">
            <a:spAutoFit/>
          </a:bodyPr>
          <a:lstStyle/>
          <a:p>
            <a:r>
              <a:rPr lang="en-US" dirty="0"/>
              <a:t>Repay bondholders (if needed)</a:t>
            </a:r>
          </a:p>
        </p:txBody>
      </p:sp>
      <p:sp>
        <p:nvSpPr>
          <p:cNvPr id="14" name="AutoShape 4">
            <a:extLst>
              <a:ext uri="{FF2B5EF4-FFF2-40B4-BE49-F238E27FC236}">
                <a16:creationId xmlns:a16="http://schemas.microsoft.com/office/drawing/2014/main" id="{8AB8B92E-D2CD-4666-AD5D-F299D8F9724C}"/>
              </a:ext>
            </a:extLst>
          </p:cNvPr>
          <p:cNvSpPr>
            <a:spLocks noChangeArrowheads="1"/>
          </p:cNvSpPr>
          <p:nvPr/>
        </p:nvSpPr>
        <p:spPr bwMode="auto">
          <a:xfrm>
            <a:off x="4950542" y="4953000"/>
            <a:ext cx="1828800" cy="381000"/>
          </a:xfrm>
          <a:prstGeom prst="can">
            <a:avLst>
              <a:gd name="adj" fmla="val 34561"/>
            </a:avLst>
          </a:prstGeom>
          <a:solidFill>
            <a:srgbClr val="FF99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4">
            <a:extLst>
              <a:ext uri="{FF2B5EF4-FFF2-40B4-BE49-F238E27FC236}">
                <a16:creationId xmlns:a16="http://schemas.microsoft.com/office/drawing/2014/main" id="{6A285C39-5E8B-4A44-B505-49BCA2E9B33A}"/>
              </a:ext>
            </a:extLst>
          </p:cNvPr>
          <p:cNvSpPr>
            <a:spLocks noChangeArrowheads="1"/>
          </p:cNvSpPr>
          <p:nvPr/>
        </p:nvSpPr>
        <p:spPr bwMode="auto">
          <a:xfrm>
            <a:off x="4959145" y="4796247"/>
            <a:ext cx="1828800" cy="300123"/>
          </a:xfrm>
          <a:prstGeom prst="can">
            <a:avLst>
              <a:gd name="adj" fmla="val 49729"/>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AutoShape 4">
            <a:extLst>
              <a:ext uri="{FF2B5EF4-FFF2-40B4-BE49-F238E27FC236}">
                <a16:creationId xmlns:a16="http://schemas.microsoft.com/office/drawing/2014/main" id="{C0D7A552-F42F-489A-B21F-ACDC9B4EEDD3}"/>
              </a:ext>
            </a:extLst>
          </p:cNvPr>
          <p:cNvSpPr>
            <a:spLocks noChangeArrowheads="1"/>
          </p:cNvSpPr>
          <p:nvPr/>
        </p:nvSpPr>
        <p:spPr bwMode="auto">
          <a:xfrm>
            <a:off x="4957301" y="4639548"/>
            <a:ext cx="1828800" cy="314831"/>
          </a:xfrm>
          <a:prstGeom prst="can">
            <a:avLst>
              <a:gd name="adj" fmla="val 50000"/>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AutoShape 4">
            <a:extLst>
              <a:ext uri="{FF2B5EF4-FFF2-40B4-BE49-F238E27FC236}">
                <a16:creationId xmlns:a16="http://schemas.microsoft.com/office/drawing/2014/main" id="{A290E859-1A99-44D3-B2BA-3DDDC671F908}"/>
              </a:ext>
            </a:extLst>
          </p:cNvPr>
          <p:cNvSpPr>
            <a:spLocks noChangeArrowheads="1"/>
          </p:cNvSpPr>
          <p:nvPr/>
        </p:nvSpPr>
        <p:spPr bwMode="auto">
          <a:xfrm>
            <a:off x="4950542" y="4555545"/>
            <a:ext cx="1828800" cy="255463"/>
          </a:xfrm>
          <a:prstGeom prst="can">
            <a:avLst>
              <a:gd name="adj" fmla="val 34561"/>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AutoShape 4">
            <a:extLst>
              <a:ext uri="{FF2B5EF4-FFF2-40B4-BE49-F238E27FC236}">
                <a16:creationId xmlns:a16="http://schemas.microsoft.com/office/drawing/2014/main" id="{BCDE2344-6C8C-4E67-9FF7-751305097D92}"/>
              </a:ext>
            </a:extLst>
          </p:cNvPr>
          <p:cNvSpPr>
            <a:spLocks noChangeArrowheads="1"/>
          </p:cNvSpPr>
          <p:nvPr/>
        </p:nvSpPr>
        <p:spPr bwMode="auto">
          <a:xfrm>
            <a:off x="4957301" y="4425104"/>
            <a:ext cx="1828800" cy="212290"/>
          </a:xfrm>
          <a:prstGeom prst="can">
            <a:avLst>
              <a:gd name="adj" fmla="val 34561"/>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AutoShape 4">
            <a:extLst>
              <a:ext uri="{FF2B5EF4-FFF2-40B4-BE49-F238E27FC236}">
                <a16:creationId xmlns:a16="http://schemas.microsoft.com/office/drawing/2014/main" id="{BDC35ADB-1DFD-4A4D-85BC-7D3A38A641E6}"/>
              </a:ext>
            </a:extLst>
          </p:cNvPr>
          <p:cNvSpPr>
            <a:spLocks noChangeArrowheads="1"/>
          </p:cNvSpPr>
          <p:nvPr/>
        </p:nvSpPr>
        <p:spPr bwMode="auto">
          <a:xfrm>
            <a:off x="4952999" y="4401194"/>
            <a:ext cx="1828800" cy="420507"/>
          </a:xfrm>
          <a:prstGeom prst="can">
            <a:avLst>
              <a:gd name="adj" fmla="val 34561"/>
            </a:avLst>
          </a:prstGeom>
          <a:solidFill>
            <a:srgbClr val="00B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09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85185E-6 L 0.25781 -0.08449 " pathEditMode="relative" rAng="0" ptsTypes="AA">
                                      <p:cBhvr>
                                        <p:cTn id="6" dur="2000" fill="hold"/>
                                        <p:tgtEl>
                                          <p:spTgt spid="16"/>
                                        </p:tgtEl>
                                        <p:attrNameLst>
                                          <p:attrName>ppt_x</p:attrName>
                                          <p:attrName>ppt_y</p:attrName>
                                        </p:attrNameLst>
                                      </p:cBhvr>
                                      <p:rCtr x="12882" y="-4236"/>
                                    </p:animMotion>
                                  </p:childTnLst>
                                </p:cTn>
                              </p:par>
                              <p:par>
                                <p:cTn id="7" presetID="22" presetClass="exit" presetSubtype="1" fill="hold" grpId="0" nodeType="withEffect">
                                  <p:stCondLst>
                                    <p:cond delay="0"/>
                                  </p:stCondLst>
                                  <p:childTnLst>
                                    <p:animEffect transition="out" filter="wipe(up)">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par>
                                <p:cTn id="10" presetID="2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2000"/>
                            </p:stCondLst>
                            <p:childTnLst>
                              <p:par>
                                <p:cTn id="14" presetID="10" presetClass="exit" presetSubtype="0" fill="hold" grpId="1" nodeType="after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6" grpId="1"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C66C-82C4-6F49-6BAC-BD0E0FA17E36}"/>
              </a:ext>
            </a:extLst>
          </p:cNvPr>
          <p:cNvSpPr>
            <a:spLocks noGrp="1"/>
          </p:cNvSpPr>
          <p:nvPr>
            <p:ph type="title"/>
          </p:nvPr>
        </p:nvSpPr>
        <p:spPr/>
        <p:txBody>
          <a:bodyPr/>
          <a:lstStyle/>
          <a:p>
            <a:r>
              <a:rPr lang="en-US" dirty="0"/>
              <a:t>Cash Balances as of 6/30/2025</a:t>
            </a:r>
          </a:p>
        </p:txBody>
      </p:sp>
      <p:sp>
        <p:nvSpPr>
          <p:cNvPr id="3" name="Content Placeholder 2">
            <a:extLst>
              <a:ext uri="{FF2B5EF4-FFF2-40B4-BE49-F238E27FC236}">
                <a16:creationId xmlns:a16="http://schemas.microsoft.com/office/drawing/2014/main" id="{28F3DE2D-0BC0-184B-B634-3A5257196A80}"/>
              </a:ext>
            </a:extLst>
          </p:cNvPr>
          <p:cNvSpPr>
            <a:spLocks noGrp="1"/>
          </p:cNvSpPr>
          <p:nvPr>
            <p:ph idx="1"/>
          </p:nvPr>
        </p:nvSpPr>
        <p:spPr/>
        <p:txBody>
          <a:bodyPr>
            <a:normAutofit/>
          </a:bodyPr>
          <a:lstStyle/>
          <a:p>
            <a:pPr marL="285750" indent="-285750" defTabSz="91440">
              <a:spcBef>
                <a:spcPts val="600"/>
              </a:spcBef>
              <a:buFontTx/>
              <a:buChar char="-"/>
            </a:pPr>
            <a:r>
              <a:rPr lang="en-US" dirty="0"/>
              <a:t>Combined Revenue (Raspberry funds) :</a:t>
            </a:r>
          </a:p>
          <a:p>
            <a:pPr marL="971550" lvl="1" indent="-285750" defTabSz="91440">
              <a:spcBef>
                <a:spcPts val="600"/>
              </a:spcBef>
              <a:buFontTx/>
              <a:buChar char="-"/>
            </a:pPr>
            <a:r>
              <a:rPr lang="en-US" dirty="0"/>
              <a:t>$19M set-aside for 5-years operating expenses at $3.8M/year</a:t>
            </a:r>
          </a:p>
          <a:p>
            <a:pPr marL="971550" lvl="1" indent="-285750" defTabSz="91440">
              <a:spcBef>
                <a:spcPts val="600"/>
              </a:spcBef>
              <a:buFontTx/>
              <a:buChar char="-"/>
            </a:pPr>
            <a:r>
              <a:rPr lang="en-US" dirty="0"/>
              <a:t>$4M set-aside for debt service shortfall</a:t>
            </a:r>
          </a:p>
          <a:p>
            <a:pPr marL="971550" lvl="1" indent="-285750" defTabSz="91440">
              <a:spcBef>
                <a:spcPts val="600"/>
              </a:spcBef>
              <a:buFontTx/>
              <a:buChar char="-"/>
            </a:pPr>
            <a:r>
              <a:rPr lang="en-US" dirty="0"/>
              <a:t>$1M set-aside for Habitat for Humanity (the Board committed $3M to Habitat have $2M available in Pre-Ullman)</a:t>
            </a:r>
          </a:p>
          <a:p>
            <a:pPr marL="971550" lvl="1" indent="-285750" defTabSz="91440">
              <a:spcBef>
                <a:spcPts val="600"/>
              </a:spcBef>
              <a:buFontTx/>
              <a:buChar char="-"/>
            </a:pPr>
            <a:r>
              <a:rPr lang="en-US" dirty="0"/>
              <a:t>$4.9M available</a:t>
            </a:r>
          </a:p>
        </p:txBody>
      </p:sp>
    </p:spTree>
    <p:extLst>
      <p:ext uri="{BB962C8B-B14F-4D97-AF65-F5344CB8AC3E}">
        <p14:creationId xmlns:p14="http://schemas.microsoft.com/office/powerpoint/2010/main" val="89389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275E0-9FFE-2AA0-D999-C2566C67C7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A15C7-A76E-ED7B-0739-FD1279215FA3}"/>
              </a:ext>
            </a:extLst>
          </p:cNvPr>
          <p:cNvSpPr>
            <a:spLocks noGrp="1"/>
          </p:cNvSpPr>
          <p:nvPr>
            <p:ph type="title"/>
          </p:nvPr>
        </p:nvSpPr>
        <p:spPr/>
        <p:txBody>
          <a:bodyPr/>
          <a:lstStyle/>
          <a:p>
            <a:r>
              <a:rPr lang="en-US" dirty="0"/>
              <a:t>Cash Balances as of 6/30/2025</a:t>
            </a:r>
          </a:p>
        </p:txBody>
      </p:sp>
      <p:sp>
        <p:nvSpPr>
          <p:cNvPr id="3" name="Content Placeholder 2">
            <a:extLst>
              <a:ext uri="{FF2B5EF4-FFF2-40B4-BE49-F238E27FC236}">
                <a16:creationId xmlns:a16="http://schemas.microsoft.com/office/drawing/2014/main" id="{9B3299A9-C169-9518-4FDE-CBFD3534C1FF}"/>
              </a:ext>
            </a:extLst>
          </p:cNvPr>
          <p:cNvSpPr>
            <a:spLocks noGrp="1"/>
          </p:cNvSpPr>
          <p:nvPr>
            <p:ph idx="1"/>
          </p:nvPr>
        </p:nvSpPr>
        <p:spPr/>
        <p:txBody>
          <a:bodyPr>
            <a:normAutofit/>
          </a:bodyPr>
          <a:lstStyle/>
          <a:p>
            <a:pPr marL="285750" indent="-285750" defTabSz="91440">
              <a:spcBef>
                <a:spcPts val="600"/>
              </a:spcBef>
              <a:buFontTx/>
              <a:buChar char="-"/>
            </a:pPr>
            <a:r>
              <a:rPr lang="en-US" dirty="0"/>
              <a:t>Green (special reserves)		 																				   </a:t>
            </a:r>
          </a:p>
          <a:p>
            <a:pPr marL="971550" lvl="1" indent="-285750" defTabSz="91440">
              <a:spcBef>
                <a:spcPts val="600"/>
              </a:spcBef>
              <a:buFontTx/>
              <a:buChar char="-"/>
            </a:pPr>
            <a:r>
              <a:rPr lang="en-US" dirty="0"/>
              <a:t>$400,000 available ($3.5M for RAM and $1.1M for DPA is set-aside)</a:t>
            </a:r>
          </a:p>
          <a:p>
            <a:pPr lvl="1" indent="0" defTabSz="91440">
              <a:spcBef>
                <a:spcPts val="600"/>
              </a:spcBef>
              <a:buNone/>
            </a:pPr>
            <a:endParaRPr lang="en-US" dirty="0"/>
          </a:p>
          <a:p>
            <a:pPr marL="285750" indent="-285750" defTabSz="91440">
              <a:spcBef>
                <a:spcPts val="600"/>
              </a:spcBef>
              <a:buFontTx/>
              <a:buChar char="-"/>
            </a:pPr>
            <a:r>
              <a:rPr lang="en-US" dirty="0"/>
              <a:t>Blue (Pre-Ullman bond program)           </a:t>
            </a:r>
          </a:p>
          <a:p>
            <a:pPr marL="971550" lvl="1" indent="-285750" defTabSz="91440">
              <a:spcBef>
                <a:spcPts val="600"/>
              </a:spcBef>
              <a:buFontTx/>
              <a:buChar char="-"/>
            </a:pPr>
            <a:r>
              <a:rPr lang="en-US" dirty="0"/>
              <a:t>$2.4M available in SF II - loans must be federally insured</a:t>
            </a:r>
          </a:p>
          <a:p>
            <a:endParaRPr lang="en-US" dirty="0"/>
          </a:p>
        </p:txBody>
      </p:sp>
    </p:spTree>
    <p:extLst>
      <p:ext uri="{BB962C8B-B14F-4D97-AF65-F5344CB8AC3E}">
        <p14:creationId xmlns:p14="http://schemas.microsoft.com/office/powerpoint/2010/main" val="114765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2BD1-39E9-4C0C-99A7-3E8621D0F300}"/>
              </a:ext>
            </a:extLst>
          </p:cNvPr>
          <p:cNvSpPr>
            <a:spLocks noGrp="1"/>
          </p:cNvSpPr>
          <p:nvPr>
            <p:ph type="title"/>
          </p:nvPr>
        </p:nvSpPr>
        <p:spPr>
          <a:xfrm>
            <a:off x="3102586" y="226228"/>
            <a:ext cx="8484243" cy="1325563"/>
          </a:xfrm>
        </p:spPr>
        <p:txBody>
          <a:bodyPr>
            <a:normAutofit/>
          </a:bodyPr>
          <a:lstStyle/>
          <a:p>
            <a:r>
              <a:rPr lang="en-US" sz="4000" dirty="0"/>
              <a:t>Potential New Sources of Funding</a:t>
            </a:r>
          </a:p>
        </p:txBody>
      </p:sp>
      <p:sp>
        <p:nvSpPr>
          <p:cNvPr id="5" name="TextBox 4">
            <a:extLst>
              <a:ext uri="{FF2B5EF4-FFF2-40B4-BE49-F238E27FC236}">
                <a16:creationId xmlns:a16="http://schemas.microsoft.com/office/drawing/2014/main" id="{D92B4947-EF93-3495-23E3-185519ABCEE9}"/>
              </a:ext>
            </a:extLst>
          </p:cNvPr>
          <p:cNvSpPr txBox="1"/>
          <p:nvPr/>
        </p:nvSpPr>
        <p:spPr>
          <a:xfrm>
            <a:off x="3102586" y="1551791"/>
            <a:ext cx="8305800" cy="4524315"/>
          </a:xfrm>
          <a:prstGeom prst="rect">
            <a:avLst/>
          </a:prstGeom>
          <a:noFill/>
        </p:spPr>
        <p:txBody>
          <a:bodyPr wrap="square">
            <a:spAutoFit/>
          </a:bodyPr>
          <a:lstStyle/>
          <a:p>
            <a:r>
              <a:rPr lang="en-US" sz="2800" b="1" dirty="0">
                <a:solidFill>
                  <a:schemeClr val="accent3"/>
                </a:solidFill>
              </a:rPr>
              <a:t>Taxable Bonds to fund additional programs</a:t>
            </a:r>
          </a:p>
          <a:p>
            <a:pPr marL="285750" indent="-285750">
              <a:buFont typeface="Arial" panose="020B0604020202020204" pitchFamily="34" charset="0"/>
              <a:buChar char="•"/>
            </a:pPr>
            <a:r>
              <a:rPr lang="en-US" sz="2800" dirty="0"/>
              <a:t>No IRS restrictions (no income, purchase price, first time homebuyer)</a:t>
            </a:r>
          </a:p>
          <a:p>
            <a:pPr marL="285750" indent="-285750">
              <a:buFont typeface="Arial" panose="020B0604020202020204" pitchFamily="34" charset="0"/>
              <a:buChar char="•"/>
            </a:pPr>
            <a:r>
              <a:rPr lang="en-US" sz="2800" dirty="0"/>
              <a:t>Cost of funding is significantly higher than tax-exempt bonds</a:t>
            </a:r>
          </a:p>
          <a:p>
            <a:pPr marL="285750" indent="-285750">
              <a:buFont typeface="Arial" panose="020B0604020202020204" pitchFamily="34" charset="0"/>
              <a:buChar char="•"/>
            </a:pPr>
            <a:r>
              <a:rPr lang="en-US" sz="2800" dirty="0"/>
              <a:t>Mortgage rates needed to pay off taxable bonds = market rate mortgages</a:t>
            </a:r>
          </a:p>
          <a:p>
            <a:pPr marL="285750" indent="-285750">
              <a:buFont typeface="Arial" panose="020B0604020202020204" pitchFamily="34" charset="0"/>
              <a:buChar char="•"/>
            </a:pPr>
            <a:r>
              <a:rPr lang="en-US" sz="2800" dirty="0"/>
              <a:t>Often effective if paired with attractive downpayment assistance program  </a:t>
            </a:r>
          </a:p>
          <a:p>
            <a:pPr marL="285750" indent="-285750">
              <a:buFont typeface="Arial" panose="020B0604020202020204" pitchFamily="34" charset="0"/>
              <a:buChar char="•"/>
            </a:pPr>
            <a:endParaRPr lang="en-US" dirty="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3369190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B4B5-DF08-D056-0E20-6AC550CC8E1A}"/>
              </a:ext>
            </a:extLst>
          </p:cNvPr>
          <p:cNvSpPr>
            <a:spLocks noGrp="1"/>
          </p:cNvSpPr>
          <p:nvPr>
            <p:ph type="title"/>
          </p:nvPr>
        </p:nvSpPr>
        <p:spPr>
          <a:xfrm>
            <a:off x="3159890" y="365125"/>
            <a:ext cx="8738886" cy="1325563"/>
          </a:xfrm>
        </p:spPr>
        <p:txBody>
          <a:bodyPr/>
          <a:lstStyle/>
          <a:p>
            <a:r>
              <a:rPr lang="en-US" dirty="0"/>
              <a:t>Potential New Sources of Funding</a:t>
            </a:r>
          </a:p>
        </p:txBody>
      </p:sp>
      <p:sp>
        <p:nvSpPr>
          <p:cNvPr id="3" name="Content Placeholder 2">
            <a:extLst>
              <a:ext uri="{FF2B5EF4-FFF2-40B4-BE49-F238E27FC236}">
                <a16:creationId xmlns:a16="http://schemas.microsoft.com/office/drawing/2014/main" id="{6460DD60-A1FD-CAA8-9EE3-CA5138E8FF11}"/>
              </a:ext>
            </a:extLst>
          </p:cNvPr>
          <p:cNvSpPr>
            <a:spLocks noGrp="1"/>
          </p:cNvSpPr>
          <p:nvPr>
            <p:ph idx="1"/>
          </p:nvPr>
        </p:nvSpPr>
        <p:spPr>
          <a:xfrm>
            <a:off x="3159890" y="1790901"/>
            <a:ext cx="8193910" cy="4351338"/>
          </a:xfrm>
        </p:spPr>
        <p:txBody>
          <a:bodyPr/>
          <a:lstStyle/>
          <a:p>
            <a:r>
              <a:rPr lang="en-US" b="1" dirty="0">
                <a:solidFill>
                  <a:schemeClr val="accent4"/>
                </a:solidFill>
              </a:rPr>
              <a:t>To-Be-Announced (TBA) MBS sales</a:t>
            </a:r>
          </a:p>
          <a:p>
            <a:pPr marL="285750" indent="-285750">
              <a:buFont typeface="Arial" panose="020B0604020202020204" pitchFamily="34" charset="0"/>
              <a:buChar char="•"/>
            </a:pPr>
            <a:r>
              <a:rPr lang="en-US" dirty="0"/>
              <a:t>No IRS restrictions (no income, purchase price, first time homebuyer)</a:t>
            </a:r>
          </a:p>
          <a:p>
            <a:pPr marL="285750" indent="-285750">
              <a:buFont typeface="Arial" panose="020B0604020202020204" pitchFamily="34" charset="0"/>
              <a:buChar char="•"/>
            </a:pPr>
            <a:r>
              <a:rPr lang="en-US" dirty="0"/>
              <a:t>Instead of issuing bonds, mortgages securitized into MBS can be sold</a:t>
            </a:r>
          </a:p>
          <a:p>
            <a:pPr marL="285750" indent="-285750">
              <a:buFont typeface="Arial" panose="020B0604020202020204" pitchFamily="34" charset="0"/>
              <a:buChar char="•"/>
            </a:pPr>
            <a:r>
              <a:rPr lang="en-US" dirty="0"/>
              <a:t>Up-front income to MBOH (no cost of issuance and no long-term spread)</a:t>
            </a:r>
          </a:p>
        </p:txBody>
      </p:sp>
    </p:spTree>
    <p:extLst>
      <p:ext uri="{BB962C8B-B14F-4D97-AF65-F5344CB8AC3E}">
        <p14:creationId xmlns:p14="http://schemas.microsoft.com/office/powerpoint/2010/main" val="23780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6534-3CE1-AB5D-B8A0-2E64913E02D6}"/>
              </a:ext>
            </a:extLst>
          </p:cNvPr>
          <p:cNvSpPr>
            <a:spLocks noGrp="1"/>
          </p:cNvSpPr>
          <p:nvPr>
            <p:ph type="title"/>
          </p:nvPr>
        </p:nvSpPr>
        <p:spPr>
          <a:xfrm>
            <a:off x="5738444" y="581434"/>
            <a:ext cx="3299100" cy="1325563"/>
          </a:xfrm>
        </p:spPr>
        <p:txBody>
          <a:bodyPr/>
          <a:lstStyle/>
          <a:p>
            <a:r>
              <a:rPr lang="en-US" dirty="0"/>
              <a:t>Questions</a:t>
            </a:r>
          </a:p>
        </p:txBody>
      </p:sp>
      <p:pic>
        <p:nvPicPr>
          <p:cNvPr id="5" name="Content Placeholder 4">
            <a:extLst>
              <a:ext uri="{FF2B5EF4-FFF2-40B4-BE49-F238E27FC236}">
                <a16:creationId xmlns:a16="http://schemas.microsoft.com/office/drawing/2014/main" id="{75B4FC36-8550-A74F-2BCD-91D450B2E583}"/>
              </a:ext>
            </a:extLst>
          </p:cNvPr>
          <p:cNvPicPr>
            <a:picLocks noGrp="1" noChangeAspect="1"/>
          </p:cNvPicPr>
          <p:nvPr>
            <p:ph idx="1"/>
          </p:nvPr>
        </p:nvPicPr>
        <p:blipFill>
          <a:blip r:embed="rId3"/>
          <a:stretch>
            <a:fillRect/>
          </a:stretch>
        </p:blipFill>
        <p:spPr>
          <a:xfrm>
            <a:off x="5595615" y="2369279"/>
            <a:ext cx="3584759" cy="3578662"/>
          </a:xfrm>
          <a:prstGeom prst="rect">
            <a:avLst/>
          </a:prstGeom>
        </p:spPr>
      </p:pic>
    </p:spTree>
    <p:extLst>
      <p:ext uri="{BB962C8B-B14F-4D97-AF65-F5344CB8AC3E}">
        <p14:creationId xmlns:p14="http://schemas.microsoft.com/office/powerpoint/2010/main" val="82776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811DEFD7-376D-EF83-261B-80D764B49FDC}"/>
              </a:ext>
            </a:extLst>
          </p:cNvPr>
          <p:cNvSpPr>
            <a:spLocks noGrp="1"/>
          </p:cNvSpPr>
          <p:nvPr>
            <p:ph type="title"/>
          </p:nvPr>
        </p:nvSpPr>
        <p:spPr>
          <a:xfrm>
            <a:off x="838200" y="365125"/>
            <a:ext cx="10515600" cy="1325563"/>
          </a:xfrm>
        </p:spPr>
        <p:txBody>
          <a:bodyPr/>
          <a:lstStyle/>
          <a:p>
            <a:pPr algn="ctr"/>
            <a:r>
              <a:rPr lang="en-US" dirty="0"/>
              <a:t>MBOH versus Median of All 51 HFAs</a:t>
            </a:r>
          </a:p>
        </p:txBody>
      </p:sp>
      <p:pic>
        <p:nvPicPr>
          <p:cNvPr id="1026" name="Picture 1" descr="Graphical user interface&#10;&#10;AI-generated content may be incorrect.">
            <a:extLst>
              <a:ext uri="{FF2B5EF4-FFF2-40B4-BE49-F238E27FC236}">
                <a16:creationId xmlns:a16="http://schemas.microsoft.com/office/drawing/2014/main" id="{DF99DE63-D90B-9781-C363-677E101713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1930528"/>
            <a:ext cx="10515600" cy="2996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2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FE23-FC37-150C-690C-F418F67265B0}"/>
              </a:ext>
            </a:extLst>
          </p:cNvPr>
          <p:cNvSpPr>
            <a:spLocks noGrp="1"/>
          </p:cNvSpPr>
          <p:nvPr>
            <p:ph type="title"/>
          </p:nvPr>
        </p:nvSpPr>
        <p:spPr/>
        <p:txBody>
          <a:bodyPr/>
          <a:lstStyle/>
          <a:p>
            <a:pPr algn="ctr"/>
            <a:r>
              <a:rPr lang="en-US" dirty="0"/>
              <a:t>MBOH Comparison to other Mountain Plains Region HFAs</a:t>
            </a:r>
          </a:p>
        </p:txBody>
      </p:sp>
      <p:graphicFrame>
        <p:nvGraphicFramePr>
          <p:cNvPr id="3" name="Table 2">
            <a:extLst>
              <a:ext uri="{FF2B5EF4-FFF2-40B4-BE49-F238E27FC236}">
                <a16:creationId xmlns:a16="http://schemas.microsoft.com/office/drawing/2014/main" id="{8CD86720-318A-C5CD-A4CC-C769628EFB57}"/>
              </a:ext>
            </a:extLst>
          </p:cNvPr>
          <p:cNvGraphicFramePr>
            <a:graphicFrameLocks noGrp="1"/>
          </p:cNvGraphicFramePr>
          <p:nvPr>
            <p:extLst>
              <p:ext uri="{D42A27DB-BD31-4B8C-83A1-F6EECF244321}">
                <p14:modId xmlns:p14="http://schemas.microsoft.com/office/powerpoint/2010/main" val="4143549683"/>
              </p:ext>
            </p:extLst>
          </p:nvPr>
        </p:nvGraphicFramePr>
        <p:xfrm>
          <a:off x="838199" y="2180489"/>
          <a:ext cx="10515601" cy="2359742"/>
        </p:xfrm>
        <a:graphic>
          <a:graphicData uri="http://schemas.openxmlformats.org/drawingml/2006/table">
            <a:tbl>
              <a:tblPr firstRow="1" bandRow="1">
                <a:tableStyleId>{21E4AEA4-8DFA-4A89-87EB-49C32662AFE0}</a:tableStyleId>
              </a:tblPr>
              <a:tblGrid>
                <a:gridCol w="1962615">
                  <a:extLst>
                    <a:ext uri="{9D8B030D-6E8A-4147-A177-3AD203B41FA5}">
                      <a16:colId xmlns:a16="http://schemas.microsoft.com/office/drawing/2014/main" val="2732304309"/>
                    </a:ext>
                  </a:extLst>
                </a:gridCol>
                <a:gridCol w="898573">
                  <a:extLst>
                    <a:ext uri="{9D8B030D-6E8A-4147-A177-3AD203B41FA5}">
                      <a16:colId xmlns:a16="http://schemas.microsoft.com/office/drawing/2014/main" val="2342890883"/>
                    </a:ext>
                  </a:extLst>
                </a:gridCol>
                <a:gridCol w="1039761">
                  <a:extLst>
                    <a:ext uri="{9D8B030D-6E8A-4147-A177-3AD203B41FA5}">
                      <a16:colId xmlns:a16="http://schemas.microsoft.com/office/drawing/2014/main" val="2625526574"/>
                    </a:ext>
                  </a:extLst>
                </a:gridCol>
                <a:gridCol w="1061884">
                  <a:extLst>
                    <a:ext uri="{9D8B030D-6E8A-4147-A177-3AD203B41FA5}">
                      <a16:colId xmlns:a16="http://schemas.microsoft.com/office/drawing/2014/main" val="670903351"/>
                    </a:ext>
                  </a:extLst>
                </a:gridCol>
                <a:gridCol w="1074175">
                  <a:extLst>
                    <a:ext uri="{9D8B030D-6E8A-4147-A177-3AD203B41FA5}">
                      <a16:colId xmlns:a16="http://schemas.microsoft.com/office/drawing/2014/main" val="70755955"/>
                    </a:ext>
                  </a:extLst>
                </a:gridCol>
                <a:gridCol w="1170038">
                  <a:extLst>
                    <a:ext uri="{9D8B030D-6E8A-4147-A177-3AD203B41FA5}">
                      <a16:colId xmlns:a16="http://schemas.microsoft.com/office/drawing/2014/main" val="61171448"/>
                    </a:ext>
                  </a:extLst>
                </a:gridCol>
                <a:gridCol w="1199536">
                  <a:extLst>
                    <a:ext uri="{9D8B030D-6E8A-4147-A177-3AD203B41FA5}">
                      <a16:colId xmlns:a16="http://schemas.microsoft.com/office/drawing/2014/main" val="2640652088"/>
                    </a:ext>
                  </a:extLst>
                </a:gridCol>
                <a:gridCol w="1091380">
                  <a:extLst>
                    <a:ext uri="{9D8B030D-6E8A-4147-A177-3AD203B41FA5}">
                      <a16:colId xmlns:a16="http://schemas.microsoft.com/office/drawing/2014/main" val="2983702489"/>
                    </a:ext>
                  </a:extLst>
                </a:gridCol>
                <a:gridCol w="1017639">
                  <a:extLst>
                    <a:ext uri="{9D8B030D-6E8A-4147-A177-3AD203B41FA5}">
                      <a16:colId xmlns:a16="http://schemas.microsoft.com/office/drawing/2014/main" val="1277710634"/>
                    </a:ext>
                  </a:extLst>
                </a:gridCol>
              </a:tblGrid>
              <a:tr h="502800">
                <a:tc>
                  <a:txBody>
                    <a:bodyPr/>
                    <a:lstStyle/>
                    <a:p>
                      <a:endParaRPr lang="en-US"/>
                    </a:p>
                  </a:txBody>
                  <a:tcPr/>
                </a:tc>
                <a:tc>
                  <a:txBody>
                    <a:bodyPr/>
                    <a:lstStyle/>
                    <a:p>
                      <a:pPr algn="ctr"/>
                      <a:r>
                        <a:rPr lang="en-US" dirty="0"/>
                        <a:t> ID</a:t>
                      </a:r>
                    </a:p>
                  </a:txBody>
                  <a:tcPr/>
                </a:tc>
                <a:tc>
                  <a:txBody>
                    <a:bodyPr/>
                    <a:lstStyle/>
                    <a:p>
                      <a:pPr algn="ctr"/>
                      <a:r>
                        <a:rPr lang="en-US" b="1" dirty="0"/>
                        <a:t>MT</a:t>
                      </a:r>
                    </a:p>
                  </a:txBody>
                  <a:tcPr/>
                </a:tc>
                <a:tc>
                  <a:txBody>
                    <a:bodyPr/>
                    <a:lstStyle/>
                    <a:p>
                      <a:pPr algn="ctr"/>
                      <a:r>
                        <a:rPr lang="en-US" dirty="0"/>
                        <a:t>ND</a:t>
                      </a:r>
                    </a:p>
                  </a:txBody>
                  <a:tcPr/>
                </a:tc>
                <a:tc>
                  <a:txBody>
                    <a:bodyPr/>
                    <a:lstStyle/>
                    <a:p>
                      <a:pPr algn="ctr"/>
                      <a:r>
                        <a:rPr lang="en-US" dirty="0"/>
                        <a:t>NE</a:t>
                      </a:r>
                    </a:p>
                  </a:txBody>
                  <a:tcPr/>
                </a:tc>
                <a:tc>
                  <a:txBody>
                    <a:bodyPr/>
                    <a:lstStyle/>
                    <a:p>
                      <a:pPr algn="ctr"/>
                      <a:r>
                        <a:rPr lang="en-US" dirty="0"/>
                        <a:t>NM</a:t>
                      </a:r>
                    </a:p>
                  </a:txBody>
                  <a:tcPr/>
                </a:tc>
                <a:tc>
                  <a:txBody>
                    <a:bodyPr/>
                    <a:lstStyle/>
                    <a:p>
                      <a:pPr algn="ctr"/>
                      <a:r>
                        <a:rPr lang="en-US" dirty="0"/>
                        <a:t>SD</a:t>
                      </a:r>
                    </a:p>
                  </a:txBody>
                  <a:tcPr/>
                </a:tc>
                <a:tc>
                  <a:txBody>
                    <a:bodyPr/>
                    <a:lstStyle/>
                    <a:p>
                      <a:pPr algn="ctr"/>
                      <a:r>
                        <a:rPr lang="en-US" dirty="0"/>
                        <a:t>UT</a:t>
                      </a:r>
                    </a:p>
                  </a:txBody>
                  <a:tcPr/>
                </a:tc>
                <a:tc>
                  <a:txBody>
                    <a:bodyPr/>
                    <a:lstStyle/>
                    <a:p>
                      <a:pPr algn="ctr"/>
                      <a:r>
                        <a:rPr lang="en-US" dirty="0"/>
                        <a:t>WY</a:t>
                      </a:r>
                    </a:p>
                  </a:txBody>
                  <a:tcPr/>
                </a:tc>
                <a:extLst>
                  <a:ext uri="{0D108BD9-81ED-4DB2-BD59-A6C34878D82A}">
                    <a16:rowId xmlns:a16="http://schemas.microsoft.com/office/drawing/2014/main" val="4074827446"/>
                  </a:ext>
                </a:extLst>
              </a:tr>
              <a:tr h="422693">
                <a:tc>
                  <a:txBody>
                    <a:bodyPr/>
                    <a:lstStyle/>
                    <a:p>
                      <a:pPr algn="l"/>
                      <a:r>
                        <a:rPr lang="en-US" sz="1400" dirty="0"/>
                        <a:t>Bond Balance</a:t>
                      </a:r>
                    </a:p>
                  </a:txBody>
                  <a:tcPr/>
                </a:tc>
                <a:tc>
                  <a:txBody>
                    <a:bodyPr/>
                    <a:lstStyle/>
                    <a:p>
                      <a:pPr algn="ctr"/>
                      <a:r>
                        <a:rPr lang="en-US" sz="1200" dirty="0"/>
                        <a:t>2,150,730</a:t>
                      </a:r>
                    </a:p>
                  </a:txBody>
                  <a:tcPr/>
                </a:tc>
                <a:tc>
                  <a:txBody>
                    <a:bodyPr/>
                    <a:lstStyle/>
                    <a:p>
                      <a:pPr algn="ctr"/>
                      <a:r>
                        <a:rPr lang="en-US" sz="1200" b="1" dirty="0"/>
                        <a:t>551,425</a:t>
                      </a:r>
                    </a:p>
                  </a:txBody>
                  <a:tcPr/>
                </a:tc>
                <a:tc>
                  <a:txBody>
                    <a:bodyPr/>
                    <a:lstStyle/>
                    <a:p>
                      <a:pPr algn="ctr"/>
                      <a:r>
                        <a:rPr lang="en-US" sz="1200" dirty="0"/>
                        <a:t>2,401,625</a:t>
                      </a:r>
                    </a:p>
                  </a:txBody>
                  <a:tcPr/>
                </a:tc>
                <a:tc>
                  <a:txBody>
                    <a:bodyPr/>
                    <a:lstStyle/>
                    <a:p>
                      <a:pPr algn="ctr"/>
                      <a:r>
                        <a:rPr lang="en-US" sz="1200" dirty="0"/>
                        <a:t>2,355,475</a:t>
                      </a:r>
                    </a:p>
                  </a:txBody>
                  <a:tcPr/>
                </a:tc>
                <a:tc>
                  <a:txBody>
                    <a:bodyPr/>
                    <a:lstStyle/>
                    <a:p>
                      <a:pPr algn="ctr"/>
                      <a:r>
                        <a:rPr lang="en-US" sz="1200" dirty="0"/>
                        <a:t>2,168,844</a:t>
                      </a:r>
                    </a:p>
                  </a:txBody>
                  <a:tcPr/>
                </a:tc>
                <a:tc>
                  <a:txBody>
                    <a:bodyPr/>
                    <a:lstStyle/>
                    <a:p>
                      <a:pPr algn="ctr"/>
                      <a:r>
                        <a:rPr lang="en-US" sz="1200" dirty="0"/>
                        <a:t>3,329,887</a:t>
                      </a:r>
                    </a:p>
                  </a:txBody>
                  <a:tcPr/>
                </a:tc>
                <a:tc>
                  <a:txBody>
                    <a:bodyPr/>
                    <a:lstStyle/>
                    <a:p>
                      <a:pPr algn="ctr"/>
                      <a:r>
                        <a:rPr lang="en-US" sz="1200" dirty="0"/>
                        <a:t>1,609,345</a:t>
                      </a:r>
                    </a:p>
                  </a:txBody>
                  <a:tcPr/>
                </a:tc>
                <a:tc>
                  <a:txBody>
                    <a:bodyPr/>
                    <a:lstStyle/>
                    <a:p>
                      <a:pPr algn="ctr"/>
                      <a:r>
                        <a:rPr lang="en-US" sz="1200" dirty="0"/>
                        <a:t>1,039,660</a:t>
                      </a:r>
                    </a:p>
                  </a:txBody>
                  <a:tcPr/>
                </a:tc>
                <a:extLst>
                  <a:ext uri="{0D108BD9-81ED-4DB2-BD59-A6C34878D82A}">
                    <a16:rowId xmlns:a16="http://schemas.microsoft.com/office/drawing/2014/main" val="1264379824"/>
                  </a:ext>
                </a:extLst>
              </a:tr>
              <a:tr h="428649">
                <a:tc>
                  <a:txBody>
                    <a:bodyPr/>
                    <a:lstStyle/>
                    <a:p>
                      <a:pPr algn="l"/>
                      <a:r>
                        <a:rPr lang="en-US" sz="1400" dirty="0"/>
                        <a:t>As of Date</a:t>
                      </a:r>
                    </a:p>
                  </a:txBody>
                  <a:tcPr/>
                </a:tc>
                <a:tc>
                  <a:txBody>
                    <a:bodyPr/>
                    <a:lstStyle/>
                    <a:p>
                      <a:pPr algn="ctr"/>
                      <a:r>
                        <a:rPr lang="en-US" sz="1200" dirty="0"/>
                        <a:t>7/31/2025</a:t>
                      </a:r>
                    </a:p>
                  </a:txBody>
                  <a:tcPr/>
                </a:tc>
                <a:tc>
                  <a:txBody>
                    <a:bodyPr/>
                    <a:lstStyle/>
                    <a:p>
                      <a:pPr algn="ctr"/>
                      <a:r>
                        <a:rPr lang="en-US" sz="1200" b="1" dirty="0"/>
                        <a:t>3/31/2025</a:t>
                      </a:r>
                    </a:p>
                  </a:txBody>
                  <a:tcPr/>
                </a:tc>
                <a:tc>
                  <a:txBody>
                    <a:bodyPr/>
                    <a:lstStyle/>
                    <a:p>
                      <a:pPr algn="ctr"/>
                      <a:r>
                        <a:rPr lang="en-US" sz="1200" dirty="0"/>
                        <a:t>6/30/2025</a:t>
                      </a:r>
                    </a:p>
                  </a:txBody>
                  <a:tcPr/>
                </a:tc>
                <a:tc>
                  <a:txBody>
                    <a:bodyPr/>
                    <a:lstStyle/>
                    <a:p>
                      <a:pPr algn="ctr"/>
                      <a:r>
                        <a:rPr lang="en-US" sz="1200" dirty="0"/>
                        <a:t>6/30/2025</a:t>
                      </a:r>
                    </a:p>
                  </a:txBody>
                  <a:tcPr/>
                </a:tc>
                <a:tc>
                  <a:txBody>
                    <a:bodyPr/>
                    <a:lstStyle/>
                    <a:p>
                      <a:pPr algn="ctr"/>
                      <a:r>
                        <a:rPr lang="en-US" sz="1200" dirty="0"/>
                        <a:t>7/30/2025</a:t>
                      </a:r>
                    </a:p>
                  </a:txBody>
                  <a:tcPr/>
                </a:tc>
                <a:tc>
                  <a:txBody>
                    <a:bodyPr/>
                    <a:lstStyle/>
                    <a:p>
                      <a:pPr algn="ctr"/>
                      <a:r>
                        <a:rPr lang="en-US" sz="1200" dirty="0"/>
                        <a:t>6/30/2025</a:t>
                      </a:r>
                    </a:p>
                  </a:txBody>
                  <a:tcPr/>
                </a:tc>
                <a:tc>
                  <a:txBody>
                    <a:bodyPr/>
                    <a:lstStyle/>
                    <a:p>
                      <a:pPr algn="ctr"/>
                      <a:r>
                        <a:rPr lang="en-US" sz="1200" dirty="0"/>
                        <a:t>6/30/2025</a:t>
                      </a:r>
                    </a:p>
                  </a:txBody>
                  <a:tcPr/>
                </a:tc>
                <a:tc>
                  <a:txBody>
                    <a:bodyPr/>
                    <a:lstStyle/>
                    <a:p>
                      <a:pPr algn="ctr"/>
                      <a:r>
                        <a:rPr lang="en-US" sz="1200" dirty="0"/>
                        <a:t>6/30/2025</a:t>
                      </a:r>
                    </a:p>
                  </a:txBody>
                  <a:tcPr/>
                </a:tc>
                <a:extLst>
                  <a:ext uri="{0D108BD9-81ED-4DB2-BD59-A6C34878D82A}">
                    <a16:rowId xmlns:a16="http://schemas.microsoft.com/office/drawing/2014/main" val="3671297009"/>
                  </a:ext>
                </a:extLst>
              </a:tr>
              <a:tr h="502800">
                <a:tc>
                  <a:txBody>
                    <a:bodyPr/>
                    <a:lstStyle/>
                    <a:p>
                      <a:pPr algn="l"/>
                      <a:r>
                        <a:rPr lang="en-US" sz="1400" dirty="0"/>
                        <a:t>Type</a:t>
                      </a:r>
                    </a:p>
                  </a:txBody>
                  <a:tcPr/>
                </a:tc>
                <a:tc>
                  <a:txBody>
                    <a:bodyPr/>
                    <a:lstStyle/>
                    <a:p>
                      <a:pPr algn="ctr"/>
                      <a:r>
                        <a:rPr lang="en-US" sz="1200" dirty="0"/>
                        <a:t>MBS</a:t>
                      </a:r>
                    </a:p>
                  </a:txBody>
                  <a:tcPr/>
                </a:tc>
                <a:tc>
                  <a:txBody>
                    <a:bodyPr/>
                    <a:lstStyle/>
                    <a:p>
                      <a:pPr algn="ctr"/>
                      <a:r>
                        <a:rPr lang="en-US" sz="1200" b="1" dirty="0"/>
                        <a:t>WL moving to MBS</a:t>
                      </a:r>
                    </a:p>
                  </a:txBody>
                  <a:tcPr/>
                </a:tc>
                <a:tc>
                  <a:txBody>
                    <a:bodyPr/>
                    <a:lstStyle/>
                    <a:p>
                      <a:pPr algn="ctr"/>
                      <a:r>
                        <a:rPr lang="en-US" sz="1200" dirty="0"/>
                        <a:t>Largely Whole Loan</a:t>
                      </a:r>
                    </a:p>
                  </a:txBody>
                  <a:tcPr/>
                </a:tc>
                <a:tc>
                  <a:txBody>
                    <a:bodyPr/>
                    <a:lstStyle/>
                    <a:p>
                      <a:pPr algn="ctr"/>
                      <a:r>
                        <a:rPr lang="en-US" sz="1200" dirty="0"/>
                        <a:t>MBS</a:t>
                      </a:r>
                    </a:p>
                  </a:txBody>
                  <a:tcPr/>
                </a:tc>
                <a:tc>
                  <a:txBody>
                    <a:bodyPr/>
                    <a:lstStyle/>
                    <a:p>
                      <a:pPr algn="ctr"/>
                      <a:r>
                        <a:rPr lang="en-US" sz="1200" dirty="0"/>
                        <a:t>MBS</a:t>
                      </a:r>
                    </a:p>
                  </a:txBody>
                  <a:tcPr/>
                </a:tc>
                <a:tc>
                  <a:txBody>
                    <a:bodyPr/>
                    <a:lstStyle/>
                    <a:p>
                      <a:pPr algn="ctr"/>
                      <a:r>
                        <a:rPr lang="en-US" sz="1200" dirty="0"/>
                        <a:t>WL moving to MBS</a:t>
                      </a:r>
                    </a:p>
                  </a:txBody>
                  <a:tcPr/>
                </a:tc>
                <a:tc>
                  <a:txBody>
                    <a:bodyPr/>
                    <a:lstStyle/>
                    <a:p>
                      <a:pPr algn="ctr"/>
                      <a:r>
                        <a:rPr lang="en-US" sz="1200" dirty="0"/>
                        <a:t>Largely MBS</a:t>
                      </a:r>
                    </a:p>
                  </a:txBody>
                  <a:tcPr/>
                </a:tc>
                <a:tc>
                  <a:txBody>
                    <a:bodyPr/>
                    <a:lstStyle/>
                    <a:p>
                      <a:pPr algn="ctr"/>
                      <a:r>
                        <a:rPr lang="en-US" sz="1200" dirty="0"/>
                        <a:t>Whole Loan</a:t>
                      </a:r>
                    </a:p>
                  </a:txBody>
                  <a:tcPr/>
                </a:tc>
                <a:extLst>
                  <a:ext uri="{0D108BD9-81ED-4DB2-BD59-A6C34878D82A}">
                    <a16:rowId xmlns:a16="http://schemas.microsoft.com/office/drawing/2014/main" val="1149002269"/>
                  </a:ext>
                </a:extLst>
              </a:tr>
              <a:tr h="502800">
                <a:tc>
                  <a:txBody>
                    <a:bodyPr/>
                    <a:lstStyle/>
                    <a:p>
                      <a:pPr algn="l"/>
                      <a:r>
                        <a:rPr lang="en-US" sz="1400" dirty="0"/>
                        <a:t>Ratings</a:t>
                      </a:r>
                    </a:p>
                  </a:txBody>
                  <a:tcPr/>
                </a:tc>
                <a:tc>
                  <a:txBody>
                    <a:bodyPr/>
                    <a:lstStyle/>
                    <a:p>
                      <a:pPr algn="ctr"/>
                      <a:r>
                        <a:rPr lang="en-US" sz="1200" dirty="0"/>
                        <a:t>Aa1</a:t>
                      </a:r>
                    </a:p>
                  </a:txBody>
                  <a:tcPr/>
                </a:tc>
                <a:tc>
                  <a:txBody>
                    <a:bodyPr/>
                    <a:lstStyle/>
                    <a:p>
                      <a:pPr algn="ctr"/>
                      <a:r>
                        <a:rPr lang="en-US" sz="1200" b="1" dirty="0"/>
                        <a:t>Aa1/AA+</a:t>
                      </a:r>
                    </a:p>
                  </a:txBody>
                  <a:tcPr/>
                </a:tc>
                <a:tc>
                  <a:txBody>
                    <a:bodyPr/>
                    <a:lstStyle/>
                    <a:p>
                      <a:pPr algn="ctr"/>
                      <a:r>
                        <a:rPr lang="en-US" sz="1200" dirty="0"/>
                        <a:t>Aa1</a:t>
                      </a:r>
                    </a:p>
                  </a:txBody>
                  <a:tcPr/>
                </a:tc>
                <a:tc>
                  <a:txBody>
                    <a:bodyPr/>
                    <a:lstStyle/>
                    <a:p>
                      <a:pPr algn="ctr"/>
                      <a:r>
                        <a:rPr lang="en-US" sz="1200" dirty="0"/>
                        <a:t>AAA</a:t>
                      </a:r>
                    </a:p>
                  </a:txBody>
                  <a:tcPr/>
                </a:tc>
                <a:tc>
                  <a:txBody>
                    <a:bodyPr/>
                    <a:lstStyle/>
                    <a:p>
                      <a:pPr algn="ctr"/>
                      <a:r>
                        <a:rPr lang="en-US" sz="1200" dirty="0"/>
                        <a:t>Aa1</a:t>
                      </a:r>
                    </a:p>
                  </a:txBody>
                  <a:tcPr/>
                </a:tc>
                <a:tc>
                  <a:txBody>
                    <a:bodyPr/>
                    <a:lstStyle/>
                    <a:p>
                      <a:pPr algn="ctr"/>
                      <a:r>
                        <a:rPr lang="en-US" sz="1200" dirty="0" err="1"/>
                        <a:t>Aaa</a:t>
                      </a:r>
                      <a:r>
                        <a:rPr lang="en-US" sz="1200" dirty="0"/>
                        <a:t>/AAA</a:t>
                      </a:r>
                    </a:p>
                  </a:txBody>
                  <a:tcPr/>
                </a:tc>
                <a:tc>
                  <a:txBody>
                    <a:bodyPr/>
                    <a:lstStyle/>
                    <a:p>
                      <a:pPr algn="ctr"/>
                      <a:r>
                        <a:rPr lang="en-US" sz="1200" dirty="0"/>
                        <a:t>Aa2</a:t>
                      </a:r>
                    </a:p>
                  </a:txBody>
                  <a:tcPr/>
                </a:tc>
                <a:tc>
                  <a:txBody>
                    <a:bodyPr/>
                    <a:lstStyle/>
                    <a:p>
                      <a:pPr algn="ctr"/>
                      <a:r>
                        <a:rPr lang="en-US" sz="1200" dirty="0"/>
                        <a:t>Aa1/AA+</a:t>
                      </a:r>
                    </a:p>
                  </a:txBody>
                  <a:tcPr/>
                </a:tc>
                <a:extLst>
                  <a:ext uri="{0D108BD9-81ED-4DB2-BD59-A6C34878D82A}">
                    <a16:rowId xmlns:a16="http://schemas.microsoft.com/office/drawing/2014/main" val="1579095402"/>
                  </a:ext>
                </a:extLst>
              </a:tr>
            </a:tbl>
          </a:graphicData>
        </a:graphic>
      </p:graphicFrame>
    </p:spTree>
    <p:extLst>
      <p:ext uri="{BB962C8B-B14F-4D97-AF65-F5344CB8AC3E}">
        <p14:creationId xmlns:p14="http://schemas.microsoft.com/office/powerpoint/2010/main" val="150448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033E-19E3-316F-F349-9BE3DEB32B59}"/>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D794D3D0-5C59-8048-70FC-897EF1EF3A11}"/>
              </a:ext>
            </a:extLst>
          </p:cNvPr>
          <p:cNvSpPr>
            <a:spLocks noGrp="1"/>
          </p:cNvSpPr>
          <p:nvPr>
            <p:ph idx="1"/>
          </p:nvPr>
        </p:nvSpPr>
        <p:spPr/>
        <p:txBody>
          <a:bodyPr>
            <a:normAutofit/>
          </a:bodyPr>
          <a:lstStyle/>
          <a:p>
            <a:r>
              <a:rPr lang="en-US" dirty="0"/>
              <a:t>Pre-Ullman/Pre-Ullman Like Bonds</a:t>
            </a:r>
          </a:p>
          <a:p>
            <a:pPr lvl="1"/>
            <a:r>
              <a:rPr lang="en-US" sz="2800" dirty="0"/>
              <a:t>Bonds that were issued prior to the 1980 Ullman Act</a:t>
            </a:r>
          </a:p>
          <a:p>
            <a:pPr lvl="1"/>
            <a:r>
              <a:rPr lang="en-US" sz="2800" dirty="0"/>
              <a:t>Bonds that were issued to refund a pre-Ullman bond</a:t>
            </a:r>
          </a:p>
          <a:p>
            <a:pPr lvl="1"/>
            <a:r>
              <a:rPr lang="en-US" sz="2800" dirty="0"/>
              <a:t>Fewer program and arbitrage restrictions than other bond funds</a:t>
            </a:r>
          </a:p>
          <a:p>
            <a:pPr lvl="1"/>
            <a:r>
              <a:rPr lang="en-US" sz="2800" dirty="0"/>
              <a:t>No new Pre-Ullman funds</a:t>
            </a:r>
          </a:p>
          <a:p>
            <a:endParaRPr lang="en-US" dirty="0"/>
          </a:p>
        </p:txBody>
      </p:sp>
    </p:spTree>
    <p:extLst>
      <p:ext uri="{BB962C8B-B14F-4D97-AF65-F5344CB8AC3E}">
        <p14:creationId xmlns:p14="http://schemas.microsoft.com/office/powerpoint/2010/main" val="229954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BB23-F2E1-B243-18F9-F094BC36A0B1}"/>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887953A4-70C6-2805-1F79-2F8503314C59}"/>
              </a:ext>
            </a:extLst>
          </p:cNvPr>
          <p:cNvSpPr>
            <a:spLocks noGrp="1"/>
          </p:cNvSpPr>
          <p:nvPr>
            <p:ph idx="1"/>
          </p:nvPr>
        </p:nvSpPr>
        <p:spPr/>
        <p:txBody>
          <a:bodyPr/>
          <a:lstStyle/>
          <a:p>
            <a:r>
              <a:rPr lang="en-US" sz="3200" dirty="0"/>
              <a:t>Parity</a:t>
            </a:r>
          </a:p>
          <a:p>
            <a:pPr lvl="1">
              <a:spcBef>
                <a:spcPts val="900"/>
              </a:spcBef>
            </a:pPr>
            <a:r>
              <a:rPr lang="en-US" dirty="0"/>
              <a:t>The ratio of our assets to our bond debt</a:t>
            </a:r>
          </a:p>
          <a:p>
            <a:pPr lvl="1">
              <a:spcBef>
                <a:spcPts val="900"/>
              </a:spcBef>
            </a:pPr>
            <a:r>
              <a:rPr lang="en-US" dirty="0"/>
              <a:t>Used in the calculations of credit ratings</a:t>
            </a:r>
          </a:p>
          <a:p>
            <a:pPr lvl="1">
              <a:spcBef>
                <a:spcPts val="900"/>
              </a:spcBef>
            </a:pPr>
            <a:r>
              <a:rPr lang="en-US" dirty="0"/>
              <a:t>High quality credit ratings allow the Board to issue bonds at the best rate possible </a:t>
            </a:r>
          </a:p>
          <a:p>
            <a:pPr lvl="1">
              <a:spcBef>
                <a:spcPts val="900"/>
              </a:spcBef>
            </a:pPr>
            <a:r>
              <a:rPr lang="en-US" dirty="0"/>
              <a:t>Current ratings on 1977 and 1979 indentures = Aa1/AA+ (equal to the rating of the US sovereign debt)</a:t>
            </a:r>
          </a:p>
          <a:p>
            <a:pPr lvl="1">
              <a:spcBef>
                <a:spcPts val="900"/>
              </a:spcBef>
            </a:pPr>
            <a:r>
              <a:rPr lang="en-US" dirty="0"/>
              <a:t>Changes due to implementation of MBS business model (i.e., debt service reserve requirements)</a:t>
            </a:r>
          </a:p>
          <a:p>
            <a:endParaRPr lang="en-US" dirty="0"/>
          </a:p>
        </p:txBody>
      </p:sp>
    </p:spTree>
    <p:extLst>
      <p:ext uri="{BB962C8B-B14F-4D97-AF65-F5344CB8AC3E}">
        <p14:creationId xmlns:p14="http://schemas.microsoft.com/office/powerpoint/2010/main" val="2902420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17C7-0391-B3A7-9181-F07C243BC0CB}"/>
              </a:ext>
            </a:extLst>
          </p:cNvPr>
          <p:cNvSpPr>
            <a:spLocks noGrp="1"/>
          </p:cNvSpPr>
          <p:nvPr>
            <p:ph type="title"/>
          </p:nvPr>
        </p:nvSpPr>
        <p:spPr/>
        <p:txBody>
          <a:bodyPr/>
          <a:lstStyle/>
          <a:p>
            <a:r>
              <a:rPr lang="en-US" dirty="0"/>
              <a:t>Definitions Cont.</a:t>
            </a:r>
          </a:p>
        </p:txBody>
      </p:sp>
      <p:sp>
        <p:nvSpPr>
          <p:cNvPr id="3" name="Content Placeholder 2">
            <a:extLst>
              <a:ext uri="{FF2B5EF4-FFF2-40B4-BE49-F238E27FC236}">
                <a16:creationId xmlns:a16="http://schemas.microsoft.com/office/drawing/2014/main" id="{BAC760F6-FFD6-AF7D-8F62-C40175BBC13C}"/>
              </a:ext>
            </a:extLst>
          </p:cNvPr>
          <p:cNvSpPr>
            <a:spLocks noGrp="1"/>
          </p:cNvSpPr>
          <p:nvPr>
            <p:ph idx="1"/>
          </p:nvPr>
        </p:nvSpPr>
        <p:spPr>
          <a:xfrm>
            <a:off x="3563816" y="1690688"/>
            <a:ext cx="7789984" cy="4667250"/>
          </a:xfrm>
        </p:spPr>
        <p:txBody>
          <a:bodyPr>
            <a:normAutofit fontScale="92500"/>
          </a:bodyPr>
          <a:lstStyle/>
          <a:p>
            <a:r>
              <a:rPr lang="en-US" dirty="0"/>
              <a:t>Set-asides</a:t>
            </a:r>
          </a:p>
          <a:p>
            <a:pPr lvl="1"/>
            <a:r>
              <a:rPr lang="en-US" sz="2800" dirty="0"/>
              <a:t>Special loan programs approved by the Board (additional history and evolution of the Board’s approved set-asides will be provided in the History of Policies presentation)</a:t>
            </a:r>
          </a:p>
          <a:p>
            <a:pPr lvl="1"/>
            <a:r>
              <a:rPr lang="en-US" sz="2800" dirty="0"/>
              <a:t>The interest rate for most Set-aside loans is .25 below the Regular Loan Program rate: </a:t>
            </a:r>
          </a:p>
          <a:p>
            <a:pPr lvl="2"/>
            <a:r>
              <a:rPr lang="en-US" sz="2400" dirty="0"/>
              <a:t>5.375% Set-aside Loan</a:t>
            </a:r>
          </a:p>
          <a:p>
            <a:pPr lvl="2"/>
            <a:r>
              <a:rPr lang="en-US" sz="2400" dirty="0"/>
              <a:t>5.625% Regular Loan</a:t>
            </a:r>
          </a:p>
          <a:p>
            <a:pPr lvl="1"/>
            <a:r>
              <a:rPr lang="en-US" sz="2800" dirty="0"/>
              <a:t>Not a set-aside but 80% Combined program is being used for non-Habitat CLT loans. Interest rate is .25 above the Regular Loan Program</a:t>
            </a:r>
          </a:p>
          <a:p>
            <a:pPr marL="0" indent="0">
              <a:buNone/>
            </a:pPr>
            <a:endParaRPr lang="en-US" dirty="0"/>
          </a:p>
        </p:txBody>
      </p:sp>
    </p:spTree>
    <p:extLst>
      <p:ext uri="{BB962C8B-B14F-4D97-AF65-F5344CB8AC3E}">
        <p14:creationId xmlns:p14="http://schemas.microsoft.com/office/powerpoint/2010/main" val="99167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78C8-19B2-9B14-1824-8A924AD61DC5}"/>
              </a:ext>
            </a:extLst>
          </p:cNvPr>
          <p:cNvSpPr>
            <a:spLocks noGrp="1"/>
          </p:cNvSpPr>
          <p:nvPr>
            <p:ph type="title"/>
          </p:nvPr>
        </p:nvSpPr>
        <p:spPr/>
        <p:txBody>
          <a:bodyPr/>
          <a:lstStyle/>
          <a:p>
            <a:r>
              <a:rPr lang="en-US" dirty="0"/>
              <a:t>Definitions Cont. </a:t>
            </a:r>
          </a:p>
        </p:txBody>
      </p:sp>
      <p:sp>
        <p:nvSpPr>
          <p:cNvPr id="3" name="Content Placeholder 2">
            <a:extLst>
              <a:ext uri="{FF2B5EF4-FFF2-40B4-BE49-F238E27FC236}">
                <a16:creationId xmlns:a16="http://schemas.microsoft.com/office/drawing/2014/main" id="{13FAC5DD-665D-FD1F-26F0-826697A0EA01}"/>
              </a:ext>
            </a:extLst>
          </p:cNvPr>
          <p:cNvSpPr>
            <a:spLocks noGrp="1"/>
          </p:cNvSpPr>
          <p:nvPr>
            <p:ph idx="1"/>
          </p:nvPr>
        </p:nvSpPr>
        <p:spPr/>
        <p:txBody>
          <a:bodyPr/>
          <a:lstStyle/>
          <a:p>
            <a:pPr>
              <a:lnSpc>
                <a:spcPct val="100000"/>
              </a:lnSpc>
            </a:pPr>
            <a:r>
              <a:rPr lang="en-US" dirty="0"/>
              <a:t>Set-asides cont.</a:t>
            </a:r>
          </a:p>
          <a:p>
            <a:pPr lvl="1">
              <a:lnSpc>
                <a:spcPct val="100000"/>
              </a:lnSpc>
            </a:pPr>
            <a:r>
              <a:rPr lang="en-US" dirty="0"/>
              <a:t>When the MBOH Plus 0% Deferred DPA Loan product is leveraged, the 1</a:t>
            </a:r>
            <a:r>
              <a:rPr lang="en-US" baseline="30000" dirty="0"/>
              <a:t>st</a:t>
            </a:r>
            <a:r>
              <a:rPr lang="en-US" dirty="0"/>
              <a:t> Mortgage Interest Rate is .25 above the Regular Loan rate</a:t>
            </a:r>
          </a:p>
          <a:p>
            <a:pPr lvl="2">
              <a:lnSpc>
                <a:spcPct val="100000"/>
              </a:lnSpc>
            </a:pPr>
            <a:r>
              <a:rPr lang="en-US" dirty="0"/>
              <a:t>5.875% 1</a:t>
            </a:r>
            <a:r>
              <a:rPr lang="en-US" baseline="30000" dirty="0"/>
              <a:t>st</a:t>
            </a:r>
            <a:r>
              <a:rPr lang="en-US" dirty="0"/>
              <a:t> Mortgage Interest Rate (when paired with MBOH Plus 0% Deferred DPA Loan)</a:t>
            </a:r>
          </a:p>
          <a:p>
            <a:pPr lvl="1">
              <a:lnSpc>
                <a:spcPct val="100000"/>
              </a:lnSpc>
            </a:pPr>
            <a:r>
              <a:rPr lang="en-US" dirty="0"/>
              <a:t>When the Bond Advantage DPA Loan product is leveraged, the 1</a:t>
            </a:r>
            <a:r>
              <a:rPr lang="en-US" baseline="30000" dirty="0"/>
              <a:t>st</a:t>
            </a:r>
            <a:r>
              <a:rPr lang="en-US" dirty="0"/>
              <a:t> Mortgage Interest Rate is also .25 above the Regular Loan rate</a:t>
            </a:r>
          </a:p>
          <a:p>
            <a:pPr lvl="2">
              <a:lnSpc>
                <a:spcPct val="100000"/>
              </a:lnSpc>
            </a:pPr>
            <a:r>
              <a:rPr lang="en-US" dirty="0"/>
              <a:t>5.875% 1</a:t>
            </a:r>
            <a:r>
              <a:rPr lang="en-US" baseline="30000" dirty="0"/>
              <a:t>st</a:t>
            </a:r>
            <a:r>
              <a:rPr lang="en-US" dirty="0"/>
              <a:t> Mortgage Interest Rate</a:t>
            </a:r>
          </a:p>
          <a:p>
            <a:pPr lvl="2">
              <a:lnSpc>
                <a:spcPct val="100000"/>
              </a:lnSpc>
            </a:pPr>
            <a:r>
              <a:rPr lang="en-US" dirty="0"/>
              <a:t>5.875% 2</a:t>
            </a:r>
            <a:r>
              <a:rPr lang="en-US" baseline="30000" dirty="0"/>
              <a:t>nd</a:t>
            </a:r>
            <a:r>
              <a:rPr lang="en-US" dirty="0"/>
              <a:t> Mortgage Interest Rate</a:t>
            </a:r>
          </a:p>
        </p:txBody>
      </p:sp>
    </p:spTree>
    <p:extLst>
      <p:ext uri="{BB962C8B-B14F-4D97-AF65-F5344CB8AC3E}">
        <p14:creationId xmlns:p14="http://schemas.microsoft.com/office/powerpoint/2010/main" val="450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3E5E-5A5E-411D-28FE-3D27BD550866}"/>
              </a:ext>
            </a:extLst>
          </p:cNvPr>
          <p:cNvSpPr>
            <a:spLocks noGrp="1"/>
          </p:cNvSpPr>
          <p:nvPr>
            <p:ph type="title"/>
          </p:nvPr>
        </p:nvSpPr>
        <p:spPr/>
        <p:txBody>
          <a:bodyPr/>
          <a:lstStyle/>
          <a:p>
            <a:r>
              <a:rPr lang="en-US" dirty="0"/>
              <a:t>Definitions Cont.</a:t>
            </a:r>
          </a:p>
        </p:txBody>
      </p:sp>
      <p:sp>
        <p:nvSpPr>
          <p:cNvPr id="3" name="Content Placeholder 2">
            <a:extLst>
              <a:ext uri="{FF2B5EF4-FFF2-40B4-BE49-F238E27FC236}">
                <a16:creationId xmlns:a16="http://schemas.microsoft.com/office/drawing/2014/main" id="{1878AF52-D921-8BD2-84B2-59EBBEADFB3E}"/>
              </a:ext>
            </a:extLst>
          </p:cNvPr>
          <p:cNvSpPr>
            <a:spLocks noGrp="1"/>
          </p:cNvSpPr>
          <p:nvPr>
            <p:ph idx="1"/>
          </p:nvPr>
        </p:nvSpPr>
        <p:spPr/>
        <p:txBody>
          <a:bodyPr/>
          <a:lstStyle/>
          <a:p>
            <a:pPr>
              <a:lnSpc>
                <a:spcPct val="100000"/>
              </a:lnSpc>
            </a:pPr>
            <a:r>
              <a:rPr lang="en-US" dirty="0"/>
              <a:t>Set-asides cont.</a:t>
            </a:r>
          </a:p>
          <a:p>
            <a:pPr lvl="1">
              <a:lnSpc>
                <a:spcPct val="100000"/>
              </a:lnSpc>
            </a:pPr>
            <a:r>
              <a:rPr lang="en-US" dirty="0"/>
              <a:t>Habitat for Humanity is a Board-approved set-aside currently at a 2% interest rate</a:t>
            </a:r>
          </a:p>
          <a:p>
            <a:pPr lvl="1">
              <a:lnSpc>
                <a:spcPct val="100000"/>
              </a:lnSpc>
            </a:pPr>
            <a:r>
              <a:rPr lang="en-US" dirty="0"/>
              <a:t>This lower interest rate is to acknowledge the benefits of the Habitat model, including borrower sweat equity and Habitat’s role in supporting the borrower should they become delinquent</a:t>
            </a:r>
          </a:p>
          <a:p>
            <a:pPr lvl="1">
              <a:lnSpc>
                <a:spcPct val="100000"/>
              </a:lnSpc>
            </a:pPr>
            <a:r>
              <a:rPr lang="en-US" dirty="0"/>
              <a:t>Habitat affiliates have traditionally targeted a lower income band of homebuyers than what can be served in the Board’s Regular Loan Program</a:t>
            </a:r>
          </a:p>
        </p:txBody>
      </p:sp>
    </p:spTree>
    <p:extLst>
      <p:ext uri="{BB962C8B-B14F-4D97-AF65-F5344CB8AC3E}">
        <p14:creationId xmlns:p14="http://schemas.microsoft.com/office/powerpoint/2010/main" val="3083824025"/>
      </p:ext>
    </p:extLst>
  </p:cSld>
  <p:clrMapOvr>
    <a:masterClrMapping/>
  </p:clrMapOvr>
</p:sld>
</file>

<file path=ppt/theme/theme1.xml><?xml version="1.0" encoding="utf-8"?>
<a:theme xmlns:a="http://schemas.openxmlformats.org/drawingml/2006/main" name="OneCommerce">
  <a:themeElements>
    <a:clrScheme name="One Commerce">
      <a:dk1>
        <a:srgbClr val="112F60"/>
      </a:dk1>
      <a:lt1>
        <a:srgbClr val="FFFFFF"/>
      </a:lt1>
      <a:dk2>
        <a:srgbClr val="F5A603"/>
      </a:dk2>
      <a:lt2>
        <a:srgbClr val="1C2F60"/>
      </a:lt2>
      <a:accent1>
        <a:srgbClr val="112F60"/>
      </a:accent1>
      <a:accent2>
        <a:srgbClr val="F5A603"/>
      </a:accent2>
      <a:accent3>
        <a:srgbClr val="4993D3"/>
      </a:accent3>
      <a:accent4>
        <a:srgbClr val="085B4B"/>
      </a:accent4>
      <a:accent5>
        <a:srgbClr val="000059"/>
      </a:accent5>
      <a:accent6>
        <a:srgbClr val="FFFFFF"/>
      </a:accent6>
      <a:hlink>
        <a:srgbClr val="4993D3"/>
      </a:hlink>
      <a:folHlink>
        <a:srgbClr val="F5A67D"/>
      </a:folHlink>
    </a:clrScheme>
    <a:fontScheme name="One-Commerc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eCommerce_Template 1124" id="{ED44BDD0-5D4B-8745-A1A5-1B09B273870D}" vid="{04CA1524-8F2E-5849-B972-4F5DDE75AE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15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OneCommerce_Template-1124</Template>
  <TotalTime>592</TotalTime>
  <Words>2854</Words>
  <Application>Microsoft Office PowerPoint</Application>
  <PresentationFormat>Widescreen</PresentationFormat>
  <Paragraphs>286</Paragraphs>
  <Slides>25</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Arial</vt:lpstr>
      <vt:lpstr>Calibri</vt:lpstr>
      <vt:lpstr>Helvetica</vt:lpstr>
      <vt:lpstr>HelveticaNeueLT Std</vt:lpstr>
      <vt:lpstr>Wingdings</vt:lpstr>
      <vt:lpstr>OneCommerce</vt:lpstr>
      <vt:lpstr>Office Theme</vt:lpstr>
      <vt:lpstr>The Color of Money</vt:lpstr>
      <vt:lpstr>HFA SF Balance Sheet Change 2020 versus 2025</vt:lpstr>
      <vt:lpstr>MBOH versus Median of All 51 HFAs</vt:lpstr>
      <vt:lpstr>MBOH Comparison to other Mountain Plains Region HFAs</vt:lpstr>
      <vt:lpstr>Definitions</vt:lpstr>
      <vt:lpstr>Definitions </vt:lpstr>
      <vt:lpstr>Definitions Cont.</vt:lpstr>
      <vt:lpstr>Definitions Cont. </vt:lpstr>
      <vt:lpstr>Definitions Cont.</vt:lpstr>
      <vt:lpstr>Bond Indentures</vt:lpstr>
      <vt:lpstr>Bond Indentures</vt:lpstr>
      <vt:lpstr>Types of Funds</vt:lpstr>
      <vt:lpstr>Types of Funds</vt:lpstr>
      <vt:lpstr>Types of Funds</vt:lpstr>
      <vt:lpstr>Types of Funds</vt:lpstr>
      <vt:lpstr>Life of a Bond – Regular Bond Program</vt:lpstr>
      <vt:lpstr>Where Funds Are Used</vt:lpstr>
      <vt:lpstr>Where Funds Are Used</vt:lpstr>
      <vt:lpstr>Where Funds Are Used</vt:lpstr>
      <vt:lpstr>Where Funds Are Used</vt:lpstr>
      <vt:lpstr>Cash Balances as of 6/30/2025</vt:lpstr>
      <vt:lpstr>Cash Balances as of 6/30/2025</vt:lpstr>
      <vt:lpstr>Potential New Sources of Funding</vt:lpstr>
      <vt:lpstr>Potential New Sources of Funding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Colberg, Logan</dc:creator>
  <cp:lastModifiedBy>Colberg, Logan</cp:lastModifiedBy>
  <cp:revision>17</cp:revision>
  <dcterms:created xsi:type="dcterms:W3CDTF">2025-09-22T20:33:06Z</dcterms:created>
  <dcterms:modified xsi:type="dcterms:W3CDTF">2025-10-15T14:31:13Z</dcterms:modified>
</cp:coreProperties>
</file>