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6" r:id="rId1"/>
  </p:sldMasterIdLst>
  <p:notesMasterIdLst>
    <p:notesMasterId r:id="rId19"/>
  </p:notesMasterIdLst>
  <p:sldIdLst>
    <p:sldId id="256" r:id="rId2"/>
    <p:sldId id="267" r:id="rId3"/>
    <p:sldId id="265" r:id="rId4"/>
    <p:sldId id="264" r:id="rId5"/>
    <p:sldId id="266" r:id="rId6"/>
    <p:sldId id="259" r:id="rId7"/>
    <p:sldId id="261" r:id="rId8"/>
    <p:sldId id="260" r:id="rId9"/>
    <p:sldId id="262" r:id="rId10"/>
    <p:sldId id="268" r:id="rId11"/>
    <p:sldId id="257" r:id="rId12"/>
    <p:sldId id="258" r:id="rId13"/>
    <p:sldId id="263" r:id="rId14"/>
    <p:sldId id="269" r:id="rId15"/>
    <p:sldId id="271" r:id="rId16"/>
    <p:sldId id="270"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1C154EA-88B8-F46C-BA94-E6C458E84372}" name="Colberg, Logan" initials="LC" userId="S::CCA698@mt.gov::07d652ff-fa6a-44f9-a93e-f5ca3481ed6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A7AB2"/>
    <a:srgbClr val="4A94D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663" autoAdjust="0"/>
  </p:normalViewPr>
  <p:slideViewPr>
    <p:cSldViewPr snapToGrid="0">
      <p:cViewPr varScale="1">
        <p:scale>
          <a:sx n="93" d="100"/>
          <a:sy n="93" d="100"/>
        </p:scale>
        <p:origin x="1272" y="9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2E5844-681E-4573-830D-6CB1653267CE}" type="datetimeFigureOut">
              <a:rPr lang="en-US" smtClean="0"/>
              <a:t>10/15/2025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AF7D4F-0D97-4E51-A1E9-5DCA539E15C0}" type="slidenum">
              <a:rPr lang="en-US" smtClean="0"/>
              <a:t>‹#›</a:t>
            </a:fld>
            <a:endParaRPr lang="en-US" dirty="0"/>
          </a:p>
        </p:txBody>
      </p:sp>
    </p:spTree>
    <p:extLst>
      <p:ext uri="{BB962C8B-B14F-4D97-AF65-F5344CB8AC3E}">
        <p14:creationId xmlns:p14="http://schemas.microsoft.com/office/powerpoint/2010/main" val="359307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MBOH has delegated authority from Montana Procurement Act for the selection of team. </a:t>
            </a:r>
            <a:endParaRPr lang="en-US" dirty="0"/>
          </a:p>
        </p:txBody>
      </p:sp>
      <p:sp>
        <p:nvSpPr>
          <p:cNvPr id="4" name="Slide Number Placeholder 3"/>
          <p:cNvSpPr>
            <a:spLocks noGrp="1"/>
          </p:cNvSpPr>
          <p:nvPr>
            <p:ph type="sldNum" sz="quarter" idx="5"/>
          </p:nvPr>
        </p:nvSpPr>
        <p:spPr/>
        <p:txBody>
          <a:bodyPr/>
          <a:lstStyle/>
          <a:p>
            <a:fld id="{6AAF7D4F-0D97-4E51-A1E9-5DCA539E15C0}" type="slidenum">
              <a:rPr lang="en-US" smtClean="0"/>
              <a:t>9</a:t>
            </a:fld>
            <a:endParaRPr lang="en-US" dirty="0"/>
          </a:p>
        </p:txBody>
      </p:sp>
    </p:spTree>
    <p:extLst>
      <p:ext uri="{BB962C8B-B14F-4D97-AF65-F5344CB8AC3E}">
        <p14:creationId xmlns:p14="http://schemas.microsoft.com/office/powerpoint/2010/main" val="3133879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AAF7D4F-0D97-4E51-A1E9-5DCA539E15C0}" type="slidenum">
              <a:rPr lang="en-US" smtClean="0"/>
              <a:t>12</a:t>
            </a:fld>
            <a:endParaRPr lang="en-US" dirty="0"/>
          </a:p>
        </p:txBody>
      </p:sp>
    </p:spTree>
    <p:extLst>
      <p:ext uri="{BB962C8B-B14F-4D97-AF65-F5344CB8AC3E}">
        <p14:creationId xmlns:p14="http://schemas.microsoft.com/office/powerpoint/2010/main" val="1137129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r>
              <a:rPr lang="en-US" dirty="0"/>
              <a:t>The listed Setasides are posted to the website and are the most active at this time.  At a later meeting we can present a deeper dive on this previously-approved set-asides the their parameters.</a:t>
            </a:r>
          </a:p>
          <a:p>
            <a:endParaRPr lang="en-US" dirty="0"/>
          </a:p>
        </p:txBody>
      </p:sp>
      <p:sp>
        <p:nvSpPr>
          <p:cNvPr id="4" name="Slide Number Placeholder 3"/>
          <p:cNvSpPr>
            <a:spLocks noGrp="1"/>
          </p:cNvSpPr>
          <p:nvPr>
            <p:ph type="sldNum" sz="quarter" idx="5"/>
          </p:nvPr>
        </p:nvSpPr>
        <p:spPr/>
        <p:txBody>
          <a:bodyPr/>
          <a:lstStyle/>
          <a:p>
            <a:fld id="{6AAF7D4F-0D97-4E51-A1E9-5DCA539E15C0}" type="slidenum">
              <a:rPr lang="en-US" smtClean="0"/>
              <a:t>13</a:t>
            </a:fld>
            <a:endParaRPr lang="en-US" dirty="0"/>
          </a:p>
        </p:txBody>
      </p:sp>
    </p:spTree>
    <p:extLst>
      <p:ext uri="{BB962C8B-B14F-4D97-AF65-F5344CB8AC3E}">
        <p14:creationId xmlns:p14="http://schemas.microsoft.com/office/powerpoint/2010/main" val="6584290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5D579DFE-2EE6-C0DB-9381-B65CD333283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AB726A3E-DF63-6290-8330-B05BC775A99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4787249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3130"/>
          </a:xfrm>
        </p:spPr>
        <p:txBody>
          <a:bodyPr/>
          <a:lstStyle>
            <a:lvl1pPr marL="457200" indent="-457200">
              <a:buClr>
                <a:schemeClr val="tx2"/>
              </a:buClr>
              <a:buFont typeface="Arial" panose="020B0604020202020204" pitchFamily="34" charset="0"/>
              <a:buChar char="•"/>
              <a:defRPr/>
            </a:lvl1pPr>
            <a:lvl2pPr marL="800100" indent="-342900">
              <a:buClr>
                <a:schemeClr val="tx2"/>
              </a:buClr>
              <a:buFont typeface="Arial" panose="020B0604020202020204" pitchFamily="34" charset="0"/>
              <a:buChar char="•"/>
              <a:defRPr/>
            </a:lvl2pPr>
            <a:lvl3pPr marL="1257300" indent="-342900">
              <a:buClr>
                <a:schemeClr val="tx2"/>
              </a:buClr>
              <a:buFont typeface="Arial" panose="020B0604020202020204" pitchFamily="34" charset="0"/>
              <a:buChar char="•"/>
              <a:defRPr/>
            </a:lvl3pPr>
            <a:lvl4pPr marL="1657350" indent="-285750">
              <a:buClr>
                <a:schemeClr val="tx2"/>
              </a:buClr>
              <a:buFont typeface="Arial" panose="020B0604020202020204" pitchFamily="34" charset="0"/>
              <a:buChar char="•"/>
              <a:defRPr/>
            </a:lvl4pPr>
            <a:lvl5pPr marL="2114550" indent="-28575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37042"/>
          </a:xfrm>
        </p:spPr>
        <p:txBody>
          <a:bodyPr/>
          <a:lstStyle>
            <a:lvl1pPr marL="514350" indent="-514350">
              <a:buClr>
                <a:schemeClr val="tx2"/>
              </a:buClr>
              <a:buFont typeface="+mj-lt"/>
              <a:buAutoNum type="arabicPeriod"/>
              <a:defRPr/>
            </a:lvl1pPr>
            <a:lvl2pPr marL="914400" indent="-457200">
              <a:buClr>
                <a:schemeClr val="tx2"/>
              </a:buClr>
              <a:buFont typeface="+mj-lt"/>
              <a:buAutoNum type="arabicPeriod"/>
              <a:defRPr/>
            </a:lvl2pPr>
            <a:lvl3pPr marL="1371600" indent="-457200">
              <a:buClr>
                <a:schemeClr val="tx2"/>
              </a:buClr>
              <a:buFont typeface="+mj-lt"/>
              <a:buAutoNum type="arabicPeriod"/>
              <a:defRPr/>
            </a:lvl3pPr>
            <a:lvl4pPr marL="1714500" indent="-342900">
              <a:buClr>
                <a:schemeClr val="tx2"/>
              </a:buClr>
              <a:buFont typeface="+mj-lt"/>
              <a:buAutoNum type="arabicPeriod"/>
              <a:defRPr/>
            </a:lvl4pPr>
            <a:lvl5pPr marL="2171700" indent="-342900">
              <a:buClr>
                <a:schemeClr val="tx2"/>
              </a:buClr>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C89B3E71-1F7B-7143-37EB-98CB954677E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CD80C6B9-75EF-A7E8-9172-FC53B3CA506F}"/>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425012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 Dark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Arial" panose="020B0604020202020204" pitchFamily="34" charset="0"/>
              <a:buNone/>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6C481501-7078-E20F-8936-7C3294F4012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yellow rectangular shape with black outline&#10;&#10;Description automatically generated">
            <a:extLst>
              <a:ext uri="{FF2B5EF4-FFF2-40B4-BE49-F238E27FC236}">
                <a16:creationId xmlns:a16="http://schemas.microsoft.com/office/drawing/2014/main" id="{839C141D-459F-DBD3-5A65-0A2CB28CD3E8}"/>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91205514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 L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Wingdings" pitchFamily="2" charset="2"/>
              <a:buNone/>
              <a:defRPr/>
            </a:lvl1pPr>
            <a:lvl2pPr marL="685800" indent="-228600">
              <a:buClr>
                <a:schemeClr val="tx2"/>
              </a:buClr>
              <a:buFont typeface="Arial" panose="020B0604020202020204" pitchFamily="34" charset="0"/>
              <a:buChar char="•"/>
              <a:defRPr/>
            </a:lvl2pPr>
            <a:lvl3pPr marL="1143000" indent="-228600">
              <a:buClr>
                <a:schemeClr val="tx2"/>
              </a:buClr>
              <a:buFont typeface="Arial" panose="020B0604020202020204" pitchFamily="34" charset="0"/>
              <a:buChar char="•"/>
              <a:defRPr/>
            </a:lvl3pPr>
            <a:lvl4pPr marL="1600200" indent="-228600">
              <a:buClr>
                <a:schemeClr val="tx2"/>
              </a:buClr>
              <a:buFont typeface="Arial" panose="020B0604020202020204" pitchFamily="34" charset="0"/>
              <a:buChar char="•"/>
              <a:defRPr/>
            </a:lvl4pPr>
            <a:lvl5pPr marL="2057400" indent="-22860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3D0685D8-E1F8-9548-3B4E-446BEA857CC7}"/>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AAF1134E-F480-5AD6-2FE2-6F6406F574FD}"/>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4262466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403850"/>
          </a:xfrm>
        </p:spPr>
        <p:txBody>
          <a:bodyPr/>
          <a:lstStyle>
            <a:lvl1pPr marL="0" indent="0">
              <a:buClr>
                <a:schemeClr val="tx2"/>
              </a:buClr>
              <a:buFont typeface="Arial" panose="020B0604020202020204" pitchFamily="34" charset="0"/>
              <a:buNone/>
              <a:defRPr sz="3200">
                <a:solidFill>
                  <a:schemeClr val="bg1"/>
                </a:solidFill>
              </a:defRPr>
            </a:lvl1pPr>
            <a:lvl2pPr marL="685800" indent="-228600">
              <a:buClr>
                <a:schemeClr val="tx2"/>
              </a:buClr>
              <a:buFont typeface="Arial" panose="020B0604020202020204" pitchFamily="34" charset="0"/>
              <a:buChar char="•"/>
              <a:defRPr sz="2800">
                <a:solidFill>
                  <a:schemeClr val="bg1"/>
                </a:solidFill>
              </a:defRPr>
            </a:lvl2pPr>
            <a:lvl3pPr marL="1143000" indent="-228600">
              <a:buClr>
                <a:schemeClr val="tx2"/>
              </a:buClr>
              <a:buFont typeface="Arial" panose="020B0604020202020204" pitchFamily="34" charset="0"/>
              <a:buChar char="•"/>
              <a:defRPr sz="2400">
                <a:solidFill>
                  <a:schemeClr val="bg1"/>
                </a:solidFill>
              </a:defRPr>
            </a:lvl3pPr>
            <a:lvl4pPr marL="1600200" indent="-228600">
              <a:buClr>
                <a:schemeClr val="tx2"/>
              </a:buClr>
              <a:buFont typeface="Arial" panose="020B0604020202020204" pitchFamily="34" charset="0"/>
              <a:buChar char="•"/>
              <a:defRPr sz="2000">
                <a:solidFill>
                  <a:schemeClr val="bg1"/>
                </a:solidFill>
              </a:defRPr>
            </a:lvl4pPr>
            <a:lvl5pPr marL="2057400" indent="-228600">
              <a:buClr>
                <a:schemeClr val="tx2"/>
              </a:buClr>
              <a:buFont typeface="Arial" panose="020B0604020202020204" pitchFamily="34" charset="0"/>
              <a:buChar cha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C72767E0-DDA7-8049-3F93-B99BAE21AF46}"/>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black background with white letters&#10;&#10;Description automatically generated">
            <a:extLst>
              <a:ext uri="{FF2B5EF4-FFF2-40B4-BE49-F238E27FC236}">
                <a16:creationId xmlns:a16="http://schemas.microsoft.com/office/drawing/2014/main" id="{F2EFFD02-014E-F693-1BC4-481AE896F2A1}"/>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36935998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246704"/>
          </a:xfrm>
        </p:spPr>
        <p:txBody>
          <a:bodyPr/>
          <a:lstStyle>
            <a:lvl1pPr marL="0" indent="0">
              <a:buClr>
                <a:schemeClr val="tx2"/>
              </a:buClr>
              <a:buFont typeface="Arial" panose="020B0604020202020204" pitchFamily="34" charset="0"/>
              <a:buNone/>
              <a:defRPr sz="3200"/>
            </a:lvl1pPr>
            <a:lvl2pPr marL="685800" indent="-228600">
              <a:buClr>
                <a:schemeClr val="tx2"/>
              </a:buClr>
              <a:buFont typeface="Arial" panose="020B0604020202020204" pitchFamily="34" charset="0"/>
              <a:buChar char="•"/>
              <a:defRPr sz="2800"/>
            </a:lvl2pPr>
            <a:lvl3pPr marL="1143000" indent="-228600">
              <a:buClr>
                <a:schemeClr val="tx2"/>
              </a:buClr>
              <a:buFont typeface="Arial" panose="020B0604020202020204" pitchFamily="34" charset="0"/>
              <a:buChar char="•"/>
              <a:defRPr sz="2400"/>
            </a:lvl3pPr>
            <a:lvl4pPr marL="1600200" indent="-228600">
              <a:buClr>
                <a:schemeClr val="tx2"/>
              </a:buClr>
              <a:buFont typeface="Arial" panose="020B0604020202020204" pitchFamily="34" charset="0"/>
              <a:buChar char="•"/>
              <a:defRPr sz="2000"/>
            </a:lvl4pPr>
            <a:lvl5pPr marL="2057400" indent="-228600">
              <a:buClr>
                <a:schemeClr val="tx2"/>
              </a:buClr>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6465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F4A2D1B-491F-2C06-9C11-5770B84ADA93}"/>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D698F73E-55C3-3337-3B70-A8690F9CA63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0596474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Slide - Dark">
    <p:bg>
      <p:bgRef idx="1001">
        <a:schemeClr val="bg2"/>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itle 1">
            <a:extLst>
              <a:ext uri="{FF2B5EF4-FFF2-40B4-BE49-F238E27FC236}">
                <a16:creationId xmlns:a16="http://schemas.microsoft.com/office/drawing/2014/main" id="{62976D71-AAA4-4255-91DB-DF35C56D36A0}"/>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chemeClr val="bg1"/>
                </a:solidFill>
              </a:defRPr>
            </a:lvl1pPr>
          </a:lstStyle>
          <a:p>
            <a:r>
              <a:rPr lang="en-US"/>
              <a:t>Click to edit Master title style</a:t>
            </a:r>
            <a:endParaRPr lang="en-US" dirty="0"/>
          </a:p>
        </p:txBody>
      </p:sp>
      <p:sp>
        <p:nvSpPr>
          <p:cNvPr id="9" name="Rectangle 8">
            <a:extLst>
              <a:ext uri="{FF2B5EF4-FFF2-40B4-BE49-F238E27FC236}">
                <a16:creationId xmlns:a16="http://schemas.microsoft.com/office/drawing/2014/main" id="{61737798-DCC2-3C6A-E4EF-B5ACE8F5E0B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rectangular shape with black outline&#10;&#10;Description automatically generated">
            <a:extLst>
              <a:ext uri="{FF2B5EF4-FFF2-40B4-BE49-F238E27FC236}">
                <a16:creationId xmlns:a16="http://schemas.microsoft.com/office/drawing/2014/main" id="{3F79D234-1A4C-03FD-FF23-22CB3A8CD52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7947342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Slide - Light">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263BF68-EC13-5E16-E387-7D1C4443E7AC}"/>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rgbClr val="000000"/>
                </a:solidFill>
              </a:defRPr>
            </a:lvl1pPr>
          </a:lstStyle>
          <a:p>
            <a:r>
              <a:rPr lang="en-US"/>
              <a:t>Click to edit Master title style</a:t>
            </a:r>
            <a:endParaRPr lang="en-US" dirty="0"/>
          </a:p>
        </p:txBody>
      </p:sp>
      <p:sp>
        <p:nvSpPr>
          <p:cNvPr id="6" name="Subtitle 2">
            <a:extLst>
              <a:ext uri="{FF2B5EF4-FFF2-40B4-BE49-F238E27FC236}">
                <a16:creationId xmlns:a16="http://schemas.microsoft.com/office/drawing/2014/main" id="{745ED41B-B513-B901-0F46-5202CA53259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Rectangle 1">
            <a:extLst>
              <a:ext uri="{FF2B5EF4-FFF2-40B4-BE49-F238E27FC236}">
                <a16:creationId xmlns:a16="http://schemas.microsoft.com/office/drawing/2014/main" id="{BFE79B2B-5D13-8E06-1D14-1B379E5B5C4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yellow rectangular shape with black outline&#10;&#10;Description automatically generated">
            <a:extLst>
              <a:ext uri="{FF2B5EF4-FFF2-40B4-BE49-F238E27FC236}">
                <a16:creationId xmlns:a16="http://schemas.microsoft.com/office/drawing/2014/main" id="{D9A8CD6F-1425-59B6-BDFE-11937A0D74EC}"/>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9167765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dirty="0"/>
              <a:t>Click icon to add picture</a:t>
            </a:r>
          </a:p>
        </p:txBody>
      </p:sp>
      <p:sp>
        <p:nvSpPr>
          <p:cNvPr id="5" name="Rectangle 4">
            <a:extLst>
              <a:ext uri="{FF2B5EF4-FFF2-40B4-BE49-F238E27FC236}">
                <a16:creationId xmlns:a16="http://schemas.microsoft.com/office/drawing/2014/main" id="{5CBDE846-FDEF-DC1E-8DD3-18FB761D4DC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1574850D-D340-CB88-791D-DCA382B05FB7}"/>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44735205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ontent with Caption - Light">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1">
            <a:extLst>
              <a:ext uri="{FF2B5EF4-FFF2-40B4-BE49-F238E27FC236}">
                <a16:creationId xmlns:a16="http://schemas.microsoft.com/office/drawing/2014/main" id="{1A1149D9-FF90-88C5-EB7E-7448A6739CB9}"/>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endParaRPr lang="en-US" dirty="0"/>
          </a:p>
        </p:txBody>
      </p:sp>
      <p:sp>
        <p:nvSpPr>
          <p:cNvPr id="7" name="Text Placeholder 3">
            <a:extLst>
              <a:ext uri="{FF2B5EF4-FFF2-40B4-BE49-F238E27FC236}">
                <a16:creationId xmlns:a16="http://schemas.microsoft.com/office/drawing/2014/main" id="{FC3D1AEA-348D-68F4-9D11-D0ED38FBD81B}"/>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F43760E2-643C-3559-21E4-CFF26A26443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rectangular shape with black outline&#10;&#10;Description automatically generated">
            <a:extLst>
              <a:ext uri="{FF2B5EF4-FFF2-40B4-BE49-F238E27FC236}">
                <a16:creationId xmlns:a16="http://schemas.microsoft.com/office/drawing/2014/main" id="{CD56A611-BB6E-1156-68BC-65B965204575}"/>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77613563"/>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ontent with Caption - Ligh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78E75D84-4CA1-B518-E011-4D3D9308A81B}"/>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rgbClr val="000000"/>
                </a:solidFill>
              </a:defRPr>
            </a:lvl1pPr>
          </a:lstStyle>
          <a:p>
            <a:r>
              <a:rPr lang="en-US"/>
              <a:t>Click to edit Master title style</a:t>
            </a:r>
            <a:endParaRPr lang="en-US" dirty="0"/>
          </a:p>
        </p:txBody>
      </p:sp>
      <p:sp>
        <p:nvSpPr>
          <p:cNvPr id="6" name="Text Placeholder 3">
            <a:extLst>
              <a:ext uri="{FF2B5EF4-FFF2-40B4-BE49-F238E27FC236}">
                <a16:creationId xmlns:a16="http://schemas.microsoft.com/office/drawing/2014/main" id="{29E3BF2A-4048-1EAA-71D0-9DB88253B4AA}"/>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7F2343A7-DC91-ED69-13BF-EC8E358C4F2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rectangular shape with black outline&#10;&#10;Description automatically generated">
            <a:extLst>
              <a:ext uri="{FF2B5EF4-FFF2-40B4-BE49-F238E27FC236}">
                <a16:creationId xmlns:a16="http://schemas.microsoft.com/office/drawing/2014/main" id="{98EC929D-F575-D0AD-5F5E-52929F2DC3B7}"/>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572568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Rectangle 5">
            <a:extLst>
              <a:ext uri="{FF2B5EF4-FFF2-40B4-BE49-F238E27FC236}">
                <a16:creationId xmlns:a16="http://schemas.microsoft.com/office/drawing/2014/main" id="{3DF7E310-67BC-F543-4462-2C1D952828F2}"/>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48C43E03-5907-FC52-1E76-D4EF9B4F8822}"/>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8421980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Image" descr="Image">
            <a:extLst>
              <a:ext uri="{FF2B5EF4-FFF2-40B4-BE49-F238E27FC236}">
                <a16:creationId xmlns:a16="http://schemas.microsoft.com/office/drawing/2014/main" id="{5E05667A-1922-5DB4-5DBF-4FE41D11FC0C}"/>
              </a:ext>
            </a:extLst>
          </p:cNvPr>
          <p:cNvPicPr>
            <a:picLocks noChangeAspect="1"/>
          </p:cNvPicPr>
          <p:nvPr userDrawn="1"/>
        </p:nvPicPr>
        <p:blipFill>
          <a:blip r:embed="rId2"/>
          <a:stretch>
            <a:fillRect/>
          </a:stretch>
        </p:blipFill>
        <p:spPr>
          <a:xfrm>
            <a:off x="1726" y="-1"/>
            <a:ext cx="2847925" cy="6858001"/>
          </a:xfrm>
          <a:prstGeom prst="rect">
            <a:avLst/>
          </a:prstGeom>
          <a:ln w="12700">
            <a:miter lim="400000"/>
          </a:ln>
        </p:spPr>
      </p:pic>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dirty="0"/>
              <a:t>Click icon to add picture</a:t>
            </a:r>
          </a:p>
        </p:txBody>
      </p:sp>
    </p:spTree>
    <p:extLst>
      <p:ext uri="{BB962C8B-B14F-4D97-AF65-F5344CB8AC3E}">
        <p14:creationId xmlns:p14="http://schemas.microsoft.com/office/powerpoint/2010/main" val="259166103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dirty="0"/>
              <a:t>Click icon to add picture</a:t>
            </a:r>
          </a:p>
        </p:txBody>
      </p:sp>
      <p:sp>
        <p:nvSpPr>
          <p:cNvPr id="5" name="Rectangle 4">
            <a:extLst>
              <a:ext uri="{FF2B5EF4-FFF2-40B4-BE49-F238E27FC236}">
                <a16:creationId xmlns:a16="http://schemas.microsoft.com/office/drawing/2014/main" id="{72EE9973-E907-0A17-46C0-F6A08E301EA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5FB02E5A-AE1A-FD3D-8C88-2623723A36B9}"/>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83898908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46217"/>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800100" indent="-342900">
              <a:buClr>
                <a:schemeClr val="tx2"/>
              </a:buClr>
              <a:buFont typeface="Arial" panose="020B0604020202020204" pitchFamily="34" charset="0"/>
              <a:buChar char="•"/>
              <a:defRPr sz="1800">
                <a:solidFill>
                  <a:schemeClr val="bg1"/>
                </a:solidFill>
              </a:defRPr>
            </a:lvl2pPr>
            <a:lvl3pPr marL="1257300" indent="-342900">
              <a:buClr>
                <a:schemeClr val="tx2"/>
              </a:buClr>
              <a:buFont typeface="Arial" panose="020B0604020202020204" pitchFamily="34" charset="0"/>
              <a:buChar char="•"/>
              <a:defRPr sz="1600">
                <a:solidFill>
                  <a:schemeClr val="bg1"/>
                </a:solidFill>
              </a:defRPr>
            </a:lvl3pPr>
            <a:lvl4pPr marL="1657350" indent="-285750">
              <a:buClr>
                <a:schemeClr val="tx2"/>
              </a:buClr>
              <a:buFont typeface="Arial" panose="020B0604020202020204" pitchFamily="34" charset="0"/>
              <a:buChar char="•"/>
              <a:defRPr sz="1400">
                <a:solidFill>
                  <a:schemeClr val="bg1"/>
                </a:solidFill>
              </a:defRPr>
            </a:lvl4pPr>
            <a:lvl5pPr marL="2114550" indent="-28575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70129"/>
          </a:xfrm>
          <a:prstGeom prst="rect">
            <a:avLst/>
          </a:prstGeom>
        </p:spPr>
        <p:txBody>
          <a:bodyPr>
            <a:normAutofit/>
          </a:bodyPr>
          <a:lstStyle>
            <a:lvl1pPr marL="0" indent="0">
              <a:buClr>
                <a:schemeClr val="accent2"/>
              </a:buClr>
              <a:buFont typeface="+mj-lt"/>
              <a:buNone/>
              <a:defRPr sz="2000">
                <a:solidFill>
                  <a:schemeClr val="bg1"/>
                </a:solidFill>
              </a:defRPr>
            </a:lvl1pPr>
            <a:lvl2pPr marL="914400" indent="-457200">
              <a:buClr>
                <a:schemeClr val="accent2"/>
              </a:buClr>
              <a:buFont typeface="+mj-lt"/>
              <a:buAutoNum type="arabicPeriod"/>
              <a:defRPr sz="1800">
                <a:solidFill>
                  <a:schemeClr val="bg1"/>
                </a:solidFill>
              </a:defRPr>
            </a:lvl2pPr>
            <a:lvl3pPr marL="1371600" indent="-457200">
              <a:buClr>
                <a:schemeClr val="accent2"/>
              </a:buClr>
              <a:buFont typeface="+mj-lt"/>
              <a:buAutoNum type="arabicPeriod"/>
              <a:defRPr sz="1600">
                <a:solidFill>
                  <a:schemeClr val="bg1"/>
                </a:solidFill>
              </a:defRPr>
            </a:lvl3pPr>
            <a:lvl4pPr marL="1714500" indent="-342900">
              <a:buClr>
                <a:schemeClr val="accent2"/>
              </a:buClr>
              <a:buFont typeface="+mj-lt"/>
              <a:buAutoNum type="arabicPeriod"/>
              <a:defRPr sz="1400">
                <a:solidFill>
                  <a:schemeClr val="bg1"/>
                </a:solidFill>
              </a:defRPr>
            </a:lvl4pPr>
            <a:lvl5pPr marL="2171700" indent="-342900">
              <a:buClr>
                <a:schemeClr val="accent2"/>
              </a:buClr>
              <a:buFont typeface="+mj-lt"/>
              <a:buAutoNum type="arabicPeriod"/>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496DFC34-2A6C-8349-48E9-E7FA7C74E2DC}"/>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1A3E0536-91CE-2BBE-A7AE-826D008B2A6F}"/>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6620509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rgbClr val="000000"/>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6236"/>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800100" indent="-342900">
              <a:buClr>
                <a:schemeClr val="tx2"/>
              </a:buClr>
              <a:buFont typeface="Arial" panose="020B0604020202020204" pitchFamily="34" charset="0"/>
              <a:buChar char="•"/>
              <a:defRPr sz="1800">
                <a:solidFill>
                  <a:srgbClr val="000000"/>
                </a:solidFill>
              </a:defRPr>
            </a:lvl2pPr>
            <a:lvl3pPr marL="1257300" indent="-342900">
              <a:buClr>
                <a:schemeClr val="tx2"/>
              </a:buClr>
              <a:buFont typeface="Arial" panose="020B0604020202020204" pitchFamily="34" charset="0"/>
              <a:buChar char="•"/>
              <a:defRPr sz="1600">
                <a:solidFill>
                  <a:srgbClr val="000000"/>
                </a:solidFill>
              </a:defRPr>
            </a:lvl3pPr>
            <a:lvl4pPr marL="1657350" indent="-285750">
              <a:buClr>
                <a:schemeClr val="tx2"/>
              </a:buClr>
              <a:buFont typeface="Arial" panose="020B0604020202020204" pitchFamily="34" charset="0"/>
              <a:buChar char="•"/>
              <a:defRPr sz="1400">
                <a:solidFill>
                  <a:srgbClr val="000000"/>
                </a:solidFill>
              </a:defRPr>
            </a:lvl4pPr>
            <a:lvl5pPr marL="2114550" indent="-28575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40148"/>
          </a:xfrm>
          <a:prstGeom prst="rect">
            <a:avLst/>
          </a:prstGeom>
        </p:spPr>
        <p:txBody>
          <a:bodyPr>
            <a:normAutofit/>
          </a:bodyPr>
          <a:lstStyle>
            <a:lvl1pPr marL="0" indent="0">
              <a:buClr>
                <a:schemeClr val="tx2"/>
              </a:buClr>
              <a:buFont typeface="+mj-lt"/>
              <a:buNone/>
              <a:defRPr sz="2000">
                <a:solidFill>
                  <a:srgbClr val="000000"/>
                </a:solidFill>
              </a:defRPr>
            </a:lvl1pPr>
            <a:lvl2pPr marL="914400" indent="-457200">
              <a:buClr>
                <a:schemeClr val="tx2"/>
              </a:buClr>
              <a:buFont typeface="+mj-lt"/>
              <a:buAutoNum type="arabicPeriod"/>
              <a:defRPr sz="1800">
                <a:solidFill>
                  <a:srgbClr val="000000"/>
                </a:solidFill>
              </a:defRPr>
            </a:lvl2pPr>
            <a:lvl3pPr marL="1371600" indent="-457200">
              <a:buClr>
                <a:schemeClr val="tx2"/>
              </a:buClr>
              <a:buFont typeface="+mj-lt"/>
              <a:buAutoNum type="arabicPeriod"/>
              <a:defRPr sz="1600">
                <a:solidFill>
                  <a:srgbClr val="000000"/>
                </a:solidFill>
              </a:defRPr>
            </a:lvl3pPr>
            <a:lvl4pPr marL="1714500" indent="-342900">
              <a:buClr>
                <a:schemeClr val="tx2"/>
              </a:buClr>
              <a:buFont typeface="+mj-lt"/>
              <a:buAutoNum type="arabicPeriod"/>
              <a:defRPr sz="1400">
                <a:solidFill>
                  <a:srgbClr val="000000"/>
                </a:solidFill>
              </a:defRPr>
            </a:lvl4pPr>
            <a:lvl5pPr marL="2171700" indent="-342900">
              <a:buClr>
                <a:schemeClr val="tx2"/>
              </a:buClr>
              <a:buFont typeface="+mj-lt"/>
              <a:buAutoNum type="arabicPeriod"/>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F0C3E78B-8E73-C83E-751A-33420334D345}"/>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6D4B7466-3FBE-3F97-FC9B-05C15F749EE8}"/>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7618819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dirty="0"/>
              <a:t>Click icon to add picture</a:t>
            </a:r>
          </a:p>
        </p:txBody>
      </p:sp>
      <p:sp>
        <p:nvSpPr>
          <p:cNvPr id="4" name="Rectangle 3">
            <a:extLst>
              <a:ext uri="{FF2B5EF4-FFF2-40B4-BE49-F238E27FC236}">
                <a16:creationId xmlns:a16="http://schemas.microsoft.com/office/drawing/2014/main" id="{2E485819-BA66-80BB-8AFB-FF8D0E47A1A4}"/>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yellow state with white text&#10;&#10;Description automatically generated">
            <a:extLst>
              <a:ext uri="{FF2B5EF4-FFF2-40B4-BE49-F238E27FC236}">
                <a16:creationId xmlns:a16="http://schemas.microsoft.com/office/drawing/2014/main" id="{F8C08DB2-9EAC-46EF-06DF-99FE64EC5068}"/>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524350799"/>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ntent with Caption - Dark">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311639"/>
          </a:xfrm>
          <a:prstGeom prst="rect">
            <a:avLst/>
          </a:prstGeom>
        </p:spPr>
        <p:txBody>
          <a:bodyPr>
            <a:normAutofit/>
          </a:bodyPr>
          <a:lstStyle>
            <a:lvl1pPr marL="0" indent="0">
              <a:buClr>
                <a:schemeClr val="tx2"/>
              </a:buClr>
              <a:buFont typeface="Arial" panose="020B0604020202020204" pitchFamily="34" charset="0"/>
              <a:buNone/>
              <a:defRPr sz="2400">
                <a:solidFill>
                  <a:schemeClr val="bg1"/>
                </a:solidFill>
              </a:defRPr>
            </a:lvl1pPr>
            <a:lvl2pPr marL="685800" indent="-228600">
              <a:buClr>
                <a:schemeClr val="tx2"/>
              </a:buClr>
              <a:buFont typeface="Arial" panose="020B0604020202020204" pitchFamily="34" charset="0"/>
              <a:buChar char="•"/>
              <a:defRPr sz="2000">
                <a:solidFill>
                  <a:schemeClr val="bg1"/>
                </a:solidFill>
              </a:defRPr>
            </a:lvl2pPr>
            <a:lvl3pPr marL="1143000" indent="-228600">
              <a:buClr>
                <a:schemeClr val="tx2"/>
              </a:buClr>
              <a:buFont typeface="Arial" panose="020B0604020202020204" pitchFamily="34" charset="0"/>
              <a:buChar char="•"/>
              <a:defRPr sz="1800">
                <a:solidFill>
                  <a:schemeClr val="bg1"/>
                </a:solidFill>
              </a:defRPr>
            </a:lvl3pPr>
            <a:lvl4pPr marL="1600200" indent="-228600">
              <a:buClr>
                <a:schemeClr val="tx2"/>
              </a:buClr>
              <a:buFont typeface="Arial" panose="020B0604020202020204" pitchFamily="34" charset="0"/>
              <a:buChar char="•"/>
              <a:defRPr sz="1600">
                <a:solidFill>
                  <a:schemeClr val="bg1"/>
                </a:solidFill>
              </a:defRPr>
            </a:lvl4pPr>
            <a:lvl5pPr marL="2057400" indent="-228600">
              <a:buClr>
                <a:schemeClr val="tx2"/>
              </a:buClr>
              <a:buFont typeface="Arial" panose="020B0604020202020204" pitchFamily="34" charset="0"/>
              <a:buChar char="•"/>
              <a:defRPr sz="16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A02DB073-A41E-DA39-0E89-F62DFF92C9E0}"/>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
        <p:nvSpPr>
          <p:cNvPr id="9" name="Title 1">
            <a:extLst>
              <a:ext uri="{FF2B5EF4-FFF2-40B4-BE49-F238E27FC236}">
                <a16:creationId xmlns:a16="http://schemas.microsoft.com/office/drawing/2014/main" id="{53EDC456-FC9D-39C4-F803-7AADF89795D3}"/>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endParaRPr lang="en-US" dirty="0"/>
          </a:p>
        </p:txBody>
      </p:sp>
      <p:sp>
        <p:nvSpPr>
          <p:cNvPr id="10" name="Text Placeholder 3">
            <a:extLst>
              <a:ext uri="{FF2B5EF4-FFF2-40B4-BE49-F238E27FC236}">
                <a16:creationId xmlns:a16="http://schemas.microsoft.com/office/drawing/2014/main" id="{F099F91A-142C-7A77-A4A9-67D61E3F4E48}"/>
              </a:ext>
            </a:extLst>
          </p:cNvPr>
          <p:cNvSpPr>
            <a:spLocks noGrp="1"/>
          </p:cNvSpPr>
          <p:nvPr>
            <p:ph type="body" sz="half" idx="2"/>
          </p:nvPr>
        </p:nvSpPr>
        <p:spPr>
          <a:xfrm>
            <a:off x="839788" y="1461542"/>
            <a:ext cx="3932237" cy="4307298"/>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10104AB-DBF6-71FA-6D77-F801B252BA2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A black background with white letters&#10;&#10;Description automatically generated">
            <a:extLst>
              <a:ext uri="{FF2B5EF4-FFF2-40B4-BE49-F238E27FC236}">
                <a16:creationId xmlns:a16="http://schemas.microsoft.com/office/drawing/2014/main" id="{522FA315-3362-C0F9-3C78-E79606C3F67F}"/>
              </a:ext>
            </a:extLst>
          </p:cNvPr>
          <p:cNvPicPr>
            <a:picLocks noChangeAspect="1"/>
          </p:cNvPicPr>
          <p:nvPr userDrawn="1"/>
        </p:nvPicPr>
        <p:blipFill rotWithShape="1">
          <a:blip r:embed="rId2"/>
          <a:srcRect l="4639" r="5161"/>
          <a:stretch/>
        </p:blipFill>
        <p:spPr>
          <a:xfrm>
            <a:off x="4266212" y="5945777"/>
            <a:ext cx="3462726" cy="789725"/>
          </a:xfrm>
          <a:prstGeom prst="rect">
            <a:avLst/>
          </a:prstGeom>
        </p:spPr>
      </p:pic>
    </p:spTree>
    <p:extLst>
      <p:ext uri="{BB962C8B-B14F-4D97-AF65-F5344CB8AC3E}">
        <p14:creationId xmlns:p14="http://schemas.microsoft.com/office/powerpoint/2010/main" val="167225214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dirty="0"/>
              <a:t>Click icon to add picture</a:t>
            </a:r>
          </a:p>
        </p:txBody>
      </p:sp>
      <p:sp>
        <p:nvSpPr>
          <p:cNvPr id="8" name="Rectangle 7">
            <a:extLst>
              <a:ext uri="{FF2B5EF4-FFF2-40B4-BE49-F238E27FC236}">
                <a16:creationId xmlns:a16="http://schemas.microsoft.com/office/drawing/2014/main" id="{668B95E5-CDE5-D3B2-F0C7-2A96E9404768}"/>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state with white text&#10;&#10;Description automatically generated">
            <a:extLst>
              <a:ext uri="{FF2B5EF4-FFF2-40B4-BE49-F238E27FC236}">
                <a16:creationId xmlns:a16="http://schemas.microsoft.com/office/drawing/2014/main" id="{2A12D9A1-F766-72EB-A949-1E4029FBCD88}"/>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052546407"/>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dirty="0"/>
              <a:t>Click icon to add picture</a:t>
            </a:r>
          </a:p>
        </p:txBody>
      </p:sp>
      <p:sp>
        <p:nvSpPr>
          <p:cNvPr id="4" name="Rectangle 3">
            <a:extLst>
              <a:ext uri="{FF2B5EF4-FFF2-40B4-BE49-F238E27FC236}">
                <a16:creationId xmlns:a16="http://schemas.microsoft.com/office/drawing/2014/main" id="{BAFCBE71-8D59-0A88-A036-51D1F3AEF3EB}"/>
              </a:ext>
            </a:extLst>
          </p:cNvPr>
          <p:cNvSpPr/>
          <p:nvPr userDrawn="1"/>
        </p:nvSpPr>
        <p:spPr>
          <a:xfrm>
            <a:off x="-1" y="8313"/>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state with white text&#10;&#10;Description automatically generated">
            <a:extLst>
              <a:ext uri="{FF2B5EF4-FFF2-40B4-BE49-F238E27FC236}">
                <a16:creationId xmlns:a16="http://schemas.microsoft.com/office/drawing/2014/main" id="{1216AE49-B412-B991-E53C-C35783BB2302}"/>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248677290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3002144" y="1122363"/>
            <a:ext cx="8261969" cy="2381488"/>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3002144" y="3602038"/>
            <a:ext cx="8261969" cy="1651523"/>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67FF8078-3202-5BA6-4B6D-21AFA554AA6D}"/>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state with white text&#10;&#10;Description automatically generated">
            <a:extLst>
              <a:ext uri="{FF2B5EF4-FFF2-40B4-BE49-F238E27FC236}">
                <a16:creationId xmlns:a16="http://schemas.microsoft.com/office/drawing/2014/main" id="{FB7F5512-0339-17EB-A960-8538188B4685}"/>
              </a:ext>
            </a:extLst>
          </p:cNvPr>
          <p:cNvPicPr>
            <a:picLocks noChangeAspect="1"/>
          </p:cNvPicPr>
          <p:nvPr userDrawn="1"/>
        </p:nvPicPr>
        <p:blipFill>
          <a:blip r:embed="rId2"/>
          <a:stretch>
            <a:fillRect/>
          </a:stretch>
        </p:blipFill>
        <p:spPr>
          <a:xfrm>
            <a:off x="446611" y="5583836"/>
            <a:ext cx="1602642" cy="971550"/>
          </a:xfrm>
          <a:prstGeom prst="rect">
            <a:avLst/>
          </a:prstGeom>
        </p:spPr>
      </p:pic>
    </p:spTree>
    <p:extLst>
      <p:ext uri="{BB962C8B-B14F-4D97-AF65-F5344CB8AC3E}">
        <p14:creationId xmlns:p14="http://schemas.microsoft.com/office/powerpoint/2010/main" val="230998223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C445B401-A065-145F-F5C7-81323EE49FCE}"/>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8C87B212-28AF-4455-4182-8132BFF238B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22762601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228600" indent="-228600">
              <a:buClr>
                <a:schemeClr val="tx2"/>
              </a:buClr>
              <a:buFont typeface="Arial" panose="020B0604020202020204" pitchFamily="34" charset="0"/>
              <a:buChar char="•"/>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1C630466-D6C7-382C-6FB3-CEEBB0C6CE0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rectangular shape with black outline&#10;&#10;Description automatically generated">
            <a:extLst>
              <a:ext uri="{FF2B5EF4-FFF2-40B4-BE49-F238E27FC236}">
                <a16:creationId xmlns:a16="http://schemas.microsoft.com/office/drawing/2014/main" id="{2568DA28-EDD1-BBC5-B57F-7A32B7D65191}"/>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23040851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0" indent="0">
              <a:buClr>
                <a:schemeClr val="tx2"/>
              </a:buClr>
              <a:buFont typeface="Arial" panose="020B0604020202020204" pitchFamily="34" charset="0"/>
              <a:buNone/>
              <a:defRPr>
                <a:solidFill>
                  <a:schemeClr val="tx1"/>
                </a:solidFill>
              </a:defRPr>
            </a:lvl1pPr>
            <a:lvl2pPr marL="800100" indent="-342900">
              <a:buClr>
                <a:schemeClr val="tx2"/>
              </a:buClr>
              <a:buFont typeface="Arial" panose="020B0604020202020204" pitchFamily="34" charset="0"/>
              <a:buChar char="•"/>
              <a:defRPr>
                <a:solidFill>
                  <a:schemeClr val="tx1"/>
                </a:solidFill>
              </a:defRPr>
            </a:lvl2pPr>
            <a:lvl3pPr marL="1257300" indent="-342900">
              <a:buClr>
                <a:schemeClr val="tx2"/>
              </a:buClr>
              <a:buFont typeface="Arial" panose="020B0604020202020204" pitchFamily="34" charset="0"/>
              <a:buChar char="•"/>
              <a:defRPr>
                <a:solidFill>
                  <a:schemeClr val="tx1"/>
                </a:solidFill>
              </a:defRPr>
            </a:lvl3pPr>
            <a:lvl4pPr marL="1657350" indent="-285750">
              <a:buClr>
                <a:schemeClr val="tx2"/>
              </a:buClr>
              <a:buFont typeface="Arial" panose="020B0604020202020204" pitchFamily="34" charset="0"/>
              <a:buChar char="•"/>
              <a:defRPr>
                <a:solidFill>
                  <a:schemeClr val="tx1"/>
                </a:solidFill>
              </a:defRPr>
            </a:lvl4pPr>
            <a:lvl5pPr marL="2114550" indent="-28575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E28E1721-22B4-3235-7BD8-566777C3246F}"/>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5E98AAFF-EDA6-9514-E34F-A78A6E4C5C73}"/>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36315133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bg1"/>
                </a:solidFill>
              </a:defRPr>
            </a:lvl1pPr>
            <a:lvl2pPr marL="800100" indent="-342900">
              <a:buClr>
                <a:schemeClr val="tx2"/>
              </a:buClr>
              <a:buFont typeface="Arial" panose="020B0604020202020204" pitchFamily="34" charset="0"/>
              <a:buChar char="•"/>
              <a:defRPr>
                <a:solidFill>
                  <a:schemeClr val="bg1"/>
                </a:solidFill>
              </a:defRPr>
            </a:lvl2pPr>
            <a:lvl3pPr marL="1257300" indent="-342900">
              <a:buClr>
                <a:schemeClr val="tx2"/>
              </a:buClr>
              <a:buFont typeface="Arial" panose="020B0604020202020204" pitchFamily="34" charset="0"/>
              <a:buChar char="•"/>
              <a:defRPr>
                <a:solidFill>
                  <a:schemeClr val="bg1"/>
                </a:solidFill>
              </a:defRPr>
            </a:lvl3pPr>
            <a:lvl4pPr marL="1657350" indent="-285750">
              <a:buClr>
                <a:schemeClr val="tx2"/>
              </a:buClr>
              <a:buFont typeface="Arial" panose="020B0604020202020204" pitchFamily="34" charset="0"/>
              <a:buChar char="•"/>
              <a:defRPr>
                <a:solidFill>
                  <a:schemeClr val="bg1"/>
                </a:solidFill>
              </a:defRPr>
            </a:lvl4pPr>
            <a:lvl5pPr marL="2114550" indent="-28575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lvl1pPr>
              <a:defRPr>
                <a:solidFill>
                  <a:schemeClr val="bg1"/>
                </a:solidFill>
              </a:defRPr>
            </a:lvl1pPr>
          </a:lstStyle>
          <a:p>
            <a:r>
              <a:rPr lang="en-US" dirty="0"/>
              <a:t>Click icon to add picture</a:t>
            </a:r>
          </a:p>
        </p:txBody>
      </p:sp>
      <p:sp>
        <p:nvSpPr>
          <p:cNvPr id="8" name="Rectangle 7">
            <a:extLst>
              <a:ext uri="{FF2B5EF4-FFF2-40B4-BE49-F238E27FC236}">
                <a16:creationId xmlns:a16="http://schemas.microsoft.com/office/drawing/2014/main" id="{02118A80-47A0-499D-C28F-0D4E20ABA80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state with white text&#10;&#10;Description automatically generated">
            <a:extLst>
              <a:ext uri="{FF2B5EF4-FFF2-40B4-BE49-F238E27FC236}">
                <a16:creationId xmlns:a16="http://schemas.microsoft.com/office/drawing/2014/main" id="{F5219791-C418-A720-E0EB-B73BFCF98D61}"/>
              </a:ext>
            </a:extLst>
          </p:cNvPr>
          <p:cNvPicPr>
            <a:picLocks noChangeAspect="1"/>
          </p:cNvPicPr>
          <p:nvPr userDrawn="1"/>
        </p:nvPicPr>
        <p:blipFill>
          <a:blip r:embed="rId2"/>
          <a:stretch>
            <a:fillRect/>
          </a:stretch>
        </p:blipFill>
        <p:spPr>
          <a:xfrm>
            <a:off x="446610" y="5583836"/>
            <a:ext cx="1602642" cy="971550"/>
          </a:xfrm>
          <a:prstGeom prst="rect">
            <a:avLst/>
          </a:prstGeom>
        </p:spPr>
      </p:pic>
    </p:spTree>
    <p:extLst>
      <p:ext uri="{BB962C8B-B14F-4D97-AF65-F5344CB8AC3E}">
        <p14:creationId xmlns:p14="http://schemas.microsoft.com/office/powerpoint/2010/main" val="151531685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tx1"/>
                </a:solidFill>
              </a:defRPr>
            </a:lvl1pPr>
            <a:lvl2pPr marL="685800" indent="-228600">
              <a:buClr>
                <a:schemeClr val="tx2"/>
              </a:buClr>
              <a:buFont typeface="Arial" panose="020B0604020202020204" pitchFamily="34" charset="0"/>
              <a:buChar char="•"/>
              <a:defRPr>
                <a:solidFill>
                  <a:schemeClr val="tx1"/>
                </a:solidFill>
              </a:defRPr>
            </a:lvl2pPr>
            <a:lvl3pPr marL="1143000" indent="-228600">
              <a:buClr>
                <a:schemeClr val="tx2"/>
              </a:buClr>
              <a:buFont typeface="Arial" panose="020B0604020202020204" pitchFamily="34" charset="0"/>
              <a:buChar char="•"/>
              <a:defRPr>
                <a:solidFill>
                  <a:schemeClr val="tx1"/>
                </a:solidFill>
              </a:defRPr>
            </a:lvl3pPr>
            <a:lvl4pPr marL="1600200" indent="-228600">
              <a:buClr>
                <a:schemeClr val="tx2"/>
              </a:buClr>
              <a:buFont typeface="Arial" panose="020B0604020202020204" pitchFamily="34" charset="0"/>
              <a:buChar char="•"/>
              <a:defRPr>
                <a:solidFill>
                  <a:schemeClr val="tx1"/>
                </a:solidFill>
              </a:defRPr>
            </a:lvl4pPr>
            <a:lvl5pPr marL="2057400" indent="-22860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p>
            <a:r>
              <a:rPr lang="en-US" dirty="0"/>
              <a:t>Click icon to add picture</a:t>
            </a:r>
          </a:p>
        </p:txBody>
      </p:sp>
      <p:sp>
        <p:nvSpPr>
          <p:cNvPr id="5" name="Rectangle 4">
            <a:extLst>
              <a:ext uri="{FF2B5EF4-FFF2-40B4-BE49-F238E27FC236}">
                <a16:creationId xmlns:a16="http://schemas.microsoft.com/office/drawing/2014/main" id="{9516A338-E93B-68D2-02EB-329981EB541B}"/>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398D22FC-E455-B3CA-110D-43D6E8DCEE05}"/>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0487901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37844"/>
          </a:xfrm>
        </p:spPr>
        <p:txBody>
          <a:bodyPr/>
          <a:lstStyle>
            <a:lvl1pPr marL="514350" indent="-514350">
              <a:buClr>
                <a:schemeClr val="tx2"/>
              </a:buClr>
              <a:buFont typeface="Arial" panose="020B0604020202020204" pitchFamily="34" charset="0"/>
              <a:buChar char="•"/>
              <a:defRPr>
                <a:solidFill>
                  <a:schemeClr val="bg1"/>
                </a:solidFill>
              </a:defRPr>
            </a:lvl1pPr>
            <a:lvl2pPr marL="914400" indent="-457200">
              <a:buClr>
                <a:schemeClr val="tx2"/>
              </a:buClr>
              <a:buFont typeface="Arial" panose="020B0604020202020204" pitchFamily="34" charset="0"/>
              <a:buChar char="•"/>
              <a:defRPr>
                <a:solidFill>
                  <a:schemeClr val="bg1"/>
                </a:solidFill>
              </a:defRPr>
            </a:lvl2pPr>
            <a:lvl3pPr marL="1371600" indent="-457200">
              <a:buClr>
                <a:schemeClr val="tx2"/>
              </a:buClr>
              <a:buFont typeface="Arial" panose="020B0604020202020204" pitchFamily="34" charset="0"/>
              <a:buChar char="•"/>
              <a:defRPr>
                <a:solidFill>
                  <a:schemeClr val="bg1"/>
                </a:solidFill>
              </a:defRPr>
            </a:lvl3pPr>
            <a:lvl4pPr marL="1714500" indent="-342900">
              <a:buClr>
                <a:schemeClr val="tx2"/>
              </a:buClr>
              <a:buFont typeface="Arial" panose="020B0604020202020204" pitchFamily="34" charset="0"/>
              <a:buChar char="•"/>
              <a:defRPr>
                <a:solidFill>
                  <a:schemeClr val="bg1"/>
                </a:solidFill>
              </a:defRPr>
            </a:lvl4pPr>
            <a:lvl5pPr marL="2171700" indent="-3429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61756"/>
          </a:xfrm>
        </p:spPr>
        <p:txBody>
          <a:bodyPr/>
          <a:lstStyle>
            <a:lvl1pPr marL="514350" indent="-514350">
              <a:buClr>
                <a:schemeClr val="accent2"/>
              </a:buClr>
              <a:buFont typeface="+mj-lt"/>
              <a:buAutoNum type="arabicPeriod"/>
              <a:defRPr>
                <a:solidFill>
                  <a:schemeClr val="bg1"/>
                </a:solidFill>
              </a:defRPr>
            </a:lvl1pPr>
            <a:lvl2pPr marL="914400" indent="-457200">
              <a:buClr>
                <a:schemeClr val="accent2"/>
              </a:buClr>
              <a:buFont typeface="+mj-lt"/>
              <a:buAutoNum type="arabicPeriod"/>
              <a:defRPr>
                <a:solidFill>
                  <a:schemeClr val="bg1"/>
                </a:solidFill>
              </a:defRPr>
            </a:lvl2pPr>
            <a:lvl3pPr marL="1371600" indent="-457200">
              <a:buClr>
                <a:schemeClr val="accent2"/>
              </a:buClr>
              <a:buFont typeface="+mj-lt"/>
              <a:buAutoNum type="arabicPeriod"/>
              <a:defRPr>
                <a:solidFill>
                  <a:schemeClr val="bg1"/>
                </a:solidFill>
              </a:defRPr>
            </a:lvl3pPr>
            <a:lvl4pPr marL="1714500" indent="-342900">
              <a:buClr>
                <a:schemeClr val="accent2"/>
              </a:buClr>
              <a:buFont typeface="+mj-lt"/>
              <a:buAutoNum type="arabicPeriod"/>
              <a:defRPr>
                <a:solidFill>
                  <a:schemeClr val="bg1"/>
                </a:solidFill>
              </a:defRPr>
            </a:lvl4pPr>
            <a:lvl5pPr marL="2171700" indent="-342900">
              <a:buClr>
                <a:schemeClr val="accent2"/>
              </a:buClr>
              <a:buFont typeface="+mj-lt"/>
              <a:buAutoNum type="arabicPeriod"/>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D823D3C-0610-ED62-4793-BAD9715F5DE8}"/>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A yellow rectangular shape with black outline&#10;&#10;Description automatically generated">
            <a:extLst>
              <a:ext uri="{FF2B5EF4-FFF2-40B4-BE49-F238E27FC236}">
                <a16:creationId xmlns:a16="http://schemas.microsoft.com/office/drawing/2014/main" id="{9F12FA17-7B40-53A8-0C0C-563E4F3199D1}"/>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19889776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D9D286-8B40-A864-7E8F-FB88F7E07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184705-E27D-C3F0-26F1-94013626C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1987927"/>
      </p:ext>
    </p:extLst>
  </p:cSld>
  <p:clrMap bg1="lt1" tx1="dk1" bg2="lt2" tx2="dk2" accent1="accent1" accent2="accent2" accent3="accent3" accent4="accent4" accent5="accent5" accent6="accent6" hlink="hlink" folHlink="folHlink"/>
  <p:sldLayoutIdLst>
    <p:sldLayoutId id="2147483797" r:id="rId1"/>
    <p:sldLayoutId id="2147483813" r:id="rId2"/>
    <p:sldLayoutId id="2147483814"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 id="2147483670" r:id="rId15"/>
    <p:sldLayoutId id="2147483671" r:id="rId16"/>
    <p:sldLayoutId id="2147483694" r:id="rId17"/>
    <p:sldLayoutId id="2147483681" r:id="rId18"/>
    <p:sldLayoutId id="2147483697" r:id="rId19"/>
    <p:sldLayoutId id="2147483667" r:id="rId20"/>
    <p:sldLayoutId id="2147483668" r:id="rId21"/>
    <p:sldLayoutId id="2147483664" r:id="rId22"/>
    <p:sldLayoutId id="2147483653" r:id="rId23"/>
    <p:sldLayoutId id="2147483674" r:id="rId24"/>
    <p:sldLayoutId id="2147483680" r:id="rId25"/>
    <p:sldLayoutId id="2147483693" r:id="rId26"/>
    <p:sldLayoutId id="2147483687" r:id="rId2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9A162-BA3E-AD18-7F5D-C005B9BFAF11}"/>
              </a:ext>
            </a:extLst>
          </p:cNvPr>
          <p:cNvSpPr>
            <a:spLocks noGrp="1"/>
          </p:cNvSpPr>
          <p:nvPr>
            <p:ph type="ctrTitle"/>
          </p:nvPr>
        </p:nvSpPr>
        <p:spPr/>
        <p:txBody>
          <a:bodyPr>
            <a:normAutofit/>
          </a:bodyPr>
          <a:lstStyle/>
          <a:p>
            <a:r>
              <a:rPr lang="en-US" dirty="0"/>
              <a:t>History of Board Policies / Set-aside Evolution</a:t>
            </a:r>
          </a:p>
        </p:txBody>
      </p:sp>
      <p:sp>
        <p:nvSpPr>
          <p:cNvPr id="3" name="Subtitle 2">
            <a:extLst>
              <a:ext uri="{FF2B5EF4-FFF2-40B4-BE49-F238E27FC236}">
                <a16:creationId xmlns:a16="http://schemas.microsoft.com/office/drawing/2014/main" id="{EF678C90-DBD0-14AF-BE40-F1607F7CC39C}"/>
              </a:ext>
            </a:extLst>
          </p:cNvPr>
          <p:cNvSpPr>
            <a:spLocks noGrp="1"/>
          </p:cNvSpPr>
          <p:nvPr>
            <p:ph type="subTitle" idx="1"/>
          </p:nvPr>
        </p:nvSpPr>
        <p:spPr/>
        <p:txBody>
          <a:bodyPr/>
          <a:lstStyle/>
          <a:p>
            <a:r>
              <a:rPr lang="en-US" dirty="0"/>
              <a:t>Montana Board of Housing</a:t>
            </a:r>
          </a:p>
        </p:txBody>
      </p:sp>
    </p:spTree>
    <p:extLst>
      <p:ext uri="{BB962C8B-B14F-4D97-AF65-F5344CB8AC3E}">
        <p14:creationId xmlns:p14="http://schemas.microsoft.com/office/powerpoint/2010/main" val="2393658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921A4-A918-F389-7D45-94C701273E3B}"/>
              </a:ext>
            </a:extLst>
          </p:cNvPr>
          <p:cNvSpPr>
            <a:spLocks noGrp="1"/>
          </p:cNvSpPr>
          <p:nvPr>
            <p:ph type="title"/>
          </p:nvPr>
        </p:nvSpPr>
        <p:spPr/>
        <p:txBody>
          <a:bodyPr/>
          <a:lstStyle/>
          <a:p>
            <a:r>
              <a:rPr lang="en-US" dirty="0"/>
              <a:t>Future Opportunities for Policy-Setting</a:t>
            </a:r>
          </a:p>
        </p:txBody>
      </p:sp>
      <p:sp>
        <p:nvSpPr>
          <p:cNvPr id="3" name="Text Placeholder 2">
            <a:extLst>
              <a:ext uri="{FF2B5EF4-FFF2-40B4-BE49-F238E27FC236}">
                <a16:creationId xmlns:a16="http://schemas.microsoft.com/office/drawing/2014/main" id="{8DF89C39-7338-8641-6ABC-92EF1F28F4E7}"/>
              </a:ext>
            </a:extLst>
          </p:cNvPr>
          <p:cNvSpPr>
            <a:spLocks noGrp="1"/>
          </p:cNvSpPr>
          <p:nvPr>
            <p:ph type="body" idx="1"/>
          </p:nvPr>
        </p:nvSpPr>
        <p:spPr>
          <a:xfrm>
            <a:off x="862014" y="1278732"/>
            <a:ext cx="5157787" cy="823912"/>
          </a:xfrm>
        </p:spPr>
        <p:txBody>
          <a:bodyPr/>
          <a:lstStyle/>
          <a:p>
            <a:r>
              <a:rPr lang="en-US" dirty="0"/>
              <a:t>HB 924</a:t>
            </a:r>
          </a:p>
        </p:txBody>
      </p:sp>
      <p:sp>
        <p:nvSpPr>
          <p:cNvPr id="4" name="Content Placeholder 3">
            <a:extLst>
              <a:ext uri="{FF2B5EF4-FFF2-40B4-BE49-F238E27FC236}">
                <a16:creationId xmlns:a16="http://schemas.microsoft.com/office/drawing/2014/main" id="{1A60A0B0-A90F-B96F-2B53-746F9708CAB8}"/>
              </a:ext>
            </a:extLst>
          </p:cNvPr>
          <p:cNvSpPr>
            <a:spLocks noGrp="1"/>
          </p:cNvSpPr>
          <p:nvPr>
            <p:ph sz="half" idx="2"/>
          </p:nvPr>
        </p:nvSpPr>
        <p:spPr>
          <a:xfrm>
            <a:off x="836612" y="2097881"/>
            <a:ext cx="5157787" cy="3113130"/>
          </a:xfrm>
        </p:spPr>
        <p:txBody>
          <a:bodyPr>
            <a:normAutofit lnSpcReduction="10000"/>
          </a:bodyPr>
          <a:lstStyle/>
          <a:p>
            <a:r>
              <a:rPr lang="en-US" dirty="0"/>
              <a:t>Administrative Rules out for public comment</a:t>
            </a:r>
          </a:p>
          <a:p>
            <a:r>
              <a:rPr lang="en-US" dirty="0"/>
              <a:t>Public Hearing October 22</a:t>
            </a:r>
          </a:p>
          <a:p>
            <a:r>
              <a:rPr lang="en-US" dirty="0"/>
              <a:t>Board staff will present final administrative rules to the Board for approval, following any changes in response to public comments received</a:t>
            </a:r>
          </a:p>
        </p:txBody>
      </p:sp>
      <p:sp>
        <p:nvSpPr>
          <p:cNvPr id="5" name="Content Placeholder 4">
            <a:extLst>
              <a:ext uri="{FF2B5EF4-FFF2-40B4-BE49-F238E27FC236}">
                <a16:creationId xmlns:a16="http://schemas.microsoft.com/office/drawing/2014/main" id="{EAE01E35-F005-7F87-F8D4-D50DC9EF7F24}"/>
              </a:ext>
            </a:extLst>
          </p:cNvPr>
          <p:cNvSpPr>
            <a:spLocks noGrp="1"/>
          </p:cNvSpPr>
          <p:nvPr>
            <p:ph sz="quarter" idx="4"/>
          </p:nvPr>
        </p:nvSpPr>
        <p:spPr/>
        <p:txBody>
          <a:bodyPr>
            <a:normAutofit lnSpcReduction="10000"/>
          </a:bodyPr>
          <a:lstStyle/>
          <a:p>
            <a:r>
              <a:rPr lang="en-US" dirty="0"/>
              <a:t>Modifications to Hazard Insurance Deductibles</a:t>
            </a:r>
          </a:p>
          <a:p>
            <a:r>
              <a:rPr lang="en-US" dirty="0"/>
              <a:t>Any changes to current or establishing new set-asides (subject to available funds)</a:t>
            </a:r>
          </a:p>
          <a:p>
            <a:r>
              <a:rPr lang="en-US" dirty="0"/>
              <a:t>MBOH Investment Policy</a:t>
            </a:r>
          </a:p>
          <a:p>
            <a:r>
              <a:rPr lang="en-US" dirty="0"/>
              <a:t>Board Member Onboarding and Training Policy</a:t>
            </a:r>
          </a:p>
          <a:p>
            <a:r>
              <a:rPr lang="en-US" dirty="0"/>
              <a:t>What else?</a:t>
            </a:r>
          </a:p>
        </p:txBody>
      </p:sp>
    </p:spTree>
    <p:extLst>
      <p:ext uri="{BB962C8B-B14F-4D97-AF65-F5344CB8AC3E}">
        <p14:creationId xmlns:p14="http://schemas.microsoft.com/office/powerpoint/2010/main" val="3857582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07702-AC6C-E2A4-1CD4-B90E0E3D2328}"/>
              </a:ext>
            </a:extLst>
          </p:cNvPr>
          <p:cNvSpPr>
            <a:spLocks noGrp="1"/>
          </p:cNvSpPr>
          <p:nvPr>
            <p:ph type="title"/>
          </p:nvPr>
        </p:nvSpPr>
        <p:spPr/>
        <p:txBody>
          <a:bodyPr/>
          <a:lstStyle/>
          <a:p>
            <a:r>
              <a:rPr lang="en-US" dirty="0"/>
              <a:t>Historical Set-aside Process</a:t>
            </a:r>
          </a:p>
        </p:txBody>
      </p:sp>
      <p:sp>
        <p:nvSpPr>
          <p:cNvPr id="3" name="Content Placeholder 2">
            <a:extLst>
              <a:ext uri="{FF2B5EF4-FFF2-40B4-BE49-F238E27FC236}">
                <a16:creationId xmlns:a16="http://schemas.microsoft.com/office/drawing/2014/main" id="{31161E38-B541-70E9-3F43-366AC64645E7}"/>
              </a:ext>
            </a:extLst>
          </p:cNvPr>
          <p:cNvSpPr>
            <a:spLocks noGrp="1"/>
          </p:cNvSpPr>
          <p:nvPr>
            <p:ph idx="1"/>
          </p:nvPr>
        </p:nvSpPr>
        <p:spPr>
          <a:xfrm>
            <a:off x="3563816" y="1690688"/>
            <a:ext cx="7789984" cy="4802187"/>
          </a:xfrm>
        </p:spPr>
        <p:txBody>
          <a:bodyPr>
            <a:normAutofit fontScale="92500" lnSpcReduction="20000"/>
          </a:bodyPr>
          <a:lstStyle/>
          <a:p>
            <a:r>
              <a:rPr lang="en-US" dirty="0"/>
              <a:t>Pre-2011:  The Board maintained an open Request for Proposals process for requests from local governments, non-profit and for-profit entities with experience in housing. Organizations would submit a request for an allocation. </a:t>
            </a:r>
          </a:p>
          <a:p>
            <a:r>
              <a:rPr lang="en-US" dirty="0"/>
              <a:t>Board staff managed a list of approved set-asides. A significant driver of many set-asides was to provide matching funds for the HOME DPA program.</a:t>
            </a:r>
          </a:p>
          <a:p>
            <a:pPr marL="457200" indent="-457200">
              <a:buFont typeface="Arial" panose="020B0604020202020204" pitchFamily="34" charset="0"/>
              <a:buChar char="•"/>
            </a:pPr>
            <a:r>
              <a:rPr lang="en-US" dirty="0"/>
              <a:t>Administrative management of approved set-asides was burdensome; Board staff moved to a set-aside pool for pre-existing lenders  </a:t>
            </a:r>
          </a:p>
          <a:p>
            <a:pPr marL="457200" indent="-457200">
              <a:buFont typeface="Arial" panose="020B0604020202020204" pitchFamily="34" charset="0"/>
              <a:buChar char="•"/>
            </a:pPr>
            <a:r>
              <a:rPr lang="en-US" dirty="0"/>
              <a:t>As pre-Ullman funds wind down, the Board is only allowed to use a portion of the available funds for set-asides</a:t>
            </a:r>
          </a:p>
        </p:txBody>
      </p:sp>
    </p:spTree>
    <p:extLst>
      <p:ext uri="{BB962C8B-B14F-4D97-AF65-F5344CB8AC3E}">
        <p14:creationId xmlns:p14="http://schemas.microsoft.com/office/powerpoint/2010/main" val="3423084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69327-7E0C-EDF1-34D8-4C4D97F183C0}"/>
              </a:ext>
            </a:extLst>
          </p:cNvPr>
          <p:cNvSpPr>
            <a:spLocks noGrp="1"/>
          </p:cNvSpPr>
          <p:nvPr>
            <p:ph type="title"/>
          </p:nvPr>
        </p:nvSpPr>
        <p:spPr/>
        <p:txBody>
          <a:bodyPr/>
          <a:lstStyle/>
          <a:p>
            <a:r>
              <a:rPr lang="en-US" dirty="0"/>
              <a:t>Historical Set-aside Process</a:t>
            </a:r>
          </a:p>
        </p:txBody>
      </p:sp>
      <p:sp>
        <p:nvSpPr>
          <p:cNvPr id="3" name="Content Placeholder 2">
            <a:extLst>
              <a:ext uri="{FF2B5EF4-FFF2-40B4-BE49-F238E27FC236}">
                <a16:creationId xmlns:a16="http://schemas.microsoft.com/office/drawing/2014/main" id="{B2EEC9AC-DFE4-D91A-3EA9-A87DF724388D}"/>
              </a:ext>
            </a:extLst>
          </p:cNvPr>
          <p:cNvSpPr>
            <a:spLocks noGrp="1"/>
          </p:cNvSpPr>
          <p:nvPr>
            <p:ph idx="1"/>
          </p:nvPr>
        </p:nvSpPr>
        <p:spPr/>
        <p:txBody>
          <a:bodyPr/>
          <a:lstStyle/>
          <a:p>
            <a:r>
              <a:rPr lang="en-US" dirty="0"/>
              <a:t>Most set-asides loans are currently funded out of regular bond funds: </a:t>
            </a:r>
          </a:p>
          <a:p>
            <a:pPr marL="457200" indent="-457200">
              <a:buFont typeface="Arial" panose="020B0604020202020204" pitchFamily="34" charset="0"/>
              <a:buChar char="•"/>
            </a:pPr>
            <a:r>
              <a:rPr lang="en-US" dirty="0"/>
              <a:t>Interest rate for all set-asides (except Habitat) at 0.25 below the regular bond rate of 5.625%</a:t>
            </a:r>
          </a:p>
          <a:p>
            <a:r>
              <a:rPr lang="en-US" dirty="0"/>
              <a:t>Exceptions that are funded by pre-Ullman:</a:t>
            </a:r>
          </a:p>
          <a:p>
            <a:pPr marL="457200" indent="-457200">
              <a:buFont typeface="Arial" panose="020B0604020202020204" pitchFamily="34" charset="0"/>
              <a:buChar char="•"/>
            </a:pPr>
            <a:r>
              <a:rPr lang="en-US" dirty="0"/>
              <a:t>Habitat for Humanity interest rate at 2%</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102836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CEB83-5FDB-A952-CF8D-649050C466BB}"/>
              </a:ext>
            </a:extLst>
          </p:cNvPr>
          <p:cNvSpPr>
            <a:spLocks noGrp="1"/>
          </p:cNvSpPr>
          <p:nvPr>
            <p:ph type="title"/>
          </p:nvPr>
        </p:nvSpPr>
        <p:spPr>
          <a:xfrm>
            <a:off x="838200" y="335807"/>
            <a:ext cx="10515600" cy="948873"/>
          </a:xfrm>
        </p:spPr>
        <p:txBody>
          <a:bodyPr/>
          <a:lstStyle/>
          <a:p>
            <a:r>
              <a:rPr lang="en-US" dirty="0"/>
              <a:t>Current Set-asides</a:t>
            </a:r>
          </a:p>
        </p:txBody>
      </p:sp>
      <p:sp>
        <p:nvSpPr>
          <p:cNvPr id="4" name="Content Placeholder 3">
            <a:extLst>
              <a:ext uri="{FF2B5EF4-FFF2-40B4-BE49-F238E27FC236}">
                <a16:creationId xmlns:a16="http://schemas.microsoft.com/office/drawing/2014/main" id="{9DCD183F-A846-1C59-6BD9-96AE1C27648F}"/>
              </a:ext>
            </a:extLst>
          </p:cNvPr>
          <p:cNvSpPr>
            <a:spLocks noGrp="1"/>
          </p:cNvSpPr>
          <p:nvPr>
            <p:ph sz="half" idx="2"/>
          </p:nvPr>
        </p:nvSpPr>
        <p:spPr>
          <a:xfrm>
            <a:off x="5816822" y="1699832"/>
            <a:ext cx="5157787" cy="3927517"/>
          </a:xfrm>
        </p:spPr>
        <p:txBody>
          <a:bodyPr/>
          <a:lstStyle/>
          <a:p>
            <a:r>
              <a:rPr lang="en-US" dirty="0"/>
              <a:t>Habitat for Humanity </a:t>
            </a:r>
          </a:p>
          <a:p>
            <a:r>
              <a:rPr lang="en-US" dirty="0"/>
              <a:t>Match for HOME Program</a:t>
            </a:r>
          </a:p>
          <a:p>
            <a:pPr lvl="1"/>
            <a:r>
              <a:rPr lang="en-US" sz="2800" dirty="0"/>
              <a:t>City of Missoula</a:t>
            </a:r>
          </a:p>
          <a:p>
            <a:pPr lvl="1"/>
            <a:r>
              <a:rPr lang="en-US" sz="2800" dirty="0"/>
              <a:t>City of Bozeman</a:t>
            </a:r>
          </a:p>
          <a:p>
            <a:pPr lvl="1"/>
            <a:r>
              <a:rPr lang="en-US" sz="2800" dirty="0"/>
              <a:t>City of Billings </a:t>
            </a:r>
          </a:p>
          <a:p>
            <a:pPr lvl="1"/>
            <a:r>
              <a:rPr lang="en-US" sz="2800" dirty="0"/>
              <a:t>Neighborworks</a:t>
            </a:r>
          </a:p>
          <a:p>
            <a:pPr lvl="1"/>
            <a:endParaRPr lang="en-US" dirty="0"/>
          </a:p>
          <a:p>
            <a:pPr marL="457200" lvl="1" indent="0">
              <a:buNone/>
            </a:pPr>
            <a:endParaRPr lang="en-US" dirty="0"/>
          </a:p>
        </p:txBody>
      </p:sp>
      <p:sp>
        <p:nvSpPr>
          <p:cNvPr id="5" name="Content Placeholder 4">
            <a:extLst>
              <a:ext uri="{FF2B5EF4-FFF2-40B4-BE49-F238E27FC236}">
                <a16:creationId xmlns:a16="http://schemas.microsoft.com/office/drawing/2014/main" id="{87F3FF84-7615-174A-65DC-22A946E32B23}"/>
              </a:ext>
            </a:extLst>
          </p:cNvPr>
          <p:cNvSpPr>
            <a:spLocks noGrp="1"/>
          </p:cNvSpPr>
          <p:nvPr>
            <p:ph sz="quarter" idx="4"/>
          </p:nvPr>
        </p:nvSpPr>
        <p:spPr>
          <a:xfrm>
            <a:off x="463168" y="1690307"/>
            <a:ext cx="5183188" cy="3937042"/>
          </a:xfrm>
        </p:spPr>
        <p:txBody>
          <a:bodyPr>
            <a:normAutofit lnSpcReduction="10000"/>
          </a:bodyPr>
          <a:lstStyle/>
          <a:p>
            <a:pPr>
              <a:buFont typeface="Arial" panose="020B0604020202020204" pitchFamily="34" charset="0"/>
              <a:buChar char="•"/>
            </a:pPr>
            <a:r>
              <a:rPr lang="en-US" dirty="0"/>
              <a:t>Home$tart Program</a:t>
            </a:r>
          </a:p>
          <a:p>
            <a:pPr>
              <a:buFont typeface="Arial" panose="020B0604020202020204" pitchFamily="34" charset="0"/>
              <a:buChar char="•"/>
            </a:pPr>
            <a:r>
              <a:rPr lang="en-US" dirty="0"/>
              <a:t>HUD Section 184</a:t>
            </a:r>
          </a:p>
          <a:p>
            <a:pPr>
              <a:buFont typeface="Arial" panose="020B0604020202020204" pitchFamily="34" charset="0"/>
              <a:buChar char="•"/>
            </a:pPr>
            <a:r>
              <a:rPr lang="en-US" dirty="0"/>
              <a:t>Sparrow Homes</a:t>
            </a:r>
          </a:p>
          <a:p>
            <a:pPr>
              <a:buFont typeface="Arial" panose="020B0604020202020204" pitchFamily="34" charset="0"/>
              <a:buChar char="•"/>
            </a:pPr>
            <a:r>
              <a:rPr lang="en-US" dirty="0"/>
              <a:t>Dream Makers Matching Grant Funds</a:t>
            </a:r>
          </a:p>
          <a:p>
            <a:pPr>
              <a:buFont typeface="Arial" panose="020B0604020202020204" pitchFamily="34" charset="0"/>
              <a:buChar char="•"/>
            </a:pPr>
            <a:r>
              <a:rPr lang="en-US" dirty="0"/>
              <a:t>CAP NWMT</a:t>
            </a:r>
          </a:p>
          <a:p>
            <a:pPr>
              <a:buFont typeface="Arial" panose="020B0604020202020204" pitchFamily="34" charset="0"/>
              <a:buChar char="•"/>
            </a:pPr>
            <a:r>
              <a:rPr lang="en-US" dirty="0"/>
              <a:t>New Construction Lot Refinance</a:t>
            </a:r>
          </a:p>
          <a:p>
            <a:pPr>
              <a:buFont typeface="Arial" panose="020B0604020202020204" pitchFamily="34" charset="0"/>
              <a:buChar char="•"/>
            </a:pPr>
            <a:r>
              <a:rPr lang="en-US" dirty="0"/>
              <a:t>MT Street Homes CLT</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174446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9E7AE-AF0E-0C8E-0327-BCEAF1630122}"/>
              </a:ext>
            </a:extLst>
          </p:cNvPr>
          <p:cNvSpPr>
            <a:spLocks noGrp="1"/>
          </p:cNvSpPr>
          <p:nvPr>
            <p:ph type="title"/>
          </p:nvPr>
        </p:nvSpPr>
        <p:spPr/>
        <p:txBody>
          <a:bodyPr/>
          <a:lstStyle/>
          <a:p>
            <a:r>
              <a:rPr lang="en-US" dirty="0"/>
              <a:t>Questions for Board Consideration of Set-aside Requests</a:t>
            </a:r>
          </a:p>
        </p:txBody>
      </p:sp>
      <p:sp>
        <p:nvSpPr>
          <p:cNvPr id="4" name="Content Placeholder 3">
            <a:extLst>
              <a:ext uri="{FF2B5EF4-FFF2-40B4-BE49-F238E27FC236}">
                <a16:creationId xmlns:a16="http://schemas.microsoft.com/office/drawing/2014/main" id="{B8463437-EA2D-6AC0-7090-B0418B8D8A79}"/>
              </a:ext>
            </a:extLst>
          </p:cNvPr>
          <p:cNvSpPr>
            <a:spLocks noGrp="1"/>
          </p:cNvSpPr>
          <p:nvPr>
            <p:ph sz="half" idx="2"/>
          </p:nvPr>
        </p:nvSpPr>
        <p:spPr>
          <a:xfrm>
            <a:off x="839788" y="1690688"/>
            <a:ext cx="10423957" cy="3927517"/>
          </a:xfrm>
        </p:spPr>
        <p:txBody>
          <a:bodyPr>
            <a:normAutofit fontScale="92500" lnSpcReduction="10000"/>
          </a:bodyPr>
          <a:lstStyle/>
          <a:p>
            <a:r>
              <a:rPr lang="en-US" dirty="0"/>
              <a:t>Meeting needs of borrowers that are unable to be served by other Board or conventional programs (i.e., Habitat for Humanity)</a:t>
            </a:r>
          </a:p>
          <a:p>
            <a:r>
              <a:rPr lang="en-US" dirty="0"/>
              <a:t>Master Servicer relationship and opportunity to pool set-aside loans for delivery to GNMA or GSEs</a:t>
            </a:r>
          </a:p>
          <a:p>
            <a:pPr lvl="1"/>
            <a:r>
              <a:rPr lang="en-US" dirty="0"/>
              <a:t>Pass through rate (i.e., if we offer a 2% set-aside, the Board’s interest earnings would be 75 basis points less than the Note rate on the loan if delivered to Fannie Mae and a 50 basis points less if delivered to Ginnie Mae)</a:t>
            </a:r>
          </a:p>
          <a:p>
            <a:pPr lvl="1"/>
            <a:r>
              <a:rPr lang="en-US" dirty="0"/>
              <a:t>New business model goal includes reducing our in-house servicing portfolio over time (i.e., would we want to establish a new program that could be pooled for GSE or GNMA delivery or one that would need to be serviced in-house?)</a:t>
            </a:r>
          </a:p>
          <a:p>
            <a:endParaRPr lang="en-US" dirty="0"/>
          </a:p>
        </p:txBody>
      </p:sp>
    </p:spTree>
    <p:extLst>
      <p:ext uri="{BB962C8B-B14F-4D97-AF65-F5344CB8AC3E}">
        <p14:creationId xmlns:p14="http://schemas.microsoft.com/office/powerpoint/2010/main" val="1219682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38E94-434F-6943-C585-2BC8D34A6CB6}"/>
              </a:ext>
            </a:extLst>
          </p:cNvPr>
          <p:cNvSpPr>
            <a:spLocks noGrp="1"/>
          </p:cNvSpPr>
          <p:nvPr>
            <p:ph type="title"/>
          </p:nvPr>
        </p:nvSpPr>
        <p:spPr/>
        <p:txBody>
          <a:bodyPr/>
          <a:lstStyle/>
          <a:p>
            <a:r>
              <a:rPr lang="en-US" dirty="0"/>
              <a:t>Questions for Board Consideration of Set-aside Requests</a:t>
            </a:r>
          </a:p>
        </p:txBody>
      </p:sp>
      <p:sp>
        <p:nvSpPr>
          <p:cNvPr id="4" name="Content Placeholder 3">
            <a:extLst>
              <a:ext uri="{FF2B5EF4-FFF2-40B4-BE49-F238E27FC236}">
                <a16:creationId xmlns:a16="http://schemas.microsoft.com/office/drawing/2014/main" id="{1418E3FD-687C-7124-5584-D6E65CCFDDBD}"/>
              </a:ext>
            </a:extLst>
          </p:cNvPr>
          <p:cNvSpPr>
            <a:spLocks noGrp="1"/>
          </p:cNvSpPr>
          <p:nvPr>
            <p:ph sz="half" idx="2"/>
          </p:nvPr>
        </p:nvSpPr>
        <p:spPr>
          <a:xfrm>
            <a:off x="839788" y="2026227"/>
            <a:ext cx="10205748" cy="3477678"/>
          </a:xfrm>
        </p:spPr>
        <p:txBody>
          <a:bodyPr>
            <a:normAutofit fontScale="92500" lnSpcReduction="10000"/>
          </a:bodyPr>
          <a:lstStyle/>
          <a:p>
            <a:r>
              <a:rPr lang="en-US" dirty="0"/>
              <a:t>Limited agency funds (opportunity cost, if we do “X” we may not have funds to do “Y”)</a:t>
            </a:r>
          </a:p>
          <a:p>
            <a:r>
              <a:rPr lang="en-US" dirty="0"/>
              <a:t>Agency capacity and staffing footprint. Significant activities underway include but are not limited to:</a:t>
            </a:r>
          </a:p>
          <a:p>
            <a:pPr lvl="1"/>
            <a:r>
              <a:rPr lang="en-US" dirty="0"/>
              <a:t>HB 924 implementation;</a:t>
            </a:r>
          </a:p>
          <a:p>
            <a:pPr lvl="1"/>
            <a:r>
              <a:rPr lang="en-US" dirty="0"/>
              <a:t>Changes in executive leadership</a:t>
            </a:r>
          </a:p>
          <a:p>
            <a:pPr lvl="1"/>
            <a:r>
              <a:rPr lang="en-US" dirty="0"/>
              <a:t>Addressing prior audit recommendation pertaining to our information systems, </a:t>
            </a:r>
          </a:p>
          <a:p>
            <a:pPr lvl="1"/>
            <a:r>
              <a:rPr lang="en-US" dirty="0"/>
              <a:t>Continued implementation of new MBS/Master Servicer model – including assessment of Board revenues under the new program</a:t>
            </a:r>
          </a:p>
          <a:p>
            <a:endParaRPr lang="en-US" dirty="0"/>
          </a:p>
          <a:p>
            <a:endParaRPr lang="en-US" dirty="0"/>
          </a:p>
        </p:txBody>
      </p:sp>
    </p:spTree>
    <p:extLst>
      <p:ext uri="{BB962C8B-B14F-4D97-AF65-F5344CB8AC3E}">
        <p14:creationId xmlns:p14="http://schemas.microsoft.com/office/powerpoint/2010/main" val="4294764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D09B5-D273-6577-EADC-E13A46BB5837}"/>
              </a:ext>
            </a:extLst>
          </p:cNvPr>
          <p:cNvSpPr>
            <a:spLocks noGrp="1"/>
          </p:cNvSpPr>
          <p:nvPr>
            <p:ph type="title"/>
          </p:nvPr>
        </p:nvSpPr>
        <p:spPr/>
        <p:txBody>
          <a:bodyPr/>
          <a:lstStyle/>
          <a:p>
            <a:r>
              <a:rPr lang="en-US" dirty="0"/>
              <a:t>Questions for Board Consideration of Set-aside Requests</a:t>
            </a:r>
          </a:p>
        </p:txBody>
      </p:sp>
      <p:sp>
        <p:nvSpPr>
          <p:cNvPr id="6" name="Content Placeholder 4">
            <a:extLst>
              <a:ext uri="{FF2B5EF4-FFF2-40B4-BE49-F238E27FC236}">
                <a16:creationId xmlns:a16="http://schemas.microsoft.com/office/drawing/2014/main" id="{C24543DB-C3BE-A8A3-7DB8-5071C72FF26F}"/>
              </a:ext>
            </a:extLst>
          </p:cNvPr>
          <p:cNvSpPr>
            <a:spLocks noGrp="1"/>
          </p:cNvSpPr>
          <p:nvPr>
            <p:ph sz="quarter" idx="4"/>
          </p:nvPr>
        </p:nvSpPr>
        <p:spPr>
          <a:xfrm>
            <a:off x="839788" y="1815378"/>
            <a:ext cx="10442576" cy="3937042"/>
          </a:xfrm>
        </p:spPr>
        <p:txBody>
          <a:bodyPr/>
          <a:lstStyle/>
          <a:p>
            <a:pPr lvl="1">
              <a:buFont typeface="Arial" panose="020B0604020202020204" pitchFamily="34" charset="0"/>
              <a:buChar char="•"/>
            </a:pPr>
            <a:r>
              <a:rPr lang="en-US" dirty="0"/>
              <a:t>Income levels of borrowers served in the program.</a:t>
            </a:r>
          </a:p>
          <a:p>
            <a:pPr lvl="2">
              <a:buFont typeface="Arial" panose="020B0604020202020204" pitchFamily="34" charset="0"/>
              <a:buChar char="•"/>
            </a:pPr>
            <a:r>
              <a:rPr lang="en-US" dirty="0"/>
              <a:t>Historical set-asides paired with HOME DPA program at 80% AMI. </a:t>
            </a:r>
          </a:p>
          <a:p>
            <a:pPr lvl="1">
              <a:buFont typeface="Arial" panose="020B0604020202020204" pitchFamily="34" charset="0"/>
              <a:buChar char="•"/>
            </a:pPr>
            <a:r>
              <a:rPr lang="en-US" dirty="0"/>
              <a:t>New construction versus existing homes.</a:t>
            </a:r>
          </a:p>
          <a:p>
            <a:pPr lvl="1">
              <a:buFont typeface="Arial" panose="020B0604020202020204" pitchFamily="34" charset="0"/>
              <a:buChar char="•"/>
            </a:pPr>
            <a:r>
              <a:rPr lang="en-US" dirty="0"/>
              <a:t>How are purchase prices set (i.e., Habitat and CLT nuances)?</a:t>
            </a:r>
          </a:p>
          <a:p>
            <a:pPr lvl="1">
              <a:buFont typeface="Arial" panose="020B0604020202020204" pitchFamily="34" charset="0"/>
              <a:buChar char="•"/>
            </a:pPr>
            <a:r>
              <a:rPr lang="en-US" dirty="0"/>
              <a:t>Would borrowers under the set-aside also access Board DPA loans?</a:t>
            </a:r>
          </a:p>
          <a:p>
            <a:pPr lvl="1">
              <a:buFont typeface="Arial" panose="020B0604020202020204" pitchFamily="34" charset="0"/>
              <a:buChar char="•"/>
            </a:pPr>
            <a:r>
              <a:rPr lang="en-US" dirty="0"/>
              <a:t>Set-asides for specific populations or property types (i.e., HUD-184, distressed properties)</a:t>
            </a:r>
          </a:p>
          <a:p>
            <a:pPr lvl="1">
              <a:buFont typeface="Arial" panose="020B0604020202020204" pitchFamily="34" charset="0"/>
              <a:buChar char="•"/>
            </a:pPr>
            <a:r>
              <a:rPr lang="en-US" dirty="0"/>
              <a:t>Set-asides that can leverage or be paired with other federal programs (i.e., Neighborhood Stabilization Program)</a:t>
            </a:r>
          </a:p>
          <a:p>
            <a:pPr lvl="1"/>
            <a:endParaRPr lang="en-US" dirty="0"/>
          </a:p>
          <a:p>
            <a:endParaRPr lang="en-US" dirty="0"/>
          </a:p>
        </p:txBody>
      </p:sp>
    </p:spTree>
    <p:extLst>
      <p:ext uri="{BB962C8B-B14F-4D97-AF65-F5344CB8AC3E}">
        <p14:creationId xmlns:p14="http://schemas.microsoft.com/office/powerpoint/2010/main" val="2436636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75335-48D7-805D-F50C-3F76BD5A9411}"/>
              </a:ext>
            </a:extLst>
          </p:cNvPr>
          <p:cNvSpPr>
            <a:spLocks noGrp="1"/>
          </p:cNvSpPr>
          <p:nvPr>
            <p:ph type="title"/>
          </p:nvPr>
        </p:nvSpPr>
        <p:spPr/>
        <p:txBody>
          <a:bodyPr/>
          <a:lstStyle/>
          <a:p>
            <a:pPr algn="ctr"/>
            <a:r>
              <a:rPr lang="en-US" dirty="0"/>
              <a:t>Questions and Discussion</a:t>
            </a:r>
          </a:p>
        </p:txBody>
      </p:sp>
      <p:pic>
        <p:nvPicPr>
          <p:cNvPr id="6" name="Content Placeholder 4">
            <a:extLst>
              <a:ext uri="{FF2B5EF4-FFF2-40B4-BE49-F238E27FC236}">
                <a16:creationId xmlns:a16="http://schemas.microsoft.com/office/drawing/2014/main" id="{C3109FDE-CD96-318D-7C27-813F7D58FA54}"/>
              </a:ext>
            </a:extLst>
          </p:cNvPr>
          <p:cNvPicPr>
            <a:picLocks noChangeAspect="1"/>
          </p:cNvPicPr>
          <p:nvPr/>
        </p:nvPicPr>
        <p:blipFill>
          <a:blip r:embed="rId2"/>
          <a:stretch>
            <a:fillRect/>
          </a:stretch>
        </p:blipFill>
        <p:spPr>
          <a:xfrm>
            <a:off x="4303620" y="1912079"/>
            <a:ext cx="3584759" cy="3578662"/>
          </a:xfrm>
          <a:prstGeom prst="rect">
            <a:avLst/>
          </a:prstGeom>
        </p:spPr>
      </p:pic>
    </p:spTree>
    <p:extLst>
      <p:ext uri="{BB962C8B-B14F-4D97-AF65-F5344CB8AC3E}">
        <p14:creationId xmlns:p14="http://schemas.microsoft.com/office/powerpoint/2010/main" val="1432840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AA033-7C16-F22D-8CBA-E88A0423F8AB}"/>
              </a:ext>
            </a:extLst>
          </p:cNvPr>
          <p:cNvSpPr>
            <a:spLocks noGrp="1"/>
          </p:cNvSpPr>
          <p:nvPr>
            <p:ph type="title"/>
          </p:nvPr>
        </p:nvSpPr>
        <p:spPr/>
        <p:txBody>
          <a:bodyPr/>
          <a:lstStyle/>
          <a:p>
            <a:r>
              <a:rPr lang="en-US" dirty="0"/>
              <a:t>Legislative Declaration</a:t>
            </a:r>
          </a:p>
        </p:txBody>
      </p:sp>
      <p:sp>
        <p:nvSpPr>
          <p:cNvPr id="3" name="Content Placeholder 2">
            <a:extLst>
              <a:ext uri="{FF2B5EF4-FFF2-40B4-BE49-F238E27FC236}">
                <a16:creationId xmlns:a16="http://schemas.microsoft.com/office/drawing/2014/main" id="{6FDC7384-554B-7B3A-CA7F-14E45264EB74}"/>
              </a:ext>
            </a:extLst>
          </p:cNvPr>
          <p:cNvSpPr>
            <a:spLocks noGrp="1"/>
          </p:cNvSpPr>
          <p:nvPr>
            <p:ph idx="1"/>
          </p:nvPr>
        </p:nvSpPr>
        <p:spPr/>
        <p:txBody>
          <a:bodyPr/>
          <a:lstStyle/>
          <a:p>
            <a:pPr marL="457200" indent="-457200">
              <a:buFont typeface="Arial" panose="020B0604020202020204" pitchFamily="34" charset="0"/>
              <a:buChar char="•"/>
            </a:pPr>
            <a:r>
              <a:rPr lang="en-US" dirty="0"/>
              <a:t>90-2-102, MCA</a:t>
            </a:r>
          </a:p>
          <a:p>
            <a:pPr marL="1143000" lvl="1" indent="-457200"/>
            <a:r>
              <a:rPr lang="en-US" dirty="0"/>
              <a:t>The legislature finds and declares that there is a shortage in Montana of decent, safe, and sanitary housing which is within the financial capabilities of lower income persons and families. In order to alleviate the high cost of housing for these persons, the legislature believes that it is essential that additional public moneys be made available through the issuance of revenue bonds to assist both private enterprise and governmental agencies in meeting critical housing needs.</a:t>
            </a:r>
          </a:p>
        </p:txBody>
      </p:sp>
    </p:spTree>
    <p:extLst>
      <p:ext uri="{BB962C8B-B14F-4D97-AF65-F5344CB8AC3E}">
        <p14:creationId xmlns:p14="http://schemas.microsoft.com/office/powerpoint/2010/main" val="985220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BC714-0698-12F5-E7F5-676593F14C18}"/>
              </a:ext>
            </a:extLst>
          </p:cNvPr>
          <p:cNvSpPr>
            <a:spLocks noGrp="1"/>
          </p:cNvSpPr>
          <p:nvPr>
            <p:ph type="title"/>
          </p:nvPr>
        </p:nvSpPr>
        <p:spPr/>
        <p:txBody>
          <a:bodyPr/>
          <a:lstStyle/>
          <a:p>
            <a:r>
              <a:rPr lang="en-US" dirty="0"/>
              <a:t>Policy Setting Board</a:t>
            </a:r>
          </a:p>
        </p:txBody>
      </p:sp>
      <p:sp>
        <p:nvSpPr>
          <p:cNvPr id="3" name="Content Placeholder 2">
            <a:extLst>
              <a:ext uri="{FF2B5EF4-FFF2-40B4-BE49-F238E27FC236}">
                <a16:creationId xmlns:a16="http://schemas.microsoft.com/office/drawing/2014/main" id="{F85D3597-B510-313E-BC69-03A926F7C19D}"/>
              </a:ext>
            </a:extLst>
          </p:cNvPr>
          <p:cNvSpPr>
            <a:spLocks noGrp="1"/>
          </p:cNvSpPr>
          <p:nvPr>
            <p:ph idx="1"/>
          </p:nvPr>
        </p:nvSpPr>
        <p:spPr/>
        <p:txBody>
          <a:bodyPr/>
          <a:lstStyle/>
          <a:p>
            <a:pPr marL="457200" indent="-457200">
              <a:buFont typeface="Arial" panose="020B0604020202020204" pitchFamily="34" charset="0"/>
              <a:buChar char="•"/>
            </a:pPr>
            <a:r>
              <a:rPr lang="en-US" dirty="0"/>
              <a:t>The Board provides policy direction for all MBOH programs</a:t>
            </a:r>
          </a:p>
          <a:p>
            <a:pPr marL="457200" indent="-457200">
              <a:buFont typeface="Arial" panose="020B0604020202020204" pitchFamily="34" charset="0"/>
              <a:buChar char="•"/>
            </a:pPr>
            <a:r>
              <a:rPr lang="en-US" dirty="0"/>
              <a:t>General powers of the Board are included in 90-6-104, MCA </a:t>
            </a:r>
          </a:p>
          <a:p>
            <a:pPr marL="1143000" lvl="1" indent="-457200"/>
            <a:r>
              <a:rPr lang="en-US" dirty="0"/>
              <a:t>Adopt all procedural and substantive rules necessary for the administration of this part, including rules concerning its mortgage, construction, and temporary lending programs</a:t>
            </a:r>
          </a:p>
          <a:p>
            <a:pPr marL="1143000" lvl="1" indent="-457200"/>
            <a:r>
              <a:rPr lang="en-US" dirty="0"/>
              <a:t>Enter into agreements or other transactions with any federal, state, or local government agency, any persons, and any domestic or foreign partnership, corporation, association, or organization </a:t>
            </a:r>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a:p>
            <a:pPr marL="1143000" lvl="1" indent="-457200"/>
            <a:endParaRPr lang="en-US" dirty="0"/>
          </a:p>
        </p:txBody>
      </p:sp>
    </p:spTree>
    <p:extLst>
      <p:ext uri="{BB962C8B-B14F-4D97-AF65-F5344CB8AC3E}">
        <p14:creationId xmlns:p14="http://schemas.microsoft.com/office/powerpoint/2010/main" val="158146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948F6-6593-CEEF-724B-9F1059D8CAD1}"/>
              </a:ext>
            </a:extLst>
          </p:cNvPr>
          <p:cNvSpPr>
            <a:spLocks noGrp="1"/>
          </p:cNvSpPr>
          <p:nvPr>
            <p:ph type="title"/>
          </p:nvPr>
        </p:nvSpPr>
        <p:spPr/>
        <p:txBody>
          <a:bodyPr/>
          <a:lstStyle/>
          <a:p>
            <a:r>
              <a:rPr lang="en-US" dirty="0"/>
              <a:t>General Powers of the Board Cont.</a:t>
            </a:r>
          </a:p>
        </p:txBody>
      </p:sp>
      <p:sp>
        <p:nvSpPr>
          <p:cNvPr id="3" name="Content Placeholder 2">
            <a:extLst>
              <a:ext uri="{FF2B5EF4-FFF2-40B4-BE49-F238E27FC236}">
                <a16:creationId xmlns:a16="http://schemas.microsoft.com/office/drawing/2014/main" id="{3D91CC88-747C-8AE2-CAFB-1D409A17ED5A}"/>
              </a:ext>
            </a:extLst>
          </p:cNvPr>
          <p:cNvSpPr>
            <a:spLocks noGrp="1"/>
          </p:cNvSpPr>
          <p:nvPr>
            <p:ph idx="1"/>
          </p:nvPr>
        </p:nvSpPr>
        <p:spPr/>
        <p:txBody>
          <a:bodyPr>
            <a:normAutofit fontScale="92500"/>
          </a:bodyPr>
          <a:lstStyle/>
          <a:p>
            <a:pPr marL="457200" indent="-457200">
              <a:buFont typeface="Arial" panose="020B0604020202020204" pitchFamily="34" charset="0"/>
              <a:buChar char="•"/>
            </a:pPr>
            <a:r>
              <a:rPr lang="en-US" dirty="0"/>
              <a:t>Enter into agreements under its rules with sponsors, mortgagors, or lending institutions for the purpose of regulating the analysis, planning, development, and management of housing developments financed in whole or in part by the proceeds of its loans or securities and mortgage purchase programs</a:t>
            </a:r>
          </a:p>
          <a:p>
            <a:pPr marL="457200" indent="-457200">
              <a:buFont typeface="Arial" panose="020B0604020202020204" pitchFamily="34" charset="0"/>
              <a:buChar char="•"/>
            </a:pPr>
            <a:r>
              <a:rPr lang="en-US" dirty="0"/>
              <a:t>Enter into agreements or other transactions with, and accept grants and the cooperation of, any governmental agency in furtherance of this part, including but not limited to the development, leasing, maintenance, operation, and financing of any housing development</a:t>
            </a:r>
          </a:p>
        </p:txBody>
      </p:sp>
    </p:spTree>
    <p:extLst>
      <p:ext uri="{BB962C8B-B14F-4D97-AF65-F5344CB8AC3E}">
        <p14:creationId xmlns:p14="http://schemas.microsoft.com/office/powerpoint/2010/main" val="850582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5EB0-48AE-2A93-FE6F-37CDBB52254C}"/>
              </a:ext>
            </a:extLst>
          </p:cNvPr>
          <p:cNvSpPr>
            <a:spLocks noGrp="1"/>
          </p:cNvSpPr>
          <p:nvPr>
            <p:ph type="title"/>
          </p:nvPr>
        </p:nvSpPr>
        <p:spPr/>
        <p:txBody>
          <a:bodyPr/>
          <a:lstStyle/>
          <a:p>
            <a:r>
              <a:rPr lang="en-US" dirty="0"/>
              <a:t>General Powers of the Board Cont.</a:t>
            </a:r>
          </a:p>
        </p:txBody>
      </p:sp>
      <p:sp>
        <p:nvSpPr>
          <p:cNvPr id="3" name="Content Placeholder 2">
            <a:extLst>
              <a:ext uri="{FF2B5EF4-FFF2-40B4-BE49-F238E27FC236}">
                <a16:creationId xmlns:a16="http://schemas.microsoft.com/office/drawing/2014/main" id="{BAB6AE74-2AE1-8F39-390A-B8BF10A21C3D}"/>
              </a:ext>
            </a:extLst>
          </p:cNvPr>
          <p:cNvSpPr>
            <a:spLocks noGrp="1"/>
          </p:cNvSpPr>
          <p:nvPr>
            <p:ph idx="1"/>
          </p:nvPr>
        </p:nvSpPr>
        <p:spPr/>
        <p:txBody>
          <a:bodyPr/>
          <a:lstStyle/>
          <a:p>
            <a:pPr marL="457200" indent="-457200">
              <a:buFont typeface="Arial" panose="020B0604020202020204" pitchFamily="34" charset="0"/>
              <a:buChar char="•"/>
            </a:pPr>
            <a:r>
              <a:rPr lang="en-US" dirty="0"/>
              <a:t>Invest any funds not required for immediate use, subject to any agreements with its bondholders and noteholders…except all investment income from funds of the board less the cost for investment as prescribed in law must be deposited in the housing authority enterprise fund</a:t>
            </a:r>
          </a:p>
          <a:p>
            <a:endParaRPr lang="en-US" dirty="0"/>
          </a:p>
        </p:txBody>
      </p:sp>
    </p:spTree>
    <p:extLst>
      <p:ext uri="{BB962C8B-B14F-4D97-AF65-F5344CB8AC3E}">
        <p14:creationId xmlns:p14="http://schemas.microsoft.com/office/powerpoint/2010/main" val="4201513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768AF-C137-0B10-A0D2-DA8BCED632B5}"/>
              </a:ext>
            </a:extLst>
          </p:cNvPr>
          <p:cNvSpPr>
            <a:spLocks noGrp="1"/>
          </p:cNvSpPr>
          <p:nvPr>
            <p:ph type="title"/>
          </p:nvPr>
        </p:nvSpPr>
        <p:spPr/>
        <p:txBody>
          <a:bodyPr/>
          <a:lstStyle/>
          <a:p>
            <a:r>
              <a:rPr lang="en-US" dirty="0"/>
              <a:t>Board Oversight of Policies</a:t>
            </a:r>
          </a:p>
        </p:txBody>
      </p:sp>
      <p:sp>
        <p:nvSpPr>
          <p:cNvPr id="3" name="Content Placeholder 2">
            <a:extLst>
              <a:ext uri="{FF2B5EF4-FFF2-40B4-BE49-F238E27FC236}">
                <a16:creationId xmlns:a16="http://schemas.microsoft.com/office/drawing/2014/main" id="{5E489632-3BD2-1515-5A21-4C33BFC2E5AA}"/>
              </a:ext>
            </a:extLst>
          </p:cNvPr>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t>Board specific policies (i.e., meeting attendance, COI and Ex Parte Communications)</a:t>
            </a:r>
          </a:p>
          <a:p>
            <a:pPr marL="457200" indent="-457200">
              <a:buFont typeface="Arial" panose="020B0604020202020204" pitchFamily="34" charset="0"/>
              <a:buChar char="•"/>
            </a:pPr>
            <a:r>
              <a:rPr lang="en-US" dirty="0"/>
              <a:t>MBOH Investment Policy</a:t>
            </a:r>
          </a:p>
          <a:p>
            <a:pPr marL="457200" indent="-457200">
              <a:buFont typeface="Arial" panose="020B0604020202020204" pitchFamily="34" charset="0"/>
              <a:buChar char="•"/>
            </a:pPr>
            <a:r>
              <a:rPr lang="en-US" dirty="0"/>
              <a:t>Approval of Administrative Rules, including but not limited to:</a:t>
            </a:r>
          </a:p>
          <a:p>
            <a:pPr marL="1143000" lvl="1" indent="-457200"/>
            <a:r>
              <a:rPr lang="en-US" dirty="0"/>
              <a:t>Veterans’ Home Loan Program</a:t>
            </a:r>
          </a:p>
          <a:p>
            <a:pPr marL="1143000" lvl="1" indent="-457200"/>
            <a:r>
              <a:rPr lang="en-US" dirty="0"/>
              <a:t>Reverse Annuity Mortgage Program</a:t>
            </a:r>
          </a:p>
          <a:p>
            <a:pPr marL="1143000" lvl="1" indent="-457200"/>
            <a:r>
              <a:rPr lang="en-US" dirty="0"/>
              <a:t>Housing Montana Fund</a:t>
            </a:r>
          </a:p>
          <a:p>
            <a:pPr marL="1143000" lvl="1" indent="-457200"/>
            <a:r>
              <a:rPr lang="en-US" dirty="0"/>
              <a:t>Coal Trust Multifamily Homes Program </a:t>
            </a:r>
          </a:p>
          <a:p>
            <a:pPr marL="1143000" lvl="1" indent="-457200"/>
            <a:r>
              <a:rPr lang="en-US" dirty="0"/>
              <a:t>Qualified Allocation Plan</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1558426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274B9-88EA-8C49-15A7-CB9C0B9282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6212AD-C42B-6421-B93E-53CF5F006B6A}"/>
              </a:ext>
            </a:extLst>
          </p:cNvPr>
          <p:cNvSpPr>
            <a:spLocks noGrp="1"/>
          </p:cNvSpPr>
          <p:nvPr>
            <p:ph type="title"/>
          </p:nvPr>
        </p:nvSpPr>
        <p:spPr/>
        <p:txBody>
          <a:bodyPr/>
          <a:lstStyle/>
          <a:p>
            <a:r>
              <a:rPr lang="en-US" dirty="0"/>
              <a:t>Board Oversight of Policies</a:t>
            </a:r>
          </a:p>
        </p:txBody>
      </p:sp>
      <p:sp>
        <p:nvSpPr>
          <p:cNvPr id="3" name="Content Placeholder 2">
            <a:extLst>
              <a:ext uri="{FF2B5EF4-FFF2-40B4-BE49-F238E27FC236}">
                <a16:creationId xmlns:a16="http://schemas.microsoft.com/office/drawing/2014/main" id="{6FD8FE97-839C-AE32-9A1B-1AE8E2E772CC}"/>
              </a:ext>
            </a:extLst>
          </p:cNvPr>
          <p:cNvSpPr>
            <a:spLocks noGrp="1"/>
          </p:cNvSpPr>
          <p:nvPr>
            <p:ph idx="1"/>
          </p:nvPr>
        </p:nvSpPr>
        <p:spPr/>
        <p:txBody>
          <a:bodyPr/>
          <a:lstStyle/>
          <a:p>
            <a:pPr marL="457200" indent="-457200">
              <a:buFont typeface="Arial" panose="020B0604020202020204" pitchFamily="34" charset="0"/>
              <a:buChar char="•"/>
            </a:pPr>
            <a:r>
              <a:rPr lang="en-US" dirty="0"/>
              <a:t>Mortgage Servicing</a:t>
            </a:r>
          </a:p>
          <a:p>
            <a:pPr marL="1143000" lvl="1" indent="-457200"/>
            <a:r>
              <a:rPr lang="en-US" dirty="0"/>
              <a:t>Servicing Policy Manual Approval</a:t>
            </a:r>
          </a:p>
          <a:p>
            <a:pPr marL="1143000" lvl="1" indent="-457200"/>
            <a:r>
              <a:rPr lang="en-US" dirty="0"/>
              <a:t>Loss Draft Policy</a:t>
            </a:r>
          </a:p>
          <a:p>
            <a:pPr marL="457200" indent="-457200">
              <a:buFont typeface="Arial" panose="020B0604020202020204" pitchFamily="34" charset="0"/>
              <a:buChar char="•"/>
            </a:pPr>
            <a:r>
              <a:rPr lang="en-US" dirty="0"/>
              <a:t>Conventional/Mortgage Back Securities </a:t>
            </a:r>
          </a:p>
          <a:p>
            <a:pPr marL="1143000" lvl="1" indent="-457200"/>
            <a:r>
              <a:rPr lang="en-US" dirty="0"/>
              <a:t>Freddie Mac Resolution</a:t>
            </a:r>
          </a:p>
          <a:p>
            <a:pPr marL="1143000" lvl="1" indent="-457200"/>
            <a:r>
              <a:rPr lang="en-US" dirty="0"/>
              <a:t>Approval to proceed with Master Servicer/MBS Program</a:t>
            </a:r>
          </a:p>
          <a:p>
            <a:pPr marL="1143000" lvl="1" indent="-457200"/>
            <a:r>
              <a:rPr lang="en-US" dirty="0"/>
              <a:t>Lenders can no longer service loans they originate</a:t>
            </a:r>
          </a:p>
          <a:p>
            <a:pPr lvl="1" indent="0">
              <a:buNone/>
            </a:pPr>
            <a:endParaRPr lang="en-US" dirty="0"/>
          </a:p>
          <a:p>
            <a:pPr marL="1143000" lvl="1" indent="-457200"/>
            <a:endParaRPr lang="en-US" dirty="0"/>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4173128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53F9-DD9A-E19D-BEA5-4D262FE7B0BD}"/>
              </a:ext>
            </a:extLst>
          </p:cNvPr>
          <p:cNvSpPr>
            <a:spLocks noGrp="1"/>
          </p:cNvSpPr>
          <p:nvPr>
            <p:ph type="title"/>
          </p:nvPr>
        </p:nvSpPr>
        <p:spPr>
          <a:xfrm>
            <a:off x="838199" y="137662"/>
            <a:ext cx="10515600" cy="1325563"/>
          </a:xfrm>
        </p:spPr>
        <p:txBody>
          <a:bodyPr/>
          <a:lstStyle/>
          <a:p>
            <a:r>
              <a:rPr lang="en-US" dirty="0"/>
              <a:t>Board Oversight of Policies</a:t>
            </a:r>
          </a:p>
        </p:txBody>
      </p:sp>
      <p:sp>
        <p:nvSpPr>
          <p:cNvPr id="6" name="Content Placeholder 5">
            <a:extLst>
              <a:ext uri="{FF2B5EF4-FFF2-40B4-BE49-F238E27FC236}">
                <a16:creationId xmlns:a16="http://schemas.microsoft.com/office/drawing/2014/main" id="{DAA58425-7CE6-DA56-20EE-F8980F93C0D2}"/>
              </a:ext>
            </a:extLst>
          </p:cNvPr>
          <p:cNvSpPr>
            <a:spLocks noGrp="1"/>
          </p:cNvSpPr>
          <p:nvPr>
            <p:ph idx="1"/>
          </p:nvPr>
        </p:nvSpPr>
        <p:spPr>
          <a:xfrm>
            <a:off x="1024150" y="1531143"/>
            <a:ext cx="10515600" cy="4100729"/>
          </a:xfrm>
        </p:spPr>
        <p:txBody>
          <a:bodyPr>
            <a:normAutofit fontScale="85000" lnSpcReduction="10000"/>
          </a:bodyPr>
          <a:lstStyle/>
          <a:p>
            <a:pPr marL="457200" indent="-457200">
              <a:buFont typeface="Arial" panose="020B0604020202020204" pitchFamily="34" charset="0"/>
              <a:buChar char="•"/>
            </a:pPr>
            <a:r>
              <a:rPr lang="en-US" dirty="0"/>
              <a:t>Homeownership &amp; Servicing Policies</a:t>
            </a:r>
          </a:p>
          <a:p>
            <a:pPr marL="1143000" lvl="1" indent="-457200"/>
            <a:r>
              <a:rPr lang="en-US" dirty="0"/>
              <a:t>Single Family Bond Resolutions</a:t>
            </a:r>
          </a:p>
          <a:p>
            <a:pPr marL="1143000" lvl="1" indent="-457200"/>
            <a:r>
              <a:rPr lang="en-US" dirty="0"/>
              <a:t>Single Family Income Limits (can approve lower)</a:t>
            </a:r>
          </a:p>
          <a:p>
            <a:pPr marL="1143000" lvl="1" indent="-457200"/>
            <a:r>
              <a:rPr lang="en-US" dirty="0"/>
              <a:t>Reverse Annuity Mortgage loan exceptions</a:t>
            </a:r>
          </a:p>
          <a:p>
            <a:pPr marL="1143000" lvl="1" indent="-457200"/>
            <a:r>
              <a:rPr lang="en-US" dirty="0"/>
              <a:t>Mortgage Credit Certificate Resolutions and Fees </a:t>
            </a:r>
          </a:p>
          <a:p>
            <a:pPr marL="1143000" lvl="1" indent="-457200"/>
            <a:r>
              <a:rPr lang="en-US" dirty="0"/>
              <a:t>Co-Signer Policy</a:t>
            </a:r>
          </a:p>
          <a:p>
            <a:pPr marL="1143000" lvl="1" indent="-457200"/>
            <a:r>
              <a:rPr lang="en-US" dirty="0"/>
              <a:t>Approval of Participating Lenders</a:t>
            </a:r>
          </a:p>
          <a:p>
            <a:pPr marL="1143000" lvl="1" indent="-457200"/>
            <a:r>
              <a:rPr lang="en-US" dirty="0"/>
              <a:t>Approval of new programs or modifications to existing program (DPA, set-asides)</a:t>
            </a:r>
          </a:p>
          <a:p>
            <a:pPr marL="1143000" lvl="1" indent="-457200"/>
            <a:r>
              <a:rPr lang="en-US" dirty="0"/>
              <a:t>Approval to bring servicing in-house</a:t>
            </a:r>
          </a:p>
          <a:p>
            <a:pPr marL="1143000" lvl="1" indent="-457200"/>
            <a:r>
              <a:rPr lang="en-US" dirty="0"/>
              <a:t>Hazard insurance policy (deductibles)</a:t>
            </a:r>
          </a:p>
          <a:p>
            <a:pPr marL="1143000" lvl="1" indent="-457200"/>
            <a:r>
              <a:rPr lang="en-US" dirty="0"/>
              <a:t>Condo financing policy (limitation of % of homes that can be financed by MBOH)</a:t>
            </a:r>
          </a:p>
          <a:p>
            <a:pPr marL="1143000" lvl="1" indent="-457200"/>
            <a:r>
              <a:rPr lang="en-US" dirty="0"/>
              <a:t>Service Release Premiums paid to lenders</a:t>
            </a:r>
          </a:p>
          <a:p>
            <a:endParaRPr lang="en-US" dirty="0"/>
          </a:p>
        </p:txBody>
      </p:sp>
    </p:spTree>
    <p:extLst>
      <p:ext uri="{BB962C8B-B14F-4D97-AF65-F5344CB8AC3E}">
        <p14:creationId xmlns:p14="http://schemas.microsoft.com/office/powerpoint/2010/main" val="2338463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E7576-5629-56A9-582E-7DF122FF3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11BFB1-137F-A6A3-17CD-59FA09AF4302}"/>
              </a:ext>
            </a:extLst>
          </p:cNvPr>
          <p:cNvSpPr>
            <a:spLocks noGrp="1"/>
          </p:cNvSpPr>
          <p:nvPr>
            <p:ph type="title"/>
          </p:nvPr>
        </p:nvSpPr>
        <p:spPr/>
        <p:txBody>
          <a:bodyPr/>
          <a:lstStyle/>
          <a:p>
            <a:r>
              <a:rPr lang="en-US" dirty="0"/>
              <a:t>Board Oversight of Policies</a:t>
            </a:r>
          </a:p>
        </p:txBody>
      </p:sp>
      <p:sp>
        <p:nvSpPr>
          <p:cNvPr id="3" name="Content Placeholder 2">
            <a:extLst>
              <a:ext uri="{FF2B5EF4-FFF2-40B4-BE49-F238E27FC236}">
                <a16:creationId xmlns:a16="http://schemas.microsoft.com/office/drawing/2014/main" id="{62FE0EFB-E58D-A37B-7E44-729A9C9628DA}"/>
              </a:ext>
            </a:extLst>
          </p:cNvPr>
          <p:cNvSpPr>
            <a:spLocks noGrp="1"/>
          </p:cNvSpPr>
          <p:nvPr>
            <p:ph idx="1"/>
          </p:nvPr>
        </p:nvSpPr>
        <p:spPr>
          <a:xfrm>
            <a:off x="6333744" y="1839614"/>
            <a:ext cx="5590032" cy="3660775"/>
          </a:xfrm>
        </p:spPr>
        <p:txBody>
          <a:bodyPr/>
          <a:lstStyle/>
          <a:p>
            <a:pPr marL="457200" indent="-457200">
              <a:buFont typeface="Arial" panose="020B0604020202020204" pitchFamily="34" charset="0"/>
              <a:buChar char="•"/>
            </a:pPr>
            <a:r>
              <a:rPr lang="en-US" dirty="0"/>
              <a:t>Accounting &amp; Finance Program</a:t>
            </a:r>
          </a:p>
          <a:p>
            <a:pPr marL="1143000" lvl="1" indent="-457200"/>
            <a:r>
              <a:rPr lang="en-US" dirty="0"/>
              <a:t>In the past, RFP/Process for selection of investment banks (Senior Manager and Co-Managers)</a:t>
            </a:r>
          </a:p>
          <a:p>
            <a:pPr marL="1143000" lvl="1" indent="-457200"/>
            <a:r>
              <a:rPr lang="en-US" dirty="0"/>
              <a:t>RFP/Competitive Process for Selection of Financial Advisor</a:t>
            </a:r>
          </a:p>
          <a:p>
            <a:pPr marL="1143000" lvl="1" indent="-457200"/>
            <a:endParaRPr lang="en-US" dirty="0">
              <a:highlight>
                <a:srgbClr val="FFFF00"/>
              </a:highlight>
            </a:endParaRPr>
          </a:p>
          <a:p>
            <a:pPr marL="1143000" lvl="1" indent="-457200"/>
            <a:endParaRPr lang="en-US" dirty="0"/>
          </a:p>
          <a:p>
            <a:endParaRPr lang="en-US" dirty="0"/>
          </a:p>
        </p:txBody>
      </p:sp>
      <p:sp>
        <p:nvSpPr>
          <p:cNvPr id="4" name="Content Placeholder 2">
            <a:extLst>
              <a:ext uri="{FF2B5EF4-FFF2-40B4-BE49-F238E27FC236}">
                <a16:creationId xmlns:a16="http://schemas.microsoft.com/office/drawing/2014/main" id="{E45257BA-AB50-292D-D51F-9466E076226C}"/>
              </a:ext>
            </a:extLst>
          </p:cNvPr>
          <p:cNvSpPr txBox="1">
            <a:spLocks/>
          </p:cNvSpPr>
          <p:nvPr/>
        </p:nvSpPr>
        <p:spPr>
          <a:xfrm>
            <a:off x="5775960" y="1820847"/>
            <a:ext cx="6224016" cy="366077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tx2"/>
              </a:buClr>
              <a:buFont typeface="Wingdings" pitchFamily="2" charset="2"/>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Char char="•"/>
            </a:pPr>
            <a:endParaRPr lang="en-US" dirty="0"/>
          </a:p>
        </p:txBody>
      </p:sp>
      <p:sp>
        <p:nvSpPr>
          <p:cNvPr id="5" name="Content Placeholder 2">
            <a:extLst>
              <a:ext uri="{FF2B5EF4-FFF2-40B4-BE49-F238E27FC236}">
                <a16:creationId xmlns:a16="http://schemas.microsoft.com/office/drawing/2014/main" id="{5321B4DB-80D3-3560-574A-DF57FA55B6C9}"/>
              </a:ext>
            </a:extLst>
          </p:cNvPr>
          <p:cNvSpPr txBox="1">
            <a:spLocks/>
          </p:cNvSpPr>
          <p:nvPr/>
        </p:nvSpPr>
        <p:spPr>
          <a:xfrm>
            <a:off x="338328" y="1858382"/>
            <a:ext cx="6147816" cy="366077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Clr>
                <a:schemeClr val="tx2"/>
              </a:buClr>
              <a:buFont typeface="Wingdings" pitchFamily="2" charset="2"/>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2"/>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Char char="•"/>
            </a:pPr>
            <a:r>
              <a:rPr lang="en-US" dirty="0"/>
              <a:t>Multifamily Program</a:t>
            </a:r>
          </a:p>
          <a:p>
            <a:pPr marL="1143000" lvl="1" indent="-457200"/>
            <a:r>
              <a:rPr lang="en-US" dirty="0"/>
              <a:t>MF Bond Resolutions</a:t>
            </a:r>
          </a:p>
          <a:p>
            <a:pPr marL="1143000" lvl="1" indent="-457200"/>
            <a:r>
              <a:rPr lang="en-US" dirty="0"/>
              <a:t>Selection of 9% LIHTC allocations</a:t>
            </a:r>
          </a:p>
          <a:p>
            <a:pPr marL="1143000" lvl="1" indent="-457200"/>
            <a:r>
              <a:rPr lang="en-US" dirty="0"/>
              <a:t>Loan approvals, including CTMH, HMF, and MFLP (HB 924 in the future)</a:t>
            </a:r>
          </a:p>
          <a:p>
            <a:pPr marL="1143000" lvl="1" indent="-457200"/>
            <a:r>
              <a:rPr lang="en-US" dirty="0"/>
              <a:t>Delegate Inducement Agreements</a:t>
            </a:r>
          </a:p>
          <a:p>
            <a:pPr marL="1143000" lvl="1" indent="-457200"/>
            <a:endParaRPr lang="en-US" dirty="0"/>
          </a:p>
          <a:p>
            <a:endParaRPr lang="en-US" dirty="0"/>
          </a:p>
        </p:txBody>
      </p:sp>
    </p:spTree>
    <p:extLst>
      <p:ext uri="{BB962C8B-B14F-4D97-AF65-F5344CB8AC3E}">
        <p14:creationId xmlns:p14="http://schemas.microsoft.com/office/powerpoint/2010/main" val="4200560423"/>
      </p:ext>
    </p:extLst>
  </p:cSld>
  <p:clrMapOvr>
    <a:masterClrMapping/>
  </p:clrMapOvr>
</p:sld>
</file>

<file path=ppt/theme/theme1.xml><?xml version="1.0" encoding="utf-8"?>
<a:theme xmlns:a="http://schemas.openxmlformats.org/drawingml/2006/main" name="OneCommerce">
  <a:themeElements>
    <a:clrScheme name="One Commerce">
      <a:dk1>
        <a:srgbClr val="112F60"/>
      </a:dk1>
      <a:lt1>
        <a:srgbClr val="FFFFFF"/>
      </a:lt1>
      <a:dk2>
        <a:srgbClr val="F5A603"/>
      </a:dk2>
      <a:lt2>
        <a:srgbClr val="1C2F60"/>
      </a:lt2>
      <a:accent1>
        <a:srgbClr val="112F60"/>
      </a:accent1>
      <a:accent2>
        <a:srgbClr val="F5A603"/>
      </a:accent2>
      <a:accent3>
        <a:srgbClr val="4993D3"/>
      </a:accent3>
      <a:accent4>
        <a:srgbClr val="085B4B"/>
      </a:accent4>
      <a:accent5>
        <a:srgbClr val="000059"/>
      </a:accent5>
      <a:accent6>
        <a:srgbClr val="FFFFFF"/>
      </a:accent6>
      <a:hlink>
        <a:srgbClr val="4993D3"/>
      </a:hlink>
      <a:folHlink>
        <a:srgbClr val="F5A67D"/>
      </a:folHlink>
    </a:clrScheme>
    <a:fontScheme name="One-Commerc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neCommerce_Template 1124" id="{ED44BDD0-5D4B-8745-A1A5-1B09B273870D}" vid="{04CA1524-8F2E-5849-B972-4F5DDE75AE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OneCommerce_Template-1124 (1)</Template>
  <TotalTime>693</TotalTime>
  <Words>1216</Words>
  <Application>Microsoft Office PowerPoint</Application>
  <PresentationFormat>Widescreen</PresentationFormat>
  <Paragraphs>262</Paragraphs>
  <Slides>17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Helvetica</vt:lpstr>
      <vt:lpstr>Wingdings</vt:lpstr>
      <vt:lpstr>OneCommerce</vt:lpstr>
      <vt:lpstr>History of Board Policies / Set-aside Evolution</vt:lpstr>
      <vt:lpstr>Legislative Declaration</vt:lpstr>
      <vt:lpstr>Policy Setting Board</vt:lpstr>
      <vt:lpstr>General Powers of the Board Cont.</vt:lpstr>
      <vt:lpstr>General Powers of the Board Cont.</vt:lpstr>
      <vt:lpstr>Board Oversight of Policies</vt:lpstr>
      <vt:lpstr>Board Oversight of Policies</vt:lpstr>
      <vt:lpstr>Board Oversight of Policies</vt:lpstr>
      <vt:lpstr>Board Oversight of Policies</vt:lpstr>
      <vt:lpstr>Future Opportunities for Policy-Setting</vt:lpstr>
      <vt:lpstr>Historical Set-aside Process</vt:lpstr>
      <vt:lpstr>Historical Set-aside Process</vt:lpstr>
      <vt:lpstr>Current Set-asides</vt:lpstr>
      <vt:lpstr>Questions for Board Consideration of Set-aside Requests</vt:lpstr>
      <vt:lpstr>Questions for Board Consideration of Set-aside Requests</vt:lpstr>
      <vt:lpstr>Questions for Board Consideration of Set-aside Requests</vt:lpstr>
      <vt:lpstr>Questions and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Colberg, Logan</dc:creator>
  <cp:lastModifiedBy>Colberg, Logan</cp:lastModifiedBy>
  <cp:revision>16</cp:revision>
  <dcterms:created xsi:type="dcterms:W3CDTF">2025-09-30T14:32:24Z</dcterms:created>
  <dcterms:modified xsi:type="dcterms:W3CDTF">2025-10-15T14:39:09Z</dcterms:modified>
</cp:coreProperties>
</file>