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62" r:id="rId5"/>
    <p:sldId id="260" r:id="rId6"/>
    <p:sldId id="302" r:id="rId7"/>
    <p:sldId id="266" r:id="rId8"/>
    <p:sldId id="268" r:id="rId9"/>
    <p:sldId id="263" r:id="rId10"/>
    <p:sldId id="267" r:id="rId11"/>
    <p:sldId id="264" r:id="rId12"/>
    <p:sldId id="259" r:id="rId13"/>
    <p:sldId id="300" r:id="rId14"/>
    <p:sldId id="296" r:id="rId15"/>
    <p:sldId id="298"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621FDBF-EE64-5F1F-EC5C-9958DD566DE0}" name="McKeith, Nicole" initials="MN" userId="S::CCA387@mt.gov::49fdbfe5-32d2-47ae-9abc-349e942e8fd5" providerId="AD"/>
  <p188:author id="{3B7995C0-C4EF-F084-F71F-F204638B2D2F}" name="Cohen, Cheryl" initials="CC" userId="S::CCA244@mt.gov::450b5b0e-c8a8-4780-8030-0df984209a0e"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60752" autoAdjust="0"/>
  </p:normalViewPr>
  <p:slideViewPr>
    <p:cSldViewPr>
      <p:cViewPr varScale="1">
        <p:scale>
          <a:sx n="69" d="100"/>
          <a:sy n="69" d="100"/>
        </p:scale>
        <p:origin x="2076"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Available</c:v>
                </c:pt>
              </c:strCache>
            </c:strRef>
          </c:tx>
          <c:spPr>
            <a:solidFill>
              <a:schemeClr val="accent1">
                <a:alpha val="85000"/>
              </a:schemeClr>
            </a:solidFill>
            <a:ln w="9525" cap="flat" cmpd="sng" algn="ctr">
              <a:solidFill>
                <a:schemeClr val="lt1">
                  <a:alpha val="50000"/>
                </a:schemeClr>
              </a:solidFill>
              <a:round/>
            </a:ln>
            <a:effectLst/>
          </c:spPr>
          <c:invertIfNegative val="0"/>
          <c:dLbls>
            <c:numFmt formatCode="_(&quot;$&quot;* #,##0.0_);_(&quot;$&quot;* \(#,##0.0\);_(&quot;$&quot;* &quot;-&quot;?_);_(@_)"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Sheet1!$A$2:$A$4</c:f>
              <c:numCache>
                <c:formatCode>General</c:formatCode>
                <c:ptCount val="3"/>
                <c:pt idx="0">
                  <c:v>2020</c:v>
                </c:pt>
                <c:pt idx="1">
                  <c:v>2021</c:v>
                </c:pt>
                <c:pt idx="2">
                  <c:v>2022</c:v>
                </c:pt>
              </c:numCache>
            </c:numRef>
          </c:cat>
          <c:val>
            <c:numRef>
              <c:f>Sheet1!$B$2:$B$4</c:f>
              <c:numCache>
                <c:formatCode>General</c:formatCode>
                <c:ptCount val="3"/>
                <c:pt idx="0">
                  <c:v>31.7</c:v>
                </c:pt>
                <c:pt idx="1">
                  <c:v>32.299999999999997</c:v>
                </c:pt>
                <c:pt idx="2">
                  <c:v>30.1</c:v>
                </c:pt>
              </c:numCache>
            </c:numRef>
          </c:val>
          <c:extLst>
            <c:ext xmlns:c16="http://schemas.microsoft.com/office/drawing/2014/chart" uri="{C3380CC4-5D6E-409C-BE32-E72D297353CC}">
              <c16:uniqueId val="{00000000-D17E-4726-85F8-1AB15AB2B7B7}"/>
            </c:ext>
          </c:extLst>
        </c:ser>
        <c:ser>
          <c:idx val="1"/>
          <c:order val="1"/>
          <c:tx>
            <c:strRef>
              <c:f>Sheet1!$C$1</c:f>
              <c:strCache>
                <c:ptCount val="1"/>
                <c:pt idx="0">
                  <c:v>Requested</c:v>
                </c:pt>
              </c:strCache>
            </c:strRef>
          </c:tx>
          <c:spPr>
            <a:solidFill>
              <a:schemeClr val="accent2">
                <a:alpha val="85000"/>
              </a:schemeClr>
            </a:solidFill>
            <a:ln w="9525" cap="flat" cmpd="sng" algn="ctr">
              <a:solidFill>
                <a:schemeClr val="lt1">
                  <a:alpha val="50000"/>
                </a:schemeClr>
              </a:solidFill>
              <a:round/>
            </a:ln>
            <a:effectLst/>
          </c:spPr>
          <c:invertIfNegative val="0"/>
          <c:dLbls>
            <c:numFmt formatCode="_(&quot;$&quot;* #,##0.0_);_(&quot;$&quot;* \(#,##0.0\);_(&quot;$&quot;* &quot;-&quot;?_);_(@_)"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numRef>
              <c:f>Sheet1!$A$2:$A$4</c:f>
              <c:numCache>
                <c:formatCode>General</c:formatCode>
                <c:ptCount val="3"/>
                <c:pt idx="0">
                  <c:v>2020</c:v>
                </c:pt>
                <c:pt idx="1">
                  <c:v>2021</c:v>
                </c:pt>
                <c:pt idx="2">
                  <c:v>2022</c:v>
                </c:pt>
              </c:numCache>
            </c:numRef>
          </c:cat>
          <c:val>
            <c:numRef>
              <c:f>Sheet1!$C$2:$C$4</c:f>
              <c:numCache>
                <c:formatCode>General</c:formatCode>
                <c:ptCount val="3"/>
                <c:pt idx="0">
                  <c:v>85.8</c:v>
                </c:pt>
                <c:pt idx="1">
                  <c:v>72.400000000000006</c:v>
                </c:pt>
                <c:pt idx="2">
                  <c:v>80.900000000000006</c:v>
                </c:pt>
              </c:numCache>
            </c:numRef>
          </c:val>
          <c:extLst>
            <c:ext xmlns:c16="http://schemas.microsoft.com/office/drawing/2014/chart" uri="{C3380CC4-5D6E-409C-BE32-E72D297353CC}">
              <c16:uniqueId val="{00000001-D17E-4726-85F8-1AB15AB2B7B7}"/>
            </c:ext>
          </c:extLst>
        </c:ser>
        <c:dLbls>
          <c:dLblPos val="ctr"/>
          <c:showLegendKey val="0"/>
          <c:showVal val="1"/>
          <c:showCatName val="0"/>
          <c:showSerName val="0"/>
          <c:showPercent val="0"/>
          <c:showBubbleSize val="0"/>
        </c:dLbls>
        <c:gapWidth val="150"/>
        <c:overlap val="100"/>
        <c:axId val="811757263"/>
        <c:axId val="811761423"/>
      </c:barChart>
      <c:catAx>
        <c:axId val="811757263"/>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400" b="0" i="0" u="none" strike="noStrike" kern="1200" cap="all" baseline="0">
                <a:solidFill>
                  <a:schemeClr val="dk1">
                    <a:lumMod val="75000"/>
                    <a:lumOff val="25000"/>
                  </a:schemeClr>
                </a:solidFill>
                <a:latin typeface="+mn-lt"/>
                <a:ea typeface="+mn-ea"/>
                <a:cs typeface="+mn-cs"/>
              </a:defRPr>
            </a:pPr>
            <a:endParaRPr lang="en-US"/>
          </a:p>
        </c:txPr>
        <c:crossAx val="811761423"/>
        <c:crosses val="autoZero"/>
        <c:auto val="1"/>
        <c:lblAlgn val="ctr"/>
        <c:lblOffset val="100"/>
        <c:noMultiLvlLbl val="0"/>
      </c:catAx>
      <c:valAx>
        <c:axId val="811761423"/>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General" sourceLinked="1"/>
        <c:majorTickMark val="none"/>
        <c:minorTickMark val="none"/>
        <c:tickLblPos val="nextTo"/>
        <c:crossAx val="811757263"/>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400"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800" dirty="0"/>
              <a:t>LOI - New</a:t>
            </a:r>
            <a:r>
              <a:rPr lang="en-US" sz="1800" baseline="0" dirty="0"/>
              <a:t> Construction vs Rehab</a:t>
            </a:r>
            <a:endParaRPr lang="en-US" sz="1800"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New Construction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2020</c:v>
                </c:pt>
                <c:pt idx="1">
                  <c:v>2021</c:v>
                </c:pt>
                <c:pt idx="2">
                  <c:v>2022</c:v>
                </c:pt>
              </c:numCache>
            </c:numRef>
          </c:cat>
          <c:val>
            <c:numRef>
              <c:f>Sheet1!$B$2:$B$4</c:f>
              <c:numCache>
                <c:formatCode>General</c:formatCode>
                <c:ptCount val="3"/>
                <c:pt idx="0">
                  <c:v>347</c:v>
                </c:pt>
                <c:pt idx="1">
                  <c:v>259</c:v>
                </c:pt>
                <c:pt idx="2">
                  <c:v>166</c:v>
                </c:pt>
              </c:numCache>
            </c:numRef>
          </c:val>
          <c:extLst>
            <c:ext xmlns:c16="http://schemas.microsoft.com/office/drawing/2014/chart" uri="{C3380CC4-5D6E-409C-BE32-E72D297353CC}">
              <c16:uniqueId val="{00000000-B794-4EAF-AAB6-C073650C1C8C}"/>
            </c:ext>
          </c:extLst>
        </c:ser>
        <c:ser>
          <c:idx val="1"/>
          <c:order val="1"/>
          <c:tx>
            <c:strRef>
              <c:f>Sheet1!$C$1</c:f>
              <c:strCache>
                <c:ptCount val="1"/>
                <c:pt idx="0">
                  <c:v>Preservation / Rehab</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2020</c:v>
                </c:pt>
                <c:pt idx="1">
                  <c:v>2021</c:v>
                </c:pt>
                <c:pt idx="2">
                  <c:v>2022</c:v>
                </c:pt>
              </c:numCache>
            </c:numRef>
          </c:cat>
          <c:val>
            <c:numRef>
              <c:f>Sheet1!$C$2:$C$4</c:f>
              <c:numCache>
                <c:formatCode>General</c:formatCode>
                <c:ptCount val="3"/>
                <c:pt idx="0">
                  <c:v>141</c:v>
                </c:pt>
                <c:pt idx="1">
                  <c:v>114</c:v>
                </c:pt>
                <c:pt idx="2">
                  <c:v>185</c:v>
                </c:pt>
              </c:numCache>
            </c:numRef>
          </c:val>
          <c:extLst>
            <c:ext xmlns:c16="http://schemas.microsoft.com/office/drawing/2014/chart" uri="{C3380CC4-5D6E-409C-BE32-E72D297353CC}">
              <c16:uniqueId val="{00000001-B794-4EAF-AAB6-C073650C1C8C}"/>
            </c:ext>
          </c:extLst>
        </c:ser>
        <c:dLbls>
          <c:showLegendKey val="0"/>
          <c:showVal val="0"/>
          <c:showCatName val="0"/>
          <c:showSerName val="0"/>
          <c:showPercent val="0"/>
          <c:showBubbleSize val="0"/>
        </c:dLbls>
        <c:gapWidth val="219"/>
        <c:overlap val="-27"/>
        <c:axId val="275062336"/>
        <c:axId val="16106336"/>
      </c:barChart>
      <c:catAx>
        <c:axId val="275062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106336"/>
        <c:crosses val="autoZero"/>
        <c:auto val="1"/>
        <c:lblAlgn val="ctr"/>
        <c:lblOffset val="100"/>
        <c:noMultiLvlLbl val="0"/>
      </c:catAx>
      <c:valAx>
        <c:axId val="16106336"/>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2750623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800" dirty="0"/>
              <a:t>Awarded</a:t>
            </a:r>
            <a:r>
              <a:rPr lang="en-US" sz="1800" baseline="0" dirty="0"/>
              <a:t> - New Construction vs Rehab</a:t>
            </a:r>
            <a:endParaRPr lang="en-US" sz="1800" dirty="0"/>
          </a:p>
        </c:rich>
      </c:tx>
      <c:layout>
        <c:manualLayout>
          <c:xMode val="edge"/>
          <c:yMode val="edge"/>
          <c:x val="0.19260617590586412"/>
          <c:y val="3.4038805770132768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New Construction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2020</c:v>
                </c:pt>
                <c:pt idx="1">
                  <c:v>2021</c:v>
                </c:pt>
                <c:pt idx="2">
                  <c:v>2022</c:v>
                </c:pt>
              </c:numCache>
            </c:numRef>
          </c:cat>
          <c:val>
            <c:numRef>
              <c:f>Sheet1!$B$2:$B$4</c:f>
              <c:numCache>
                <c:formatCode>General</c:formatCode>
                <c:ptCount val="3"/>
                <c:pt idx="0">
                  <c:v>119</c:v>
                </c:pt>
                <c:pt idx="1">
                  <c:v>100</c:v>
                </c:pt>
                <c:pt idx="2">
                  <c:v>75</c:v>
                </c:pt>
              </c:numCache>
            </c:numRef>
          </c:val>
          <c:extLst>
            <c:ext xmlns:c16="http://schemas.microsoft.com/office/drawing/2014/chart" uri="{C3380CC4-5D6E-409C-BE32-E72D297353CC}">
              <c16:uniqueId val="{00000000-AE74-4BA9-9426-34A256B94BF2}"/>
            </c:ext>
          </c:extLst>
        </c:ser>
        <c:ser>
          <c:idx val="1"/>
          <c:order val="1"/>
          <c:tx>
            <c:strRef>
              <c:f>Sheet1!$C$1</c:f>
              <c:strCache>
                <c:ptCount val="1"/>
                <c:pt idx="0">
                  <c:v>Preservation / Rehab</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2020</c:v>
                </c:pt>
                <c:pt idx="1">
                  <c:v>2021</c:v>
                </c:pt>
                <c:pt idx="2">
                  <c:v>2022</c:v>
                </c:pt>
              </c:numCache>
            </c:numRef>
          </c:cat>
          <c:val>
            <c:numRef>
              <c:f>Sheet1!$C$2:$C$4</c:f>
              <c:numCache>
                <c:formatCode>General</c:formatCode>
                <c:ptCount val="3"/>
                <c:pt idx="0">
                  <c:v>43</c:v>
                </c:pt>
                <c:pt idx="1">
                  <c:v>58</c:v>
                </c:pt>
                <c:pt idx="2">
                  <c:v>64</c:v>
                </c:pt>
              </c:numCache>
            </c:numRef>
          </c:val>
          <c:extLst>
            <c:ext xmlns:c16="http://schemas.microsoft.com/office/drawing/2014/chart" uri="{C3380CC4-5D6E-409C-BE32-E72D297353CC}">
              <c16:uniqueId val="{00000001-AE74-4BA9-9426-34A256B94BF2}"/>
            </c:ext>
          </c:extLst>
        </c:ser>
        <c:dLbls>
          <c:showLegendKey val="0"/>
          <c:showVal val="0"/>
          <c:showCatName val="0"/>
          <c:showSerName val="0"/>
          <c:showPercent val="0"/>
          <c:showBubbleSize val="0"/>
        </c:dLbls>
        <c:gapWidth val="219"/>
        <c:overlap val="-27"/>
        <c:axId val="275062336"/>
        <c:axId val="16106336"/>
      </c:barChart>
      <c:catAx>
        <c:axId val="2750623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6106336"/>
        <c:crosses val="autoZero"/>
        <c:auto val="1"/>
        <c:lblAlgn val="ctr"/>
        <c:lblOffset val="100"/>
        <c:noMultiLvlLbl val="0"/>
      </c:catAx>
      <c:valAx>
        <c:axId val="16106336"/>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2750623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862" b="1" i="0" u="none" strike="noStrike" kern="1200" cap="none" baseline="0">
                <a:solidFill>
                  <a:schemeClr val="lt1">
                    <a:lumMod val="85000"/>
                  </a:schemeClr>
                </a:solidFill>
                <a:latin typeface="+mn-lt"/>
                <a:ea typeface="+mn-ea"/>
                <a:cs typeface="+mn-cs"/>
              </a:defRPr>
            </a:pPr>
            <a:r>
              <a:rPr lang="en-US" dirty="0"/>
              <a:t>4% Credits / Multifamily</a:t>
            </a:r>
            <a:r>
              <a:rPr lang="en-US" baseline="0" dirty="0"/>
              <a:t> Bond </a:t>
            </a:r>
            <a:r>
              <a:rPr lang="en-US" dirty="0"/>
              <a:t>Allocations</a:t>
            </a:r>
          </a:p>
        </c:rich>
      </c:tx>
      <c:layout>
        <c:manualLayout>
          <c:xMode val="edge"/>
          <c:yMode val="edge"/>
          <c:x val="0.2189930967533168"/>
          <c:y val="5.6978045778888028E-2"/>
        </c:manualLayout>
      </c:layout>
      <c:overlay val="0"/>
      <c:spPr>
        <a:noFill/>
        <a:ln>
          <a:noFill/>
        </a:ln>
        <a:effectLst/>
      </c:spPr>
      <c:txPr>
        <a:bodyPr rot="0" spcFirstLastPara="1" vertOverflow="ellipsis" vert="horz" wrap="square" anchor="ctr" anchorCtr="1"/>
        <a:lstStyle/>
        <a:p>
          <a:pPr>
            <a:defRPr sz="1862" b="1" i="0" u="none" strike="noStrike" kern="1200" cap="none" baseline="0">
              <a:solidFill>
                <a:schemeClr val="lt1">
                  <a:lumMod val="85000"/>
                </a:schemeClr>
              </a:solidFill>
              <a:latin typeface="+mn-lt"/>
              <a:ea typeface="+mn-ea"/>
              <a:cs typeface="+mn-cs"/>
            </a:defRPr>
          </a:pPr>
          <a:endParaRPr lang="en-US"/>
        </a:p>
      </c:txPr>
    </c:title>
    <c:autoTitleDeleted val="0"/>
    <c:plotArea>
      <c:layout>
        <c:manualLayout>
          <c:layoutTarget val="inner"/>
          <c:xMode val="edge"/>
          <c:yMode val="edge"/>
          <c:x val="2.7709262245833727E-3"/>
          <c:y val="0.22607427361053553"/>
          <c:w val="0.99722900002029158"/>
          <c:h val="0.63659307503931439"/>
        </c:manualLayout>
      </c:layout>
      <c:lineChart>
        <c:grouping val="standard"/>
        <c:varyColors val="0"/>
        <c:ser>
          <c:idx val="0"/>
          <c:order val="0"/>
          <c:tx>
            <c:strRef>
              <c:f>Sheet1!$B$1</c:f>
              <c:strCache>
                <c:ptCount val="1"/>
                <c:pt idx="0">
                  <c:v>Allocation in Millions</c:v>
                </c:pt>
              </c:strCache>
            </c:strRef>
          </c:tx>
          <c:spPr>
            <a:ln w="22225" cap="rnd">
              <a:solidFill>
                <a:schemeClr val="accent1"/>
              </a:solidFill>
            </a:ln>
            <a:effectLst>
              <a:glow rad="139700">
                <a:schemeClr val="accent1">
                  <a:satMod val="175000"/>
                  <a:alpha val="14000"/>
                </a:schemeClr>
              </a:glow>
            </a:effectLst>
          </c:spPr>
          <c:marker>
            <c:symbol val="none"/>
          </c:marker>
          <c:dLbls>
            <c:dLbl>
              <c:idx val="0"/>
              <c:layout>
                <c:manualLayout>
                  <c:x val="-8.8521734440729152E-2"/>
                  <c:y val="-2.666666106736785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43D-43FA-A97D-B6531E2154D3}"/>
                </c:ext>
              </c:extLst>
            </c:dLbl>
            <c:dLbl>
              <c:idx val="1"/>
              <c:layout>
                <c:manualLayout>
                  <c:x val="-8.3207852443102193E-2"/>
                  <c:y val="-4.26666577077883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43D-43FA-A97D-B6531E2154D3}"/>
                </c:ext>
              </c:extLst>
            </c:dLbl>
            <c:numFmt formatCode="&quot;$&quot;#,##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lumMod val="7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50000"/>
                        </a:schemeClr>
                      </a:solidFill>
                      <a:round/>
                    </a:ln>
                    <a:effectLst/>
                  </c:spPr>
                </c15:leaderLines>
              </c:ext>
            </c:extLst>
          </c:dLbls>
          <c:cat>
            <c:numRef>
              <c:f>Sheet1!$A$2:$A$6</c:f>
              <c:numCache>
                <c:formatCode>General</c:formatCode>
                <c:ptCount val="5"/>
                <c:pt idx="0">
                  <c:v>2018</c:v>
                </c:pt>
                <c:pt idx="1">
                  <c:v>2019</c:v>
                </c:pt>
                <c:pt idx="2">
                  <c:v>2020</c:v>
                </c:pt>
                <c:pt idx="3">
                  <c:v>2021</c:v>
                </c:pt>
                <c:pt idx="4">
                  <c:v>2022</c:v>
                </c:pt>
              </c:numCache>
            </c:numRef>
          </c:cat>
          <c:val>
            <c:numRef>
              <c:f>Sheet1!$B$2:$B$6</c:f>
              <c:numCache>
                <c:formatCode>General</c:formatCode>
                <c:ptCount val="5"/>
                <c:pt idx="0" formatCode="#,##0">
                  <c:v>33548712</c:v>
                </c:pt>
                <c:pt idx="1">
                  <c:v>6000000</c:v>
                </c:pt>
                <c:pt idx="2">
                  <c:v>111968767</c:v>
                </c:pt>
                <c:pt idx="3">
                  <c:v>135388504</c:v>
                </c:pt>
                <c:pt idx="4">
                  <c:v>49958689</c:v>
                </c:pt>
              </c:numCache>
            </c:numRef>
          </c:val>
          <c:smooth val="0"/>
          <c:extLst>
            <c:ext xmlns:c16="http://schemas.microsoft.com/office/drawing/2014/chart" uri="{C3380CC4-5D6E-409C-BE32-E72D297353CC}">
              <c16:uniqueId val="{00000000-E7DA-4759-AA46-FEE355AB0C4E}"/>
            </c:ext>
          </c:extLst>
        </c:ser>
        <c:dLbls>
          <c:dLblPos val="ctr"/>
          <c:showLegendKey val="0"/>
          <c:showVal val="1"/>
          <c:showCatName val="0"/>
          <c:showSerName val="0"/>
          <c:showPercent val="0"/>
          <c:showBubbleSize val="0"/>
        </c:dLbls>
        <c:smooth val="0"/>
        <c:axId val="1010800432"/>
        <c:axId val="1010802096"/>
      </c:lineChart>
      <c:catAx>
        <c:axId val="1010800432"/>
        <c:scaling>
          <c:orientation val="minMax"/>
        </c:scaling>
        <c:delete val="0"/>
        <c:axPos val="b"/>
        <c:majorGridlines>
          <c:spPr>
            <a:ln w="9525" cap="flat" cmpd="sng" algn="ctr">
              <a:gradFill>
                <a:gsLst>
                  <a:gs pos="100000">
                    <a:schemeClr val="dk1">
                      <a:lumMod val="75000"/>
                      <a:lumOff val="25000"/>
                    </a:schemeClr>
                  </a:gs>
                  <a:gs pos="0">
                    <a:schemeClr val="dk1">
                      <a:lumMod val="65000"/>
                      <a:lumOff val="35000"/>
                    </a:schemeClr>
                  </a:gs>
                </a:gsLst>
                <a:lin ang="5400000" scaled="0"/>
              </a:gra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75000"/>
                  </a:schemeClr>
                </a:solidFill>
                <a:latin typeface="+mn-lt"/>
                <a:ea typeface="+mn-ea"/>
                <a:cs typeface="+mn-cs"/>
              </a:defRPr>
            </a:pPr>
            <a:endParaRPr lang="en-US"/>
          </a:p>
        </c:txPr>
        <c:crossAx val="1010802096"/>
        <c:crosses val="autoZero"/>
        <c:auto val="1"/>
        <c:lblAlgn val="ctr"/>
        <c:lblOffset val="100"/>
        <c:noMultiLvlLbl val="0"/>
      </c:catAx>
      <c:valAx>
        <c:axId val="1010802096"/>
        <c:scaling>
          <c:orientation val="minMax"/>
        </c:scaling>
        <c:delete val="1"/>
        <c:axPos val="l"/>
        <c:majorGridlines>
          <c:spPr>
            <a:ln w="9525" cap="flat" cmpd="sng" algn="ctr">
              <a:gradFill>
                <a:gsLst>
                  <a:gs pos="100000">
                    <a:schemeClr val="dk1">
                      <a:lumMod val="75000"/>
                      <a:lumOff val="25000"/>
                    </a:schemeClr>
                  </a:gs>
                  <a:gs pos="0">
                    <a:schemeClr val="dk1">
                      <a:lumMod val="65000"/>
                      <a:lumOff val="35000"/>
                    </a:schemeClr>
                  </a:gs>
                </a:gsLst>
                <a:lin ang="5400000" scaled="0"/>
              </a:gradFill>
              <a:round/>
            </a:ln>
            <a:effectLst/>
          </c:spPr>
        </c:majorGridlines>
        <c:numFmt formatCode="#,##0" sourceLinked="1"/>
        <c:majorTickMark val="none"/>
        <c:minorTickMark val="none"/>
        <c:tickLblPos val="nextTo"/>
        <c:crossAx val="101080043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dk1">
        <a:lumMod val="75000"/>
        <a:lumOff val="25000"/>
      </a:schemeClr>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800" dirty="0"/>
              <a:t>Housing Cost Burden</a:t>
            </a:r>
            <a:r>
              <a:rPr lang="en-US" sz="1800" baseline="0" dirty="0"/>
              <a:t> </a:t>
            </a:r>
            <a:r>
              <a:rPr lang="en-US" sz="1800" dirty="0"/>
              <a:t>by Income Group</a:t>
            </a:r>
          </a:p>
        </c:rich>
      </c:tx>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Cost Burdened</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Sheet1!$A$2:$A$4</c:f>
              <c:strCache>
                <c:ptCount val="3"/>
                <c:pt idx="0">
                  <c:v>Extremely Low Income</c:v>
                </c:pt>
                <c:pt idx="1">
                  <c:v>Very Low Income</c:v>
                </c:pt>
                <c:pt idx="2">
                  <c:v>Low Income</c:v>
                </c:pt>
              </c:strCache>
            </c:strRef>
          </c:cat>
          <c:val>
            <c:numRef>
              <c:f>Sheet1!$B$2:$B$4</c:f>
              <c:numCache>
                <c:formatCode>0%</c:formatCode>
                <c:ptCount val="3"/>
                <c:pt idx="0">
                  <c:v>0.83</c:v>
                </c:pt>
                <c:pt idx="1">
                  <c:v>0.67</c:v>
                </c:pt>
                <c:pt idx="2">
                  <c:v>0.32</c:v>
                </c:pt>
              </c:numCache>
            </c:numRef>
          </c:val>
          <c:extLst>
            <c:ext xmlns:c16="http://schemas.microsoft.com/office/drawing/2014/chart" uri="{C3380CC4-5D6E-409C-BE32-E72D297353CC}">
              <c16:uniqueId val="{00000000-D4B3-4FB9-B1B0-D2C36AEE89B7}"/>
            </c:ext>
          </c:extLst>
        </c:ser>
        <c:ser>
          <c:idx val="1"/>
          <c:order val="1"/>
          <c:tx>
            <c:strRef>
              <c:f>Sheet1!$C$1</c:f>
              <c:strCache>
                <c:ptCount val="1"/>
                <c:pt idx="0">
                  <c:v>Severely Cost Burdened</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Sheet1!$A$2:$A$4</c:f>
              <c:strCache>
                <c:ptCount val="3"/>
                <c:pt idx="0">
                  <c:v>Extremely Low Income</c:v>
                </c:pt>
                <c:pt idx="1">
                  <c:v>Very Low Income</c:v>
                </c:pt>
                <c:pt idx="2">
                  <c:v>Low Income</c:v>
                </c:pt>
              </c:strCache>
            </c:strRef>
          </c:cat>
          <c:val>
            <c:numRef>
              <c:f>Sheet1!$C$2:$C$4</c:f>
              <c:numCache>
                <c:formatCode>0%</c:formatCode>
                <c:ptCount val="3"/>
                <c:pt idx="0">
                  <c:v>0.64</c:v>
                </c:pt>
                <c:pt idx="1">
                  <c:v>0.23</c:v>
                </c:pt>
                <c:pt idx="2">
                  <c:v>0.04</c:v>
                </c:pt>
              </c:numCache>
            </c:numRef>
          </c:val>
          <c:extLst>
            <c:ext xmlns:c16="http://schemas.microsoft.com/office/drawing/2014/chart" uri="{C3380CC4-5D6E-409C-BE32-E72D297353CC}">
              <c16:uniqueId val="{00000001-D4B3-4FB9-B1B0-D2C36AEE89B7}"/>
            </c:ext>
          </c:extLst>
        </c:ser>
        <c:dLbls>
          <c:dLblPos val="inEnd"/>
          <c:showLegendKey val="0"/>
          <c:showVal val="1"/>
          <c:showCatName val="0"/>
          <c:showSerName val="0"/>
          <c:showPercent val="0"/>
          <c:showBubbleSize val="0"/>
        </c:dLbls>
        <c:gapWidth val="65"/>
        <c:axId val="141316032"/>
        <c:axId val="666538720"/>
      </c:barChart>
      <c:catAx>
        <c:axId val="141316032"/>
        <c:scaling>
          <c:orientation val="minMax"/>
        </c:scaling>
        <c:delete val="0"/>
        <c:axPos val="b"/>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666538720"/>
        <c:crosses val="autoZero"/>
        <c:auto val="1"/>
        <c:lblAlgn val="ctr"/>
        <c:lblOffset val="100"/>
        <c:noMultiLvlLbl val="0"/>
      </c:catAx>
      <c:valAx>
        <c:axId val="666538720"/>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0%" sourceLinked="1"/>
        <c:majorTickMark val="none"/>
        <c:minorTickMark val="none"/>
        <c:tickLblPos val="nextTo"/>
        <c:crossAx val="141316032"/>
        <c:crosses val="autoZero"/>
        <c:crossBetween val="between"/>
      </c:valAx>
      <c:spPr>
        <a:noFill/>
        <a:ln>
          <a:noFill/>
        </a:ln>
        <a:effectLst/>
      </c:spPr>
    </c:plotArea>
    <c:legend>
      <c:legendPos val="b"/>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withinLinear" id="14">
  <a:schemeClr val="accent1"/>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00">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36">
  <cs:axisTitle>
    <cs:lnRef idx="0"/>
    <cs:fillRef idx="0"/>
    <cs:effectRef idx="0"/>
    <cs:fontRef idx="minor">
      <a:schemeClr val="lt1">
        <a:lumMod val="75000"/>
      </a:schemeClr>
    </cs:fontRef>
    <cs:defRPr sz="1197" b="1" kern="1200"/>
  </cs:axisTitle>
  <cs:categoryAxis>
    <cs:lnRef idx="0"/>
    <cs:fillRef idx="0"/>
    <cs:effectRef idx="0"/>
    <cs:fontRef idx="minor">
      <a:schemeClr val="lt1">
        <a:lumMod val="75000"/>
      </a:schemeClr>
    </cs:fontRef>
    <cs:defRPr sz="1197" kern="1200"/>
  </cs:categoryAxis>
  <cs:chartArea>
    <cs:lnRef idx="0"/>
    <cs:fillRef idx="0"/>
    <cs:effectRef idx="0"/>
    <cs:fontRef idx="minor">
      <a:schemeClr val="dk1"/>
    </cs:fontRef>
    <cs:spPr>
      <a:solidFill>
        <a:schemeClr val="dk1">
          <a:lumMod val="75000"/>
          <a:lumOff val="25000"/>
        </a:schemeClr>
      </a:solidFill>
      <a:ln w="9525" cap="flat" cmpd="sng" algn="ctr">
        <a:solidFill>
          <a:schemeClr val="dk1">
            <a:lumMod val="15000"/>
            <a:lumOff val="85000"/>
          </a:schemeClr>
        </a:solidFill>
        <a:round/>
      </a:ln>
    </cs:spPr>
    <cs:defRPr sz="1197" kern="1200"/>
  </cs:chartArea>
  <cs:dataLabel>
    <cs:lnRef idx="0"/>
    <cs:fillRef idx="0"/>
    <cs:effectRef idx="0"/>
    <cs:fontRef idx="minor">
      <a:schemeClr val="lt1">
        <a:lumMod val="75000"/>
      </a:schemeClr>
    </cs:fontRef>
    <cs:defRPr sz="1197" kern="1200"/>
  </cs:dataLabel>
  <cs:dataLabelCallout>
    <cs:lnRef idx="0"/>
    <cs:fillRef idx="0"/>
    <cs:effectRef idx="0"/>
    <cs:fontRef idx="minor">
      <a:schemeClr val="lt1">
        <a:lumMod val="15000"/>
        <a:lumOff val="85000"/>
      </a:schemeClr>
    </cs:fontRef>
    <cs:spPr>
      <a:solidFill>
        <a:schemeClr val="dk1">
          <a:lumMod val="65000"/>
          <a:lumOff val="35000"/>
        </a:schemeClr>
      </a:solidFill>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0"/>
    <cs:effectRef idx="0">
      <cs:styleClr val="auto"/>
    </cs:effectRef>
    <cs:fontRef idx="minor">
      <a:schemeClr val="dk1"/>
    </cs:fontRef>
    <cs:spPr>
      <a:ln w="9525" cap="flat" cmpd="sng" algn="ctr">
        <a:solidFill>
          <a:schemeClr val="phClr"/>
        </a:solidFill>
        <a:miter lim="800000"/>
      </a:ln>
      <a:effectLst>
        <a:glow rad="63500">
          <a:schemeClr val="phClr">
            <a:satMod val="175000"/>
            <a:alpha val="25000"/>
          </a:schemeClr>
        </a:glow>
      </a:effectLst>
    </cs:spPr>
  </cs:dataPoint>
  <cs:dataPoint3D>
    <cs:lnRef idx="0">
      <cs:styleClr val="auto"/>
    </cs:lnRef>
    <cs:fillRef idx="0">
      <cs:styleClr val="auto"/>
    </cs:fillRef>
    <cs:effectRef idx="0">
      <cs:styleClr val="auto"/>
    </cs:effectRef>
    <cs:fontRef idx="minor">
      <a:schemeClr val="dk1"/>
    </cs:fontRef>
    <cs:spPr>
      <a:ln w="9525" cap="flat" cmpd="sng" algn="ctr">
        <a:solidFill>
          <a:schemeClr val="phClr"/>
        </a:solidFill>
        <a:miter lim="800000"/>
      </a:ln>
      <a:effectLst>
        <a:glow rad="63500">
          <a:schemeClr val="phClr">
            <a:satMod val="175000"/>
            <a:alpha val="25000"/>
          </a:schemeClr>
        </a:glow>
      </a:effectLst>
    </cs:spPr>
  </cs:dataPoint3D>
  <cs:dataPointLine>
    <cs:lnRef idx="0">
      <cs:styleClr val="auto"/>
    </cs:lnRef>
    <cs:fillRef idx="0">
      <cs:styleClr val="auto"/>
    </cs:fillRef>
    <cs:effectRef idx="0">
      <cs:styleClr val="auto"/>
    </cs:effectRef>
    <cs:fontRef idx="minor">
      <a:schemeClr val="dk1"/>
    </cs:fontRef>
    <cs:spPr>
      <a:ln w="22225" cap="rnd">
        <a:solidFill>
          <a:schemeClr val="phClr"/>
        </a:solidFill>
      </a:ln>
      <a:effectLst>
        <a:glow rad="139700">
          <a:schemeClr val="phClr">
            <a:satMod val="175000"/>
            <a:alpha val="14000"/>
          </a:schemeClr>
        </a:glow>
      </a:effectLst>
    </cs:spPr>
  </cs:dataPointLine>
  <cs:dataPointMarker>
    <cs:lnRef idx="0">
      <cs:styleClr val="auto"/>
    </cs:lnRef>
    <cs:fillRef idx="0">
      <cs:styleClr val="auto"/>
    </cs:fillRef>
    <cs:effectRef idx="0">
      <cs:styleClr val="auto"/>
    </cs:effectRef>
    <cs:fontRef idx="minor">
      <a:schemeClr val="dk1"/>
    </cs:fontRef>
    <cs:spPr>
      <a:solidFill>
        <a:schemeClr val="phClr">
          <a:lumMod val="60000"/>
          <a:lumOff val="40000"/>
        </a:schemeClr>
      </a:solidFill>
      <a:effectLst>
        <a:glow rad="63500">
          <a:schemeClr val="phClr">
            <a:satMod val="175000"/>
            <a:alpha val="25000"/>
          </a:schemeClr>
        </a:glow>
      </a:effectLst>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dk1">
            <a:lumMod val="50000"/>
            <a:lumOff val="50000"/>
          </a:schemeClr>
        </a:solidFill>
      </a:ln>
    </cs:spPr>
    <cs:defRPr sz="1197"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a:solidFill>
          <a:schemeClr val="lt1">
            <a:lumMod val="50000"/>
          </a:schemeClr>
        </a:solidFill>
        <a:round/>
      </a:ln>
    </cs:spPr>
  </cs:dropLine>
  <cs:errorBar>
    <cs:lnRef idx="0"/>
    <cs:fillRef idx="0"/>
    <cs:effectRef idx="0"/>
    <cs:fontRef idx="minor">
      <a:schemeClr val="dk1"/>
    </cs:fontRef>
    <cs:spPr>
      <a:ln w="9525">
        <a:solidFill>
          <a:schemeClr val="lt1">
            <a:lumMod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75000"/>
                <a:lumOff val="25000"/>
              </a:schemeClr>
            </a:gs>
            <a:gs pos="0">
              <a:schemeClr val="dk1">
                <a:lumMod val="65000"/>
                <a:lumOff val="3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dk1">
                <a:lumMod val="75000"/>
                <a:lumOff val="25000"/>
                <a:alpha val="25000"/>
              </a:schemeClr>
            </a:gs>
            <a:gs pos="0">
              <a:schemeClr val="dk1">
                <a:lumMod val="65000"/>
                <a:lumOff val="35000"/>
                <a:alpha val="25000"/>
              </a:schemeClr>
            </a:gs>
          </a:gsLst>
          <a:lin ang="5400000" scaled="0"/>
        </a:gradFill>
        <a:round/>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75000"/>
      </a:schemeClr>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lt1">
        <a:lumMod val="75000"/>
      </a:schemeClr>
    </cs:fontRef>
    <cs:defRPr sz="1197"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inor">
      <a:schemeClr val="lt1">
        <a:lumMod val="85000"/>
      </a:schemeClr>
    </cs:fontRef>
    <cs:defRPr sz="1862" b="1" kern="1200" cap="none" baseline="0"/>
  </cs:title>
  <cs:trendline>
    <cs:lnRef idx="0">
      <cs:styleClr val="auto"/>
    </cs:lnRef>
    <cs:fillRef idx="0"/>
    <cs:effectRef idx="0"/>
    <cs:fontRef idx="minor">
      <a:schemeClr val="lt1"/>
    </cs:fontRef>
    <cs:spPr>
      <a:ln w="25400" cap="rnd">
        <a:solidFill>
          <a:schemeClr val="phClr">
            <a:alpha val="50000"/>
          </a:schemeClr>
        </a:solidFill>
      </a:ln>
    </cs:spPr>
  </cs:trendline>
  <cs:trendlineLabel>
    <cs:lnRef idx="0"/>
    <cs:fillRef idx="0"/>
    <cs:effectRef idx="0"/>
    <cs:fontRef idx="minor">
      <a:schemeClr val="lt1">
        <a:lumMod val="75000"/>
      </a:schemeClr>
    </cs:fontRef>
    <cs:defRPr sz="1197"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4E8EFF-8D9C-4E48-AC8C-8690866B8BBE}" type="datetimeFigureOut">
              <a:rPr lang="en-US" smtClean="0"/>
              <a:t>4/10/2023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3329345-F3B6-4292-9A2E-C9D9716335CB}" type="slidenum">
              <a:rPr lang="en-US" smtClean="0"/>
              <a:t>‹#›</a:t>
            </a:fld>
            <a:endParaRPr lang="en-US" dirty="0"/>
          </a:p>
        </p:txBody>
      </p:sp>
    </p:spTree>
    <p:extLst>
      <p:ext uri="{BB962C8B-B14F-4D97-AF65-F5344CB8AC3E}">
        <p14:creationId xmlns:p14="http://schemas.microsoft.com/office/powerpoint/2010/main" val="1319665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Jason kick off</a:t>
            </a:r>
          </a:p>
        </p:txBody>
      </p:sp>
      <p:sp>
        <p:nvSpPr>
          <p:cNvPr id="4" name="Slide Number Placeholder 3"/>
          <p:cNvSpPr>
            <a:spLocks noGrp="1"/>
          </p:cNvSpPr>
          <p:nvPr>
            <p:ph type="sldNum" sz="quarter" idx="5"/>
          </p:nvPr>
        </p:nvSpPr>
        <p:spPr/>
        <p:txBody>
          <a:bodyPr/>
          <a:lstStyle/>
          <a:p>
            <a:fld id="{E3329345-F3B6-4292-9A2E-C9D9716335CB}" type="slidenum">
              <a:rPr lang="en-US" smtClean="0"/>
              <a:t>1</a:t>
            </a:fld>
            <a:endParaRPr lang="en-US" dirty="0"/>
          </a:p>
        </p:txBody>
      </p:sp>
    </p:spTree>
    <p:extLst>
      <p:ext uri="{BB962C8B-B14F-4D97-AF65-F5344CB8AC3E}">
        <p14:creationId xmlns:p14="http://schemas.microsoft.com/office/powerpoint/2010/main" val="40498633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Mark to elaborate </a:t>
            </a:r>
          </a:p>
        </p:txBody>
      </p:sp>
      <p:sp>
        <p:nvSpPr>
          <p:cNvPr id="4" name="Slide Number Placeholder 3"/>
          <p:cNvSpPr>
            <a:spLocks noGrp="1"/>
          </p:cNvSpPr>
          <p:nvPr>
            <p:ph type="sldNum" sz="quarter" idx="5"/>
          </p:nvPr>
        </p:nvSpPr>
        <p:spPr/>
        <p:txBody>
          <a:bodyPr/>
          <a:lstStyle/>
          <a:p>
            <a:fld id="{E3329345-F3B6-4292-9A2E-C9D9716335CB}" type="slidenum">
              <a:rPr lang="en-US" smtClean="0"/>
              <a:t>10</a:t>
            </a:fld>
            <a:endParaRPr lang="en-US" dirty="0"/>
          </a:p>
        </p:txBody>
      </p:sp>
    </p:spTree>
    <p:extLst>
      <p:ext uri="{BB962C8B-B14F-4D97-AF65-F5344CB8AC3E}">
        <p14:creationId xmlns:p14="http://schemas.microsoft.com/office/powerpoint/2010/main" val="24309569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mn-lt"/>
              </a:rPr>
              <a:t>Cheryl to cover and elaborate on Interdepartmental Housing Integration Project (IHIP) – intersection of housing and healthcare (Montana Healthcare Foundations; Corporation for Supportive Housing)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mn-l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mn-lt"/>
              </a:rPr>
              <a:t>NCSHA Recommended Practices in LIHTC Administration 2022-2023 Task Force has not discussed supportive housing recommended practices yet.</a:t>
            </a:r>
          </a:p>
          <a:p>
            <a:endParaRPr lang="en-US" dirty="0"/>
          </a:p>
        </p:txBody>
      </p:sp>
      <p:sp>
        <p:nvSpPr>
          <p:cNvPr id="4" name="Slide Number Placeholder 3"/>
          <p:cNvSpPr>
            <a:spLocks noGrp="1"/>
          </p:cNvSpPr>
          <p:nvPr>
            <p:ph type="sldNum" sz="quarter" idx="5"/>
          </p:nvPr>
        </p:nvSpPr>
        <p:spPr/>
        <p:txBody>
          <a:bodyPr/>
          <a:lstStyle/>
          <a:p>
            <a:fld id="{E3329345-F3B6-4292-9A2E-C9D9716335CB}" type="slidenum">
              <a:rPr lang="en-US" smtClean="0"/>
              <a:t>11</a:t>
            </a:fld>
            <a:endParaRPr lang="en-US" dirty="0"/>
          </a:p>
        </p:txBody>
      </p:sp>
    </p:spTree>
    <p:extLst>
      <p:ext uri="{BB962C8B-B14F-4D97-AF65-F5344CB8AC3E}">
        <p14:creationId xmlns:p14="http://schemas.microsoft.com/office/powerpoint/2010/main" val="34950310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100" b="0" dirty="0">
                <a:effectLst/>
                <a:latin typeface="+mn-lt"/>
                <a:ea typeface="SimSun" panose="02010600030101010101" pitchFamily="2" charset="-122"/>
              </a:rPr>
              <a:t>@Adam to elaborate on observations from national perspective – esp. touch on what does typical permanent lender / equity investor consider question.</a:t>
            </a:r>
          </a:p>
          <a:p>
            <a:pPr marL="0" marR="0">
              <a:spcBef>
                <a:spcPts val="0"/>
              </a:spcBef>
              <a:spcAft>
                <a:spcPts val="0"/>
              </a:spcAft>
            </a:pPr>
            <a:endParaRPr lang="en-US" sz="1100" b="0" dirty="0">
              <a:effectLst/>
              <a:latin typeface="+mn-lt"/>
              <a:ea typeface="SimSun" panose="02010600030101010101" pitchFamily="2" charset="-122"/>
            </a:endParaRPr>
          </a:p>
          <a:p>
            <a:pPr marL="0" marR="0">
              <a:spcBef>
                <a:spcPts val="0"/>
              </a:spcBef>
              <a:spcAft>
                <a:spcPts val="0"/>
              </a:spcAft>
            </a:pPr>
            <a:r>
              <a:rPr lang="en-US" sz="1100" b="0" dirty="0">
                <a:effectLst/>
                <a:latin typeface="+mn-lt"/>
                <a:ea typeface="SimSun" panose="02010600030101010101" pitchFamily="2" charset="-122"/>
              </a:rPr>
              <a:t>@Mark to elaborate on perspective for separation of housing from service component</a:t>
            </a:r>
          </a:p>
          <a:p>
            <a:pPr marL="0" marR="0">
              <a:spcBef>
                <a:spcPts val="0"/>
              </a:spcBef>
              <a:spcAft>
                <a:spcPts val="0"/>
              </a:spcAft>
            </a:pPr>
            <a:endParaRPr lang="en-US" sz="1100" b="1" dirty="0">
              <a:effectLst/>
              <a:latin typeface="+mn-lt"/>
              <a:ea typeface="SimSun" panose="02010600030101010101" pitchFamily="2" charset="-122"/>
            </a:endParaRPr>
          </a:p>
          <a:p>
            <a:pPr marL="0" marR="0">
              <a:spcBef>
                <a:spcPts val="0"/>
              </a:spcBef>
              <a:spcAft>
                <a:spcPts val="0"/>
              </a:spcAft>
            </a:pPr>
            <a:endParaRPr lang="en-US" sz="1100" b="1" dirty="0">
              <a:effectLst/>
              <a:latin typeface="+mn-lt"/>
              <a:ea typeface="SimSun" panose="02010600030101010101" pitchFamily="2" charset="-122"/>
            </a:endParaRPr>
          </a:p>
          <a:p>
            <a:pPr marL="0" marR="0">
              <a:spcBef>
                <a:spcPts val="0"/>
              </a:spcBef>
              <a:spcAft>
                <a:spcPts val="0"/>
              </a:spcAft>
            </a:pPr>
            <a:r>
              <a:rPr lang="en-US" sz="1100" b="0" dirty="0">
                <a:effectLst/>
                <a:latin typeface="+mn-lt"/>
                <a:ea typeface="SimSun" panose="02010600030101010101" pitchFamily="2" charset="-122"/>
              </a:rPr>
              <a:t>Notes from CSG: </a:t>
            </a:r>
          </a:p>
          <a:p>
            <a:pPr marL="0" marR="0">
              <a:spcBef>
                <a:spcPts val="0"/>
              </a:spcBef>
              <a:spcAft>
                <a:spcPts val="0"/>
              </a:spcAft>
            </a:pPr>
            <a:endParaRPr lang="en-US" sz="1100" b="0" dirty="0">
              <a:effectLst/>
              <a:latin typeface="+mn-lt"/>
              <a:ea typeface="SimSun" panose="02010600030101010101" pitchFamily="2" charset="-122"/>
            </a:endParaRPr>
          </a:p>
          <a:p>
            <a:pPr marL="0" marR="0">
              <a:spcBef>
                <a:spcPts val="0"/>
              </a:spcBef>
              <a:spcAft>
                <a:spcPts val="0"/>
              </a:spcAft>
            </a:pPr>
            <a:r>
              <a:rPr lang="en-US" sz="1100" b="0" dirty="0">
                <a:effectLst/>
                <a:latin typeface="+mn-lt"/>
                <a:ea typeface="SimSun" panose="02010600030101010101" pitchFamily="2" charset="-122"/>
              </a:rPr>
              <a:t>Sponsor Experience</a:t>
            </a:r>
          </a:p>
          <a:p>
            <a:pPr marL="0" marR="0">
              <a:spcBef>
                <a:spcPts val="0"/>
              </a:spcBef>
              <a:spcAft>
                <a:spcPts val="0"/>
              </a:spcAft>
            </a:pPr>
            <a:r>
              <a:rPr lang="en-US" sz="1100" b="0" dirty="0">
                <a:effectLst/>
                <a:latin typeface="+mn-lt"/>
                <a:ea typeface="SimSun" panose="02010600030101010101" pitchFamily="2" charset="-122"/>
              </a:rPr>
              <a:t>Standard from CSG:  Sponsor should have experience developing both LIHTC and PSH (e.g., on at least two other projects) or should partner with a co-GP that provides such experience.</a:t>
            </a:r>
          </a:p>
          <a:p>
            <a:pPr marL="0" marR="0">
              <a:spcBef>
                <a:spcPts val="0"/>
              </a:spcBef>
              <a:spcAft>
                <a:spcPts val="0"/>
              </a:spcAft>
            </a:pPr>
            <a:endParaRPr lang="en-US" sz="1100" b="0" dirty="0">
              <a:effectLst/>
              <a:latin typeface="+mn-lt"/>
              <a:ea typeface="SimSun" panose="02010600030101010101" pitchFamily="2" charset="-122"/>
            </a:endParaRPr>
          </a:p>
          <a:p>
            <a:pPr marL="0" marR="0">
              <a:spcBef>
                <a:spcPts val="0"/>
              </a:spcBef>
              <a:spcAft>
                <a:spcPts val="0"/>
              </a:spcAft>
            </a:pPr>
            <a:r>
              <a:rPr lang="en-US" sz="1100" b="0" dirty="0">
                <a:effectLst/>
                <a:latin typeface="+mn-lt"/>
                <a:ea typeface="SimSun" panose="02010600030101010101" pitchFamily="2" charset="-122"/>
              </a:rPr>
              <a:t>Service Provider Experience</a:t>
            </a:r>
          </a:p>
          <a:p>
            <a:pPr marL="0" marR="0">
              <a:spcBef>
                <a:spcPts val="0"/>
              </a:spcBef>
              <a:spcAft>
                <a:spcPts val="0"/>
              </a:spcAft>
            </a:pPr>
            <a:r>
              <a:rPr lang="en-US" sz="1100" b="0" dirty="0">
                <a:effectLst/>
                <a:latin typeface="+mn-lt"/>
                <a:ea typeface="SimSun" panose="02010600030101010101" pitchFamily="2" charset="-122"/>
              </a:rPr>
              <a:t>Standard from CSG:  Service provider should have experience providing services to the target population and, preferably, working with the relevant local agencies (e.g., local department of public health or coordinated entry system)</a:t>
            </a:r>
          </a:p>
          <a:p>
            <a:pPr marL="0" marR="0">
              <a:spcBef>
                <a:spcPts val="0"/>
              </a:spcBef>
              <a:spcAft>
                <a:spcPts val="0"/>
              </a:spcAft>
            </a:pPr>
            <a:endParaRPr lang="en-US" sz="1100" b="0" dirty="0">
              <a:effectLst/>
              <a:latin typeface="+mn-lt"/>
              <a:ea typeface="SimSun" panose="02010600030101010101" pitchFamily="2" charset="-122"/>
            </a:endParaRPr>
          </a:p>
          <a:p>
            <a:pPr marL="0" marR="0">
              <a:spcBef>
                <a:spcPts val="0"/>
              </a:spcBef>
              <a:spcAft>
                <a:spcPts val="0"/>
              </a:spcAft>
            </a:pPr>
            <a:r>
              <a:rPr lang="en-US" sz="1100" b="0" dirty="0">
                <a:effectLst/>
                <a:latin typeface="+mn-lt"/>
                <a:ea typeface="SimSun" panose="02010600030101010101" pitchFamily="2" charset="-122"/>
              </a:rPr>
              <a:t>Property Manager Experience</a:t>
            </a:r>
          </a:p>
          <a:p>
            <a:pPr marL="0" marR="0">
              <a:spcBef>
                <a:spcPts val="0"/>
              </a:spcBef>
              <a:spcAft>
                <a:spcPts val="0"/>
              </a:spcAft>
            </a:pPr>
            <a:r>
              <a:rPr lang="en-US" sz="1100" b="0" dirty="0">
                <a:effectLst/>
                <a:latin typeface="+mn-lt"/>
                <a:ea typeface="SimSun" panose="02010600030101010101" pitchFamily="2" charset="-122"/>
              </a:rPr>
              <a:t>Standard from CSG:  Management company should have experience managing LIHTC housing and coordinating with service providers (e.g., on at least two other projects).</a:t>
            </a:r>
          </a:p>
          <a:p>
            <a:pPr marL="0" marR="0">
              <a:spcBef>
                <a:spcPts val="0"/>
              </a:spcBef>
              <a:spcAft>
                <a:spcPts val="0"/>
              </a:spcAft>
            </a:pPr>
            <a:endParaRPr lang="en-US" sz="1100" b="0" dirty="0">
              <a:effectLst/>
              <a:latin typeface="+mn-lt"/>
              <a:ea typeface="SimSun" panose="02010600030101010101" pitchFamily="2" charset="-122"/>
            </a:endParaRPr>
          </a:p>
          <a:p>
            <a:pPr marL="0" marR="0">
              <a:spcBef>
                <a:spcPts val="0"/>
              </a:spcBef>
              <a:spcAft>
                <a:spcPts val="0"/>
              </a:spcAft>
            </a:pPr>
            <a:r>
              <a:rPr lang="en-US" sz="1100" b="0" dirty="0">
                <a:effectLst/>
                <a:latin typeface="+mn-lt"/>
                <a:ea typeface="SimSun" panose="02010600030101010101" pitchFamily="2" charset="-122"/>
              </a:rPr>
              <a:t>Market Demand</a:t>
            </a:r>
          </a:p>
          <a:p>
            <a:pPr marL="0" marR="0">
              <a:spcBef>
                <a:spcPts val="0"/>
              </a:spcBef>
              <a:spcAft>
                <a:spcPts val="0"/>
              </a:spcAft>
            </a:pPr>
            <a:r>
              <a:rPr lang="en-US" sz="1100" b="0" dirty="0">
                <a:effectLst/>
                <a:latin typeface="+mn-lt"/>
                <a:ea typeface="SimSun" panose="02010600030101010101" pitchFamily="2" charset="-122"/>
              </a:rPr>
              <a:t>Standard from CSG:  Market study should demonstrate (1) high demand in the local market for affordable housing and supportive services and (2) low capture rates for PSH unit sizes (typically studio/1BR units). </a:t>
            </a:r>
          </a:p>
          <a:p>
            <a:pPr marL="0" marR="0">
              <a:spcBef>
                <a:spcPts val="0"/>
              </a:spcBef>
              <a:spcAft>
                <a:spcPts val="0"/>
              </a:spcAft>
            </a:pPr>
            <a:endParaRPr lang="en-US" sz="1100" b="0" dirty="0">
              <a:effectLst/>
              <a:latin typeface="+mn-lt"/>
              <a:ea typeface="SimSun" panose="02010600030101010101" pitchFamily="2" charset="-122"/>
            </a:endParaRPr>
          </a:p>
          <a:p>
            <a:pPr marL="0" marR="0">
              <a:spcBef>
                <a:spcPts val="0"/>
              </a:spcBef>
              <a:spcAft>
                <a:spcPts val="0"/>
              </a:spcAft>
            </a:pPr>
            <a:r>
              <a:rPr lang="en-US" sz="1100" b="0" dirty="0">
                <a:effectLst/>
                <a:latin typeface="+mn-lt"/>
                <a:ea typeface="SimSun" panose="02010600030101010101" pitchFamily="2" charset="-122"/>
              </a:rPr>
              <a:t>Services Plan</a:t>
            </a:r>
          </a:p>
          <a:p>
            <a:pPr marL="0" marR="0">
              <a:spcBef>
                <a:spcPts val="0"/>
              </a:spcBef>
              <a:spcAft>
                <a:spcPts val="0"/>
              </a:spcAft>
            </a:pPr>
            <a:r>
              <a:rPr lang="en-US" sz="1100" b="0" dirty="0">
                <a:effectLst/>
                <a:latin typeface="+mn-lt"/>
                <a:ea typeface="SimSun" panose="02010600030101010101" pitchFamily="2" charset="-122"/>
              </a:rPr>
              <a:t>Standard from CSG:  There should be a written plan in place to ensure that PSH tenants are connected with appropriate services (whether by onsite/affiliated providers or offsite/unaffiliated providers), and such plan should be approved by the local social service contracting agency if required.</a:t>
            </a:r>
          </a:p>
          <a:p>
            <a:pPr marL="0" marR="0">
              <a:spcBef>
                <a:spcPts val="0"/>
              </a:spcBef>
              <a:spcAft>
                <a:spcPts val="0"/>
              </a:spcAft>
            </a:pPr>
            <a:endParaRPr lang="en-US" sz="1100" b="0" dirty="0">
              <a:effectLst/>
              <a:latin typeface="+mn-lt"/>
              <a:ea typeface="SimSun" panose="02010600030101010101" pitchFamily="2" charset="-122"/>
            </a:endParaRPr>
          </a:p>
          <a:p>
            <a:pPr marL="0" marR="0">
              <a:spcBef>
                <a:spcPts val="0"/>
              </a:spcBef>
              <a:spcAft>
                <a:spcPts val="0"/>
              </a:spcAft>
            </a:pPr>
            <a:r>
              <a:rPr lang="en-US" sz="1100" b="0" dirty="0">
                <a:effectLst/>
                <a:latin typeface="+mn-lt"/>
                <a:ea typeface="SimSun" panose="02010600030101010101" pitchFamily="2" charset="-122"/>
              </a:rPr>
              <a:t>Desk/Onsite Management/Security</a:t>
            </a:r>
          </a:p>
          <a:p>
            <a:pPr marL="0" marR="0">
              <a:spcBef>
                <a:spcPts val="0"/>
              </a:spcBef>
              <a:spcAft>
                <a:spcPts val="0"/>
              </a:spcAft>
            </a:pPr>
            <a:r>
              <a:rPr lang="en-US" sz="1100" b="0" dirty="0">
                <a:effectLst/>
                <a:latin typeface="+mn-lt"/>
                <a:ea typeface="SimSun" panose="02010600030101010101" pitchFamily="2" charset="-122"/>
              </a:rPr>
              <a:t>Standard from CSG:  The staffing plan and operating budget should provide for a combination of front- desk management staffing, live-in property management, and security to ensure 24-hour coverage of resident needs.</a:t>
            </a:r>
          </a:p>
          <a:p>
            <a:pPr marL="0" marR="0">
              <a:spcBef>
                <a:spcPts val="0"/>
              </a:spcBef>
              <a:spcAft>
                <a:spcPts val="0"/>
              </a:spcAft>
            </a:pPr>
            <a:endParaRPr lang="en-US" sz="1100" b="0" dirty="0">
              <a:effectLst/>
              <a:latin typeface="+mn-lt"/>
              <a:ea typeface="SimSun" panose="02010600030101010101" pitchFamily="2" charset="-122"/>
            </a:endParaRPr>
          </a:p>
          <a:p>
            <a:pPr marL="0" marR="0">
              <a:spcBef>
                <a:spcPts val="0"/>
              </a:spcBef>
              <a:spcAft>
                <a:spcPts val="0"/>
              </a:spcAft>
            </a:pPr>
            <a:r>
              <a:rPr lang="en-US" sz="1100" b="0" dirty="0">
                <a:effectLst/>
                <a:latin typeface="+mn-lt"/>
                <a:ea typeface="SimSun" panose="02010600030101010101" pitchFamily="2" charset="-122"/>
              </a:rPr>
              <a:t>Subsidy Underwriting </a:t>
            </a:r>
          </a:p>
          <a:p>
            <a:pPr marL="0" marR="0">
              <a:spcBef>
                <a:spcPts val="0"/>
              </a:spcBef>
              <a:spcAft>
                <a:spcPts val="0"/>
              </a:spcAft>
            </a:pPr>
            <a:r>
              <a:rPr lang="en-US" sz="1100" b="0" dirty="0">
                <a:effectLst/>
                <a:latin typeface="+mn-lt"/>
                <a:ea typeface="SimSun" panose="02010600030101010101" pitchFamily="2" charset="-122"/>
              </a:rPr>
              <a:t>Standard from CSG:  Rents should be underwritten at or below the LIHTC maximum to ensure the project can remain viable if PSH subsidy is lost. </a:t>
            </a:r>
          </a:p>
          <a:p>
            <a:pPr marL="0" marR="0">
              <a:spcBef>
                <a:spcPts val="0"/>
              </a:spcBef>
              <a:spcAft>
                <a:spcPts val="0"/>
              </a:spcAft>
            </a:pPr>
            <a:endParaRPr lang="en-US" sz="1100" b="0" dirty="0">
              <a:effectLst/>
              <a:latin typeface="+mn-lt"/>
              <a:ea typeface="SimSun" panose="02010600030101010101" pitchFamily="2" charset="-122"/>
            </a:endParaRPr>
          </a:p>
          <a:p>
            <a:pPr marL="0" marR="0">
              <a:spcBef>
                <a:spcPts val="0"/>
              </a:spcBef>
              <a:spcAft>
                <a:spcPts val="0"/>
              </a:spcAft>
            </a:pPr>
            <a:r>
              <a:rPr lang="en-US" sz="1100" b="0" dirty="0">
                <a:effectLst/>
                <a:latin typeface="+mn-lt"/>
                <a:ea typeface="SimSun" panose="02010600030101010101" pitchFamily="2" charset="-122"/>
              </a:rPr>
              <a:t>Reserves and Guarantees</a:t>
            </a:r>
          </a:p>
          <a:p>
            <a:pPr marL="0" marR="0">
              <a:spcBef>
                <a:spcPts val="0"/>
              </a:spcBef>
              <a:spcAft>
                <a:spcPts val="0"/>
              </a:spcAft>
            </a:pPr>
            <a:r>
              <a:rPr lang="en-US" sz="1100" b="0" dirty="0">
                <a:effectLst/>
                <a:latin typeface="+mn-lt"/>
                <a:ea typeface="SimSun" panose="02010600030101010101" pitchFamily="2" charset="-122"/>
              </a:rPr>
              <a:t>Standard from CSG:  Project should have sufficient reserves and/or guarantees from a financially strong sponsor to cover shortfalls or delays in any ongoing PSH operating subsidy.</a:t>
            </a:r>
          </a:p>
          <a:p>
            <a:endParaRPr lang="en-US" dirty="0"/>
          </a:p>
        </p:txBody>
      </p:sp>
      <p:sp>
        <p:nvSpPr>
          <p:cNvPr id="4" name="Slide Number Placeholder 3"/>
          <p:cNvSpPr>
            <a:spLocks noGrp="1"/>
          </p:cNvSpPr>
          <p:nvPr>
            <p:ph type="sldNum" sz="quarter" idx="5"/>
          </p:nvPr>
        </p:nvSpPr>
        <p:spPr/>
        <p:txBody>
          <a:bodyPr/>
          <a:lstStyle/>
          <a:p>
            <a:fld id="{E3329345-F3B6-4292-9A2E-C9D9716335CB}" type="slidenum">
              <a:rPr lang="en-US" smtClean="0"/>
              <a:t>12</a:t>
            </a:fld>
            <a:endParaRPr lang="en-US" dirty="0"/>
          </a:p>
        </p:txBody>
      </p:sp>
    </p:spTree>
    <p:extLst>
      <p:ext uri="{BB962C8B-B14F-4D97-AF65-F5344CB8AC3E}">
        <p14:creationId xmlns:p14="http://schemas.microsoft.com/office/powerpoint/2010/main" val="7278798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pPr>
            <a:r>
              <a:rPr lang="en-US" sz="1100" dirty="0">
                <a:ea typeface="Calibri" panose="020F0502020204030204" pitchFamily="34" charset="0"/>
                <a:cs typeface="Times New Roman" panose="02020603050405020304" pitchFamily="18" charset="0"/>
              </a:rPr>
              <a:t>Cheryl to cover HOME-ARP</a:t>
            </a:r>
          </a:p>
          <a:p>
            <a:pPr>
              <a:lnSpc>
                <a:spcPct val="107000"/>
              </a:lnSpc>
            </a:pPr>
            <a:r>
              <a:rPr lang="en-US" sz="1100" dirty="0">
                <a:ea typeface="Calibri" panose="020F0502020204030204" pitchFamily="34" charset="0"/>
                <a:cs typeface="Times New Roman" panose="02020603050405020304" pitchFamily="18" charset="0"/>
              </a:rPr>
              <a:t>- Touch on application timeline</a:t>
            </a:r>
          </a:p>
          <a:p>
            <a:pPr>
              <a:lnSpc>
                <a:spcPct val="107000"/>
              </a:lnSpc>
            </a:pPr>
            <a:endParaRPr lang="en-US" sz="1100" dirty="0">
              <a:ea typeface="Calibri" panose="020F0502020204030204" pitchFamily="34" charset="0"/>
              <a:cs typeface="Times New Roman" panose="02020603050405020304" pitchFamily="18" charset="0"/>
            </a:endParaRPr>
          </a:p>
          <a:p>
            <a:pPr>
              <a:lnSpc>
                <a:spcPct val="107000"/>
              </a:lnSpc>
            </a:pPr>
            <a:endParaRPr lang="en-US" sz="1100" dirty="0">
              <a:ea typeface="Calibri" panose="020F0502020204030204" pitchFamily="34" charset="0"/>
              <a:cs typeface="Times New Roman" panose="02020603050405020304" pitchFamily="18" charset="0"/>
            </a:endParaRPr>
          </a:p>
          <a:p>
            <a:pPr>
              <a:lnSpc>
                <a:spcPct val="107000"/>
              </a:lnSpc>
            </a:pPr>
            <a:r>
              <a:rPr lang="en-US" sz="1100" dirty="0">
                <a:ea typeface="Calibri" panose="020F0502020204030204" pitchFamily="34" charset="0"/>
                <a:cs typeface="Times New Roman" panose="02020603050405020304" pitchFamily="18" charset="0"/>
              </a:rPr>
              <a:t>Remaining allocation, including 10% additional Admin ($1,145,976), available after HOME-ARP Allocation Plan approved by HUD</a:t>
            </a:r>
          </a:p>
          <a:p>
            <a:pPr>
              <a:lnSpc>
                <a:spcPct val="107000"/>
              </a:lnSpc>
            </a:pPr>
            <a:r>
              <a:rPr lang="en-US" sz="1100" dirty="0">
                <a:ea typeface="Calibri" panose="020F0502020204030204" pitchFamily="34" charset="0"/>
                <a:cs typeface="Times New Roman" panose="02020603050405020304" pitchFamily="18" charset="0"/>
              </a:rPr>
              <a:t>	Allocation Plan uploaded to IDIS as a substantial amendment to 2021 Annual Action Plan</a:t>
            </a:r>
          </a:p>
          <a:p>
            <a:pPr>
              <a:lnSpc>
                <a:spcPct val="107000"/>
              </a:lnSpc>
            </a:pPr>
            <a:r>
              <a:rPr lang="en-US" sz="1100" dirty="0">
                <a:ea typeface="Calibri" panose="020F0502020204030204" pitchFamily="34" charset="0"/>
                <a:cs typeface="Times New Roman" panose="02020603050405020304" pitchFamily="18" charset="0"/>
              </a:rPr>
              <a:t>	Certifications uploaded to IDIS</a:t>
            </a:r>
          </a:p>
          <a:p>
            <a:pPr>
              <a:lnSpc>
                <a:spcPct val="107000"/>
              </a:lnSpc>
              <a:spcAft>
                <a:spcPts val="815"/>
              </a:spcAft>
            </a:pPr>
            <a:r>
              <a:rPr lang="en-US" sz="1100" dirty="0">
                <a:ea typeface="Calibri" panose="020F0502020204030204" pitchFamily="34" charset="0"/>
                <a:cs typeface="Times New Roman" panose="02020603050405020304" pitchFamily="18" charset="0"/>
              </a:rPr>
              <a:t>	HUD reviews, approves, makes funds available</a:t>
            </a:r>
          </a:p>
          <a:p>
            <a:pPr>
              <a:lnSpc>
                <a:spcPct val="107000"/>
              </a:lnSpc>
            </a:pPr>
            <a:endParaRPr lang="en-US" sz="1100" dirty="0">
              <a:ea typeface="Calibri" panose="020F0502020204030204" pitchFamily="34" charset="0"/>
              <a:cs typeface="Times New Roman" panose="02020603050405020304" pitchFamily="18" charset="0"/>
            </a:endParaRPr>
          </a:p>
          <a:p>
            <a:pPr>
              <a:lnSpc>
                <a:spcPct val="107000"/>
              </a:lnSpc>
            </a:pPr>
            <a:r>
              <a:rPr lang="en-US" sz="1100" dirty="0">
                <a:ea typeface="Calibri" panose="020F0502020204030204" pitchFamily="34" charset="0"/>
                <a:cs typeface="Times New Roman" panose="02020603050405020304" pitchFamily="18" charset="0"/>
              </a:rPr>
              <a:t>HOME regulations (24 CFR 92) apply except where waivers are provided by HUD</a:t>
            </a:r>
          </a:p>
          <a:p>
            <a:pPr>
              <a:lnSpc>
                <a:spcPct val="107000"/>
              </a:lnSpc>
            </a:pPr>
            <a:r>
              <a:rPr lang="en-US" sz="1100" dirty="0">
                <a:ea typeface="Calibri" panose="020F0502020204030204" pitchFamily="34" charset="0"/>
                <a:cs typeface="Times New Roman" panose="02020603050405020304" pitchFamily="18" charset="0"/>
              </a:rPr>
              <a:t>	Where regulations reference CHDOs, for HOME-ARP, that equates to non-profits</a:t>
            </a:r>
          </a:p>
          <a:p>
            <a:pPr>
              <a:lnSpc>
                <a:spcPct val="107000"/>
              </a:lnSpc>
            </a:pPr>
            <a:r>
              <a:rPr lang="en-US" sz="1100" dirty="0">
                <a:ea typeface="Calibri" panose="020F0502020204030204" pitchFamily="34" charset="0"/>
                <a:cs typeface="Times New Roman" panose="02020603050405020304" pitchFamily="18" charset="0"/>
              </a:rPr>
              <a:t>	No 24-month commitment deadline</a:t>
            </a:r>
          </a:p>
          <a:p>
            <a:pPr>
              <a:lnSpc>
                <a:spcPct val="107000"/>
              </a:lnSpc>
            </a:pPr>
            <a:r>
              <a:rPr lang="en-US" sz="1100" dirty="0">
                <a:ea typeface="Calibri" panose="020F0502020204030204" pitchFamily="34" charset="0"/>
                <a:cs typeface="Times New Roman" panose="02020603050405020304" pitchFamily="18" charset="0"/>
              </a:rPr>
              <a:t>	No CHDO set-aside</a:t>
            </a:r>
          </a:p>
          <a:p>
            <a:pPr>
              <a:lnSpc>
                <a:spcPct val="107000"/>
              </a:lnSpc>
            </a:pPr>
            <a:r>
              <a:rPr lang="en-US" sz="1100" dirty="0">
                <a:ea typeface="Calibri" panose="020F0502020204030204" pitchFamily="34" charset="0"/>
                <a:cs typeface="Times New Roman" panose="02020603050405020304" pitchFamily="18" charset="0"/>
              </a:rPr>
              <a:t>	No Match requirement</a:t>
            </a:r>
          </a:p>
          <a:p>
            <a:pPr>
              <a:lnSpc>
                <a:spcPct val="107000"/>
              </a:lnSpc>
            </a:pPr>
            <a:r>
              <a:rPr lang="en-US" sz="1100" dirty="0">
                <a:ea typeface="Calibri" panose="020F0502020204030204" pitchFamily="34" charset="0"/>
                <a:cs typeface="Times New Roman" panose="02020603050405020304" pitchFamily="18" charset="0"/>
              </a:rPr>
              <a:t>	No per unit subsidy limit</a:t>
            </a:r>
          </a:p>
          <a:p>
            <a:pPr>
              <a:lnSpc>
                <a:spcPct val="107000"/>
              </a:lnSpc>
            </a:pPr>
            <a:r>
              <a:rPr lang="en-US" sz="1100" dirty="0">
                <a:ea typeface="Calibri" panose="020F0502020204030204" pitchFamily="34" charset="0"/>
                <a:cs typeface="Times New Roman" panose="02020603050405020304" pitchFamily="18" charset="0"/>
              </a:rPr>
              <a:t>	Master leases for nonprofits allowed; sublease for qualifying households</a:t>
            </a:r>
          </a:p>
          <a:p>
            <a:pPr>
              <a:lnSpc>
                <a:spcPct val="107000"/>
              </a:lnSpc>
            </a:pPr>
            <a:r>
              <a:rPr lang="en-US" sz="1100" dirty="0">
                <a:ea typeface="Calibri" panose="020F0502020204030204" pitchFamily="34" charset="0"/>
                <a:cs typeface="Times New Roman" panose="02020603050405020304" pitchFamily="18" charset="0"/>
              </a:rPr>
              <a:t>	15-year restricted use for housing; 10 or 15-year for non-congregate shelter</a:t>
            </a:r>
          </a:p>
          <a:p>
            <a:pPr>
              <a:lnSpc>
                <a:spcPct val="107000"/>
              </a:lnSpc>
              <a:spcAft>
                <a:spcPts val="815"/>
              </a:spcAft>
            </a:pPr>
            <a:r>
              <a:rPr lang="en-US" sz="1100" dirty="0">
                <a:ea typeface="Calibri" panose="020F0502020204030204" pitchFamily="34" charset="0"/>
                <a:cs typeface="Times New Roman" panose="02020603050405020304" pitchFamily="18" charset="0"/>
              </a:rPr>
              <a:t>NOT waived: Environmental, fair housing, labor standards, relocation, lead paint, Section 3, conflict of interest regulations</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8D1E8B-884F-4AE8-AD05-C9659476FBE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101309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u="sng" dirty="0">
              <a:solidFill>
                <a:srgbClr val="0000FF"/>
              </a:solidFill>
              <a:ea typeface="Calibri" panose="020F0502020204030204" pitchFamily="34" charset="0"/>
            </a:endParaRPr>
          </a:p>
          <a:p>
            <a:endParaRPr lang="en-US" dirty="0"/>
          </a:p>
        </p:txBody>
      </p:sp>
      <p:sp>
        <p:nvSpPr>
          <p:cNvPr id="4" name="Slide Number Placeholder 3"/>
          <p:cNvSpPr>
            <a:spLocks noGrp="1"/>
          </p:cNvSpPr>
          <p:nvPr>
            <p:ph type="sldNum" sz="quarter" idx="5"/>
          </p:nvPr>
        </p:nvSpPr>
        <p:spPr/>
        <p:txBody>
          <a:bodyPr/>
          <a:lstStyle/>
          <a:p>
            <a:fld id="{AF8D1E8B-884F-4AE8-AD05-C9659476FBE3}" type="slidenum">
              <a:rPr lang="en-US" smtClean="0"/>
              <a:t>14</a:t>
            </a:fld>
            <a:endParaRPr lang="en-US" dirty="0"/>
          </a:p>
        </p:txBody>
      </p:sp>
    </p:spTree>
    <p:extLst>
      <p:ext uri="{BB962C8B-B14F-4D97-AF65-F5344CB8AC3E}">
        <p14:creationId xmlns:p14="http://schemas.microsoft.com/office/powerpoint/2010/main" val="16775605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pPr>
            <a:r>
              <a:rPr lang="en-US" sz="1100" dirty="0">
                <a:ea typeface="Calibri" panose="020F0502020204030204" pitchFamily="34" charset="0"/>
                <a:cs typeface="Times New Roman" panose="02020603050405020304" pitchFamily="18" charset="0"/>
              </a:rPr>
              <a:t>Ineligible uses:</a:t>
            </a:r>
          </a:p>
          <a:p>
            <a:pPr marL="174708" indent="-174708">
              <a:lnSpc>
                <a:spcPct val="107000"/>
              </a:lnSpc>
              <a:buFont typeface="Arial" panose="020B0604020202020204" pitchFamily="34" charset="0"/>
              <a:buChar char="•"/>
            </a:pPr>
            <a:r>
              <a:rPr lang="en-US" sz="1100" dirty="0">
                <a:ea typeface="Calibri" panose="020F0502020204030204" pitchFamily="34" charset="0"/>
                <a:cs typeface="Times New Roman" panose="02020603050405020304" pitchFamily="18" charset="0"/>
              </a:rPr>
              <a:t>Homeownership activities (development or down payment assistance)</a:t>
            </a:r>
          </a:p>
          <a:p>
            <a:pPr marL="174708" indent="-174708">
              <a:lnSpc>
                <a:spcPct val="107000"/>
              </a:lnSpc>
              <a:buFont typeface="Arial" panose="020B0604020202020204" pitchFamily="34" charset="0"/>
              <a:buChar char="•"/>
            </a:pPr>
            <a:r>
              <a:rPr lang="en-US" sz="1100" dirty="0">
                <a:ea typeface="Calibri" panose="020F0502020204030204" pitchFamily="34" charset="0"/>
                <a:cs typeface="Times New Roman" panose="02020603050405020304" pitchFamily="18" charset="0"/>
              </a:rPr>
              <a:t>Converting NCS to housing</a:t>
            </a:r>
          </a:p>
          <a:p>
            <a:pPr marL="174708" indent="-174708">
              <a:lnSpc>
                <a:spcPct val="107000"/>
              </a:lnSpc>
              <a:buFont typeface="Arial" panose="020B0604020202020204" pitchFamily="34" charset="0"/>
              <a:buChar char="•"/>
            </a:pPr>
            <a:r>
              <a:rPr lang="en-US" sz="1100" dirty="0">
                <a:ea typeface="Calibri" panose="020F0502020204030204" pitchFamily="34" charset="0"/>
                <a:cs typeface="Times New Roman" panose="02020603050405020304" pitchFamily="18" charset="0"/>
              </a:rPr>
              <a:t>Operating NCS</a:t>
            </a:r>
          </a:p>
          <a:p>
            <a:endParaRPr lang="en-US" dirty="0"/>
          </a:p>
          <a:p>
            <a:r>
              <a:rPr lang="en-US" dirty="0"/>
              <a:t>HOME-ARP allocation plan was submitted to HUD and we are waiting for their review and approval (anticipated April 21)</a:t>
            </a:r>
          </a:p>
          <a:p>
            <a:endParaRPr lang="en-US" dirty="0"/>
          </a:p>
          <a:p>
            <a:endParaRPr lang="en-US" dirty="0"/>
          </a:p>
        </p:txBody>
      </p:sp>
      <p:sp>
        <p:nvSpPr>
          <p:cNvPr id="4" name="Slide Number Placeholder 3"/>
          <p:cNvSpPr>
            <a:spLocks noGrp="1"/>
          </p:cNvSpPr>
          <p:nvPr>
            <p:ph type="sldNum" sz="quarter" idx="5"/>
          </p:nvPr>
        </p:nvSpPr>
        <p:spPr/>
        <p:txBody>
          <a:bodyPr/>
          <a:lstStyle/>
          <a:p>
            <a:fld id="{AF8D1E8B-884F-4AE8-AD05-C9659476FBE3}" type="slidenum">
              <a:rPr lang="en-US" smtClean="0"/>
              <a:t>15</a:t>
            </a:fld>
            <a:endParaRPr lang="en-US" dirty="0"/>
          </a:p>
        </p:txBody>
      </p:sp>
    </p:spTree>
    <p:extLst>
      <p:ext uri="{BB962C8B-B14F-4D97-AF65-F5344CB8AC3E}">
        <p14:creationId xmlns:p14="http://schemas.microsoft.com/office/powerpoint/2010/main" val="21341094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47713" y="1181100"/>
            <a:ext cx="5670550" cy="3189288"/>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29DD8664-16AA-45DF-BED1-6D91A90D8768}" type="slidenum">
              <a:rPr lang="en-US" smtClean="0"/>
              <a:t>16</a:t>
            </a:fld>
            <a:endParaRPr lang="en-US" dirty="0"/>
          </a:p>
        </p:txBody>
      </p:sp>
    </p:spTree>
    <p:extLst>
      <p:ext uri="{BB962C8B-B14F-4D97-AF65-F5344CB8AC3E}">
        <p14:creationId xmlns:p14="http://schemas.microsoft.com/office/powerpoint/2010/main" val="14616978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Cheryl to provide timeline for Task Force work and little update </a:t>
            </a:r>
          </a:p>
          <a:p>
            <a:endParaRPr lang="en-US" dirty="0"/>
          </a:p>
          <a:p>
            <a:r>
              <a:rPr lang="en-US" dirty="0"/>
              <a:t>Jason to cover remainder of slide</a:t>
            </a:r>
          </a:p>
          <a:p>
            <a:endParaRPr lang="en-US" dirty="0"/>
          </a:p>
          <a:p>
            <a:r>
              <a:rPr lang="en-US" dirty="0"/>
              <a:t>Recommended Practices:</a:t>
            </a:r>
          </a:p>
          <a:p>
            <a:pPr marL="171450" indent="-171450">
              <a:buFontTx/>
              <a:buChar char="-"/>
            </a:pPr>
            <a:r>
              <a:rPr lang="en-US" dirty="0"/>
              <a:t>Have CNA completed by 3</a:t>
            </a:r>
            <a:r>
              <a:rPr lang="en-US" baseline="30000" dirty="0"/>
              <a:t>rd</a:t>
            </a:r>
            <a:r>
              <a:rPr lang="en-US" dirty="0"/>
              <a:t> party; has similar requirements to what we already use</a:t>
            </a:r>
          </a:p>
          <a:p>
            <a:pPr marL="171450" indent="-171450">
              <a:buFontTx/>
              <a:buChar char="-"/>
            </a:pPr>
            <a:r>
              <a:rPr lang="en-US" dirty="0"/>
              <a:t>We also following minimum deposits for reserves</a:t>
            </a:r>
          </a:p>
          <a:p>
            <a:pPr marL="171450" indent="-171450">
              <a:buFontTx/>
              <a:buChar char="-"/>
            </a:pPr>
            <a:r>
              <a:rPr lang="en-US" dirty="0"/>
              <a:t>Most of MBOH QAP is very aligned with Recommended Practices; may items in other state QAPs aren’t applicable to Montana (i.e., state tax credit, minority)</a:t>
            </a:r>
          </a:p>
          <a:p>
            <a:pPr marL="171450" indent="-171450">
              <a:buFontTx/>
              <a:buChar char="-"/>
            </a:pPr>
            <a:endParaRPr lang="en-US" dirty="0"/>
          </a:p>
        </p:txBody>
      </p:sp>
      <p:sp>
        <p:nvSpPr>
          <p:cNvPr id="4" name="Slide Number Placeholder 3"/>
          <p:cNvSpPr>
            <a:spLocks noGrp="1"/>
          </p:cNvSpPr>
          <p:nvPr>
            <p:ph type="sldNum" sz="quarter" idx="5"/>
          </p:nvPr>
        </p:nvSpPr>
        <p:spPr/>
        <p:txBody>
          <a:bodyPr/>
          <a:lstStyle/>
          <a:p>
            <a:fld id="{E3329345-F3B6-4292-9A2E-C9D9716335CB}" type="slidenum">
              <a:rPr lang="en-US" smtClean="0"/>
              <a:t>2</a:t>
            </a:fld>
            <a:endParaRPr lang="en-US" dirty="0"/>
          </a:p>
        </p:txBody>
      </p:sp>
    </p:spTree>
    <p:extLst>
      <p:ext uri="{BB962C8B-B14F-4D97-AF65-F5344CB8AC3E}">
        <p14:creationId xmlns:p14="http://schemas.microsoft.com/office/powerpoint/2010/main" val="2960863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mn-lt"/>
              </a:rPr>
              <a:t>Jason</a:t>
            </a:r>
          </a:p>
          <a:p>
            <a:endParaRPr lang="en-US" sz="1200" dirty="0">
              <a:latin typeface="+mn-lt"/>
            </a:endParaRPr>
          </a:p>
          <a:p>
            <a:r>
              <a:rPr lang="en-US" sz="1200" dirty="0">
                <a:latin typeface="+mn-lt"/>
              </a:rPr>
              <a:t>9% credits</a:t>
            </a:r>
          </a:p>
          <a:p>
            <a:pPr marL="174708" indent="-174708">
              <a:buFont typeface="Arial" panose="020B0604020202020204" pitchFamily="34" charset="0"/>
              <a:buChar char="•"/>
            </a:pPr>
            <a:r>
              <a:rPr lang="en-US" sz="1200" dirty="0">
                <a:latin typeface="+mn-lt"/>
              </a:rPr>
              <a:t>Annual Competitive Rounds</a:t>
            </a:r>
          </a:p>
          <a:p>
            <a:pPr marL="174708" indent="-174708">
              <a:buFont typeface="Arial" panose="020B0604020202020204" pitchFamily="34" charset="0"/>
              <a:buChar char="•"/>
            </a:pPr>
            <a:r>
              <a:rPr lang="en-US" sz="1200" dirty="0">
                <a:latin typeface="+mn-lt"/>
              </a:rPr>
              <a:t>Subsidize 70 percent of the low-income unit costs in a project</a:t>
            </a:r>
          </a:p>
          <a:p>
            <a:pPr marL="174708" indent="-174708">
              <a:buFont typeface="Arial" panose="020B0604020202020204" pitchFamily="34" charset="0"/>
              <a:buChar char="•"/>
            </a:pPr>
            <a:r>
              <a:rPr lang="en-US" sz="1200" dirty="0">
                <a:latin typeface="+mn-lt"/>
              </a:rPr>
              <a:t>Usually for new construction and substantial rehabilitation </a:t>
            </a:r>
          </a:p>
          <a:p>
            <a:pPr marL="174708" indent="-174708">
              <a:buFont typeface="Arial" panose="020B0604020202020204" pitchFamily="34" charset="0"/>
              <a:buChar char="•"/>
            </a:pPr>
            <a:r>
              <a:rPr lang="en-US" sz="1200" dirty="0">
                <a:latin typeface="+mn-lt"/>
              </a:rPr>
              <a:t>15-year compliance, 35-year extended use period = 50 years of compliance</a:t>
            </a:r>
          </a:p>
          <a:p>
            <a:pPr marL="174708" indent="-174708">
              <a:buFont typeface="Arial" panose="020B0604020202020204" pitchFamily="34" charset="0"/>
              <a:buChar char="•"/>
            </a:pPr>
            <a:r>
              <a:rPr lang="en-US" sz="1200" dirty="0">
                <a:latin typeface="+mn-lt"/>
              </a:rPr>
              <a:t>10-year credit</a:t>
            </a:r>
          </a:p>
          <a:p>
            <a:pPr marL="174708" indent="-174708">
              <a:buFont typeface="Arial" panose="020B0604020202020204" pitchFamily="34" charset="0"/>
              <a:buChar char="•"/>
            </a:pPr>
            <a:r>
              <a:rPr lang="en-US" sz="1200" dirty="0">
                <a:latin typeface="+mn-lt"/>
              </a:rPr>
              <a:t>2024 Housing Credits to allocated in 2023 are estimated to be $31.85M</a:t>
            </a:r>
          </a:p>
          <a:p>
            <a:pPr marL="174708" indent="-174708">
              <a:buFont typeface="Arial" panose="020B0604020202020204" pitchFamily="34" charset="0"/>
              <a:buChar char="•"/>
            </a:pPr>
            <a:r>
              <a:rPr lang="en-US" sz="1200" dirty="0">
                <a:solidFill>
                  <a:schemeClr val="accent4"/>
                </a:solidFill>
                <a:latin typeface="+mn-lt"/>
              </a:rPr>
              <a:t>Targeting – typically 30%-60% AMI vs 4% is 60%</a:t>
            </a:r>
          </a:p>
          <a:p>
            <a:endParaRPr lang="en-US" sz="1200" dirty="0">
              <a:solidFill>
                <a:schemeClr val="accent4"/>
              </a:solidFill>
              <a:latin typeface="+mn-lt"/>
            </a:endParaRPr>
          </a:p>
          <a:p>
            <a:endParaRPr lang="en-US" dirty="0"/>
          </a:p>
        </p:txBody>
      </p:sp>
      <p:sp>
        <p:nvSpPr>
          <p:cNvPr id="4" name="Slide Number Placeholder 3"/>
          <p:cNvSpPr>
            <a:spLocks noGrp="1"/>
          </p:cNvSpPr>
          <p:nvPr>
            <p:ph type="sldNum" sz="quarter" idx="5"/>
          </p:nvPr>
        </p:nvSpPr>
        <p:spPr/>
        <p:txBody>
          <a:bodyPr/>
          <a:lstStyle/>
          <a:p>
            <a:fld id="{E3329345-F3B6-4292-9A2E-C9D9716335CB}" type="slidenum">
              <a:rPr lang="en-US" smtClean="0"/>
              <a:t>3</a:t>
            </a:fld>
            <a:endParaRPr lang="en-US" dirty="0"/>
          </a:p>
        </p:txBody>
      </p:sp>
    </p:spTree>
    <p:extLst>
      <p:ext uri="{BB962C8B-B14F-4D97-AF65-F5344CB8AC3E}">
        <p14:creationId xmlns:p14="http://schemas.microsoft.com/office/powerpoint/2010/main" val="4207302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Jason</a:t>
            </a:r>
          </a:p>
        </p:txBody>
      </p:sp>
      <p:sp>
        <p:nvSpPr>
          <p:cNvPr id="4" name="Slide Number Placeholder 3"/>
          <p:cNvSpPr>
            <a:spLocks noGrp="1"/>
          </p:cNvSpPr>
          <p:nvPr>
            <p:ph type="sldNum" sz="quarter" idx="5"/>
          </p:nvPr>
        </p:nvSpPr>
        <p:spPr/>
        <p:txBody>
          <a:bodyPr/>
          <a:lstStyle/>
          <a:p>
            <a:fld id="{E3329345-F3B6-4292-9A2E-C9D9716335CB}" type="slidenum">
              <a:rPr lang="en-US" smtClean="0"/>
              <a:t>4</a:t>
            </a:fld>
            <a:endParaRPr lang="en-US" dirty="0"/>
          </a:p>
        </p:txBody>
      </p:sp>
    </p:spTree>
    <p:extLst>
      <p:ext uri="{BB962C8B-B14F-4D97-AF65-F5344CB8AC3E}">
        <p14:creationId xmlns:p14="http://schemas.microsoft.com/office/powerpoint/2010/main" val="1852039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mn-lt"/>
              </a:rPr>
              <a:t>Jason</a:t>
            </a:r>
          </a:p>
          <a:p>
            <a:endParaRPr lang="en-US" sz="1200" dirty="0">
              <a:latin typeface="+mn-lt"/>
            </a:endParaRPr>
          </a:p>
          <a:p>
            <a:r>
              <a:rPr lang="en-US" sz="1200" dirty="0">
                <a:latin typeface="+mn-lt"/>
              </a:rPr>
              <a:t>4% credits</a:t>
            </a:r>
          </a:p>
          <a:p>
            <a:pPr marL="174708" indent="-174708">
              <a:buFont typeface="Arial" panose="020B0604020202020204" pitchFamily="34" charset="0"/>
              <a:buChar char="•"/>
            </a:pPr>
            <a:r>
              <a:rPr lang="en-US" sz="1200" dirty="0">
                <a:latin typeface="+mn-lt"/>
              </a:rPr>
              <a:t>No amount cap like competitive, Volume Cap at state level determines cap</a:t>
            </a:r>
          </a:p>
          <a:p>
            <a:pPr marL="174708" indent="-174708">
              <a:buFont typeface="Arial" panose="020B0604020202020204" pitchFamily="34" charset="0"/>
              <a:buChar char="•"/>
            </a:pPr>
            <a:r>
              <a:rPr lang="en-US" sz="1200" dirty="0">
                <a:latin typeface="+mn-lt"/>
              </a:rPr>
              <a:t>Acquisition of existing buildings for rehabilitation and new construction financed by tax-exempt bonds</a:t>
            </a:r>
          </a:p>
          <a:p>
            <a:pPr marL="174708" indent="-174708">
              <a:buFont typeface="Arial" panose="020B0604020202020204" pitchFamily="34" charset="0"/>
              <a:buChar char="•"/>
            </a:pPr>
            <a:r>
              <a:rPr lang="en-US" sz="1200" dirty="0">
                <a:latin typeface="+mn-lt"/>
              </a:rPr>
              <a:t>15-year compliance, 50-year extended use period</a:t>
            </a:r>
          </a:p>
          <a:p>
            <a:pPr marL="174708" indent="-174708">
              <a:buFont typeface="Arial" panose="020B0604020202020204" pitchFamily="34" charset="0"/>
              <a:buChar char="•"/>
            </a:pPr>
            <a:r>
              <a:rPr lang="en-US" sz="1200" dirty="0">
                <a:latin typeface="+mn-lt"/>
              </a:rPr>
              <a:t>No discretionary boost</a:t>
            </a:r>
          </a:p>
          <a:p>
            <a:pPr marL="174708" indent="-174708">
              <a:buFont typeface="Arial" panose="020B0604020202020204" pitchFamily="34" charset="0"/>
              <a:buChar char="•"/>
            </a:pPr>
            <a:r>
              <a:rPr lang="en-US" sz="1200" dirty="0">
                <a:latin typeface="+mn-lt"/>
              </a:rPr>
              <a:t>“50%” Test imposes minimum debt requirements</a:t>
            </a:r>
          </a:p>
          <a:p>
            <a:pPr marL="174708" indent="-174708">
              <a:buFont typeface="Arial" panose="020B0604020202020204" pitchFamily="34" charset="0"/>
              <a:buChar char="•"/>
            </a:pPr>
            <a:r>
              <a:rPr lang="en-US" sz="1200" dirty="0">
                <a:latin typeface="+mn-lt"/>
              </a:rPr>
              <a:t>Most times the Board will approve a resolution to be the issuing agency for the tax-exempt bonds</a:t>
            </a:r>
          </a:p>
          <a:p>
            <a:pPr marL="174708" indent="-174708">
              <a:buFont typeface="Arial" panose="020B0604020202020204" pitchFamily="34" charset="0"/>
              <a:buChar char="•"/>
            </a:pPr>
            <a:r>
              <a:rPr lang="en-US" sz="1200" dirty="0">
                <a:latin typeface="+mn-lt"/>
              </a:rPr>
              <a:t>4% can work well in urban areas and for larger project sizes (i.e. 120 units) but is not the best tool for affordable housing development for smaller projects or in rural communities.</a:t>
            </a:r>
          </a:p>
          <a:p>
            <a:endParaRPr lang="en-US" dirty="0"/>
          </a:p>
        </p:txBody>
      </p:sp>
      <p:sp>
        <p:nvSpPr>
          <p:cNvPr id="4" name="Slide Number Placeholder 3"/>
          <p:cNvSpPr>
            <a:spLocks noGrp="1"/>
          </p:cNvSpPr>
          <p:nvPr>
            <p:ph type="sldNum" sz="quarter" idx="5"/>
          </p:nvPr>
        </p:nvSpPr>
        <p:spPr/>
        <p:txBody>
          <a:bodyPr/>
          <a:lstStyle/>
          <a:p>
            <a:fld id="{E3329345-F3B6-4292-9A2E-C9D9716335CB}" type="slidenum">
              <a:rPr lang="en-US" smtClean="0"/>
              <a:t>5</a:t>
            </a:fld>
            <a:endParaRPr lang="en-US" dirty="0"/>
          </a:p>
        </p:txBody>
      </p:sp>
    </p:spTree>
    <p:extLst>
      <p:ext uri="{BB962C8B-B14F-4D97-AF65-F5344CB8AC3E}">
        <p14:creationId xmlns:p14="http://schemas.microsoft.com/office/powerpoint/2010/main" val="4454080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b="0" i="0" dirty="0">
                <a:solidFill>
                  <a:srgbClr val="363636"/>
                </a:solidFill>
                <a:effectLst/>
                <a:latin typeface="+mn-lt"/>
              </a:rPr>
              <a:t>Jason </a:t>
            </a:r>
          </a:p>
          <a:p>
            <a:pPr marL="171450" indent="-171450">
              <a:buFont typeface="Arial" panose="020B0604020202020204" pitchFamily="34" charset="0"/>
              <a:buChar char="•"/>
            </a:pPr>
            <a:endParaRPr lang="en-US" sz="1200" b="0" i="0" dirty="0">
              <a:solidFill>
                <a:srgbClr val="363636"/>
              </a:solidFill>
              <a:effectLst/>
              <a:latin typeface="+mn-lt"/>
            </a:endParaRPr>
          </a:p>
          <a:p>
            <a:pPr marL="171450" indent="-171450">
              <a:buFont typeface="Arial" panose="020B0604020202020204" pitchFamily="34" charset="0"/>
              <a:buChar char="•"/>
            </a:pPr>
            <a:r>
              <a:rPr lang="en-US" sz="1200" b="0" i="0" dirty="0">
                <a:solidFill>
                  <a:srgbClr val="363636"/>
                </a:solidFill>
                <a:effectLst/>
                <a:latin typeface="+mn-lt"/>
              </a:rPr>
              <a:t>Increasing the supply of affordable and attainable housing is one of Montana’s most critical needs. </a:t>
            </a:r>
          </a:p>
          <a:p>
            <a:pPr marL="171450" indent="-171450">
              <a:buFont typeface="Arial" panose="020B0604020202020204" pitchFamily="34" charset="0"/>
              <a:buChar char="•"/>
            </a:pPr>
            <a:r>
              <a:rPr lang="en-US" sz="1200" b="0" i="0" dirty="0">
                <a:solidFill>
                  <a:srgbClr val="363636"/>
                </a:solidFill>
                <a:effectLst/>
                <a:latin typeface="+mn-lt"/>
              </a:rPr>
              <a:t>According to the National Low Income Housing Coalition and available Census data, across Montana, there is a shortage of rental homes affordable and available to extremely low-income households and very low-income households. </a:t>
            </a:r>
          </a:p>
          <a:p>
            <a:pPr marL="171450" indent="-171450">
              <a:buFont typeface="Arial" panose="020B0604020202020204" pitchFamily="34" charset="0"/>
              <a:buChar char="•"/>
            </a:pPr>
            <a:r>
              <a:rPr lang="en-US" sz="1200" b="0" i="0" dirty="0">
                <a:solidFill>
                  <a:srgbClr val="363636"/>
                </a:solidFill>
                <a:effectLst/>
                <a:latin typeface="+mn-lt"/>
              </a:rPr>
              <a:t>To put into context, a very low-income family of 4 in Montana has an annual income just over $40,000; an extremely low-income family of 4 has an annual income of just $24,200.  </a:t>
            </a:r>
          </a:p>
          <a:p>
            <a:pPr marL="171450" indent="-171450">
              <a:buFont typeface="Arial" panose="020B0604020202020204" pitchFamily="34" charset="0"/>
              <a:buChar char="•"/>
            </a:pPr>
            <a:r>
              <a:rPr lang="en-US" sz="1200" b="0" i="0" dirty="0">
                <a:solidFill>
                  <a:srgbClr val="363636"/>
                </a:solidFill>
                <a:effectLst/>
                <a:latin typeface="+mn-lt"/>
              </a:rPr>
              <a:t>64% of extremely low-income households and 23% of very low-income households are severely cost burdened, spending more than </a:t>
            </a:r>
            <a:r>
              <a:rPr lang="en-US" sz="1200" b="1" i="0" dirty="0">
                <a:solidFill>
                  <a:srgbClr val="363636"/>
                </a:solidFill>
                <a:effectLst/>
                <a:latin typeface="+mn-lt"/>
              </a:rPr>
              <a:t>half </a:t>
            </a:r>
            <a:r>
              <a:rPr lang="en-US" sz="1200" b="0" i="0" dirty="0">
                <a:solidFill>
                  <a:srgbClr val="363636"/>
                </a:solidFill>
                <a:effectLst/>
                <a:latin typeface="+mn-lt"/>
              </a:rPr>
              <a:t>of their income on housing. </a:t>
            </a:r>
          </a:p>
          <a:p>
            <a:pPr marL="171450" indent="-171450">
              <a:buFont typeface="Arial" panose="020B0604020202020204" pitchFamily="34" charset="0"/>
              <a:buChar char="•"/>
            </a:pPr>
            <a:r>
              <a:rPr lang="en-US" sz="1200" b="0" i="0" dirty="0">
                <a:solidFill>
                  <a:srgbClr val="363636"/>
                </a:solidFill>
                <a:effectLst/>
                <a:latin typeface="+mn-lt"/>
              </a:rPr>
              <a:t>Severely cost burdened households are more likely than other renters to sacrifice other necessities like healthy food and healthcare to pay the rent, and to experience unstable housing situations like evictions.</a:t>
            </a:r>
          </a:p>
          <a:p>
            <a:pPr marL="171450" indent="-171450">
              <a:buFont typeface="Arial" panose="020B0604020202020204" pitchFamily="34" charset="0"/>
              <a:buChar char="•"/>
            </a:pPr>
            <a:r>
              <a:rPr lang="en-US" sz="1200" b="0" i="0" dirty="0">
                <a:solidFill>
                  <a:srgbClr val="363636"/>
                </a:solidFill>
                <a:effectLst/>
                <a:latin typeface="+mn-lt"/>
              </a:rPr>
              <a:t>There are over 90 thousand very low and extremely low-income renter households in Montana, but there is a shortage of </a:t>
            </a:r>
            <a:r>
              <a:rPr lang="en-US" sz="1200" b="1" i="0" dirty="0">
                <a:solidFill>
                  <a:srgbClr val="363636"/>
                </a:solidFill>
                <a:effectLst/>
                <a:latin typeface="+mn-lt"/>
              </a:rPr>
              <a:t>over 31 thousand </a:t>
            </a:r>
            <a:r>
              <a:rPr lang="en-US" sz="1200" b="0" i="0" dirty="0">
                <a:solidFill>
                  <a:srgbClr val="363636"/>
                </a:solidFill>
                <a:effectLst/>
                <a:latin typeface="+mn-lt"/>
              </a:rPr>
              <a:t>rental homes affordable and available for these families. </a:t>
            </a:r>
          </a:p>
          <a:p>
            <a:pPr marL="171450" indent="-171450">
              <a:buFont typeface="Arial" panose="020B0604020202020204" pitchFamily="34" charset="0"/>
              <a:buChar char="•"/>
            </a:pPr>
            <a:r>
              <a:rPr lang="en-US" sz="1200" b="0" i="0" dirty="0">
                <a:solidFill>
                  <a:srgbClr val="363636"/>
                </a:solidFill>
                <a:effectLst/>
                <a:latin typeface="+mn-lt"/>
              </a:rPr>
              <a:t>Unfortunately, our current State of Montana and Federally allocated resources can only support the production of approximately 500 affordable rental homes each year. </a:t>
            </a:r>
            <a:endParaRPr lang="en-US" sz="1200" dirty="0">
              <a:latin typeface="+mn-lt"/>
            </a:endParaRPr>
          </a:p>
        </p:txBody>
      </p:sp>
      <p:sp>
        <p:nvSpPr>
          <p:cNvPr id="4" name="Slide Number Placeholder 3"/>
          <p:cNvSpPr>
            <a:spLocks noGrp="1"/>
          </p:cNvSpPr>
          <p:nvPr>
            <p:ph type="sldNum" sz="quarter" idx="5"/>
          </p:nvPr>
        </p:nvSpPr>
        <p:spPr/>
        <p:txBody>
          <a:bodyPr/>
          <a:lstStyle/>
          <a:p>
            <a:fld id="{29DD8664-16AA-45DF-BED1-6D91A90D8768}" type="slidenum">
              <a:rPr lang="en-US" smtClean="0"/>
              <a:t>6</a:t>
            </a:fld>
            <a:endParaRPr lang="en-US" dirty="0"/>
          </a:p>
        </p:txBody>
      </p:sp>
    </p:spTree>
    <p:extLst>
      <p:ext uri="{BB962C8B-B14F-4D97-AF65-F5344CB8AC3E}">
        <p14:creationId xmlns:p14="http://schemas.microsoft.com/office/powerpoint/2010/main" val="28048234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@Adam with CSG to touch on housing scarcity / credit scarcity lens approach</a:t>
            </a:r>
          </a:p>
          <a:p>
            <a:endParaRPr lang="en-US" dirty="0"/>
          </a:p>
          <a:p>
            <a:r>
              <a:rPr lang="en-US" dirty="0"/>
              <a:t>Jason to pose questions for open discussion</a:t>
            </a:r>
          </a:p>
        </p:txBody>
      </p:sp>
      <p:sp>
        <p:nvSpPr>
          <p:cNvPr id="4" name="Slide Number Placeholder 3"/>
          <p:cNvSpPr>
            <a:spLocks noGrp="1"/>
          </p:cNvSpPr>
          <p:nvPr>
            <p:ph type="sldNum" sz="quarter" idx="5"/>
          </p:nvPr>
        </p:nvSpPr>
        <p:spPr/>
        <p:txBody>
          <a:bodyPr/>
          <a:lstStyle/>
          <a:p>
            <a:fld id="{E3329345-F3B6-4292-9A2E-C9D9716335CB}" type="slidenum">
              <a:rPr lang="en-US" smtClean="0"/>
              <a:t>7</a:t>
            </a:fld>
            <a:endParaRPr lang="en-US" dirty="0"/>
          </a:p>
        </p:txBody>
      </p:sp>
    </p:spTree>
    <p:extLst>
      <p:ext uri="{BB962C8B-B14F-4D97-AF65-F5344CB8AC3E}">
        <p14:creationId xmlns:p14="http://schemas.microsoft.com/office/powerpoint/2010/main" val="41911047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Jason lead</a:t>
            </a:r>
          </a:p>
          <a:p>
            <a:endParaRPr lang="en-US" dirty="0"/>
          </a:p>
          <a:p>
            <a:r>
              <a:rPr lang="en-US" dirty="0"/>
              <a:t>Mark, Adam and Cheryl to chime in with perspectives</a:t>
            </a:r>
          </a:p>
        </p:txBody>
      </p:sp>
      <p:sp>
        <p:nvSpPr>
          <p:cNvPr id="4" name="Slide Number Placeholder 3"/>
          <p:cNvSpPr>
            <a:spLocks noGrp="1"/>
          </p:cNvSpPr>
          <p:nvPr>
            <p:ph type="sldNum" sz="quarter" idx="5"/>
          </p:nvPr>
        </p:nvSpPr>
        <p:spPr/>
        <p:txBody>
          <a:bodyPr/>
          <a:lstStyle/>
          <a:p>
            <a:fld id="{E3329345-F3B6-4292-9A2E-C9D9716335CB}" type="slidenum">
              <a:rPr lang="en-US" smtClean="0"/>
              <a:t>8</a:t>
            </a:fld>
            <a:endParaRPr lang="en-US" dirty="0"/>
          </a:p>
        </p:txBody>
      </p:sp>
    </p:spTree>
    <p:extLst>
      <p:ext uri="{BB962C8B-B14F-4D97-AF65-F5344CB8AC3E}">
        <p14:creationId xmlns:p14="http://schemas.microsoft.com/office/powerpoint/2010/main" val="16677030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Cheryl to cover definitions</a:t>
            </a:r>
          </a:p>
          <a:p>
            <a:endParaRPr lang="en-US" dirty="0"/>
          </a:p>
          <a:p>
            <a:r>
              <a:rPr lang="en-US" dirty="0"/>
              <a:t>Touch on whether 100% PSH or set-aside like 20%</a:t>
            </a:r>
          </a:p>
          <a:p>
            <a:endParaRPr lang="en-US" dirty="0"/>
          </a:p>
          <a:p>
            <a:r>
              <a:rPr lang="en-US" dirty="0"/>
              <a:t>Mark and Adam can weight in</a:t>
            </a:r>
          </a:p>
          <a:p>
            <a:r>
              <a:rPr lang="en-US" dirty="0"/>
              <a:t> </a:t>
            </a:r>
          </a:p>
        </p:txBody>
      </p:sp>
      <p:sp>
        <p:nvSpPr>
          <p:cNvPr id="4" name="Slide Number Placeholder 3"/>
          <p:cNvSpPr>
            <a:spLocks noGrp="1"/>
          </p:cNvSpPr>
          <p:nvPr>
            <p:ph type="sldNum" sz="quarter" idx="5"/>
          </p:nvPr>
        </p:nvSpPr>
        <p:spPr/>
        <p:txBody>
          <a:bodyPr/>
          <a:lstStyle/>
          <a:p>
            <a:fld id="{E3329345-F3B6-4292-9A2E-C9D9716335CB}" type="slidenum">
              <a:rPr lang="en-US" smtClean="0"/>
              <a:t>9</a:t>
            </a:fld>
            <a:endParaRPr lang="en-US" dirty="0"/>
          </a:p>
        </p:txBody>
      </p:sp>
    </p:spTree>
    <p:extLst>
      <p:ext uri="{BB962C8B-B14F-4D97-AF65-F5344CB8AC3E}">
        <p14:creationId xmlns:p14="http://schemas.microsoft.com/office/powerpoint/2010/main" val="1620759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14209869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7841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3780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493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480882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0596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99252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38440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77906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092491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79993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p:cNvPicPr>
            <a:picLocks noChangeAspect="1"/>
          </p:cNvPicPr>
          <p:nvPr/>
        </p:nvPicPr>
        <p:blipFill>
          <a:blip r:embed="rId13">
            <a:extLst>
              <a:ext uri="{28A0092B-C50C-407E-A947-70E740481C1C}">
                <a14:useLocalDpi xmlns:a14="http://schemas.microsoft.com/office/drawing/2010/main" val="0"/>
              </a:ext>
            </a:extLst>
          </a:blip>
          <a:srcRect/>
          <a:stretch/>
        </p:blipFill>
        <p:spPr>
          <a:xfrm>
            <a:off x="3048" y="6216476"/>
            <a:ext cx="12188952" cy="641523"/>
          </a:xfrm>
          <a:prstGeom prst="rect">
            <a:avLst/>
          </a:prstGeom>
        </p:spPr>
      </p:pic>
    </p:spTree>
    <p:extLst>
      <p:ext uri="{BB962C8B-B14F-4D97-AF65-F5344CB8AC3E}">
        <p14:creationId xmlns:p14="http://schemas.microsoft.com/office/powerpoint/2010/main" val="43414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nlihc.org/housing-needs-by-state/montana"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www.hudexchange.info/homelessness-assistance/coc-esg-virtual-binders/coc-program-components/permanent-housing/permanent-supportive-housing/"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files.hudexchange.info/resources/documents/Virtual-Binders-Glossary-of-Terms.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chemeClr val="accent5"/>
                </a:solidFill>
              </a:rPr>
              <a:t>Multifamily Program Discussion</a:t>
            </a:r>
          </a:p>
        </p:txBody>
      </p:sp>
      <p:sp>
        <p:nvSpPr>
          <p:cNvPr id="3" name="Subtitle 2"/>
          <p:cNvSpPr>
            <a:spLocks noGrp="1"/>
          </p:cNvSpPr>
          <p:nvPr>
            <p:ph type="subTitle" idx="1"/>
          </p:nvPr>
        </p:nvSpPr>
        <p:spPr/>
        <p:txBody>
          <a:bodyPr/>
          <a:lstStyle/>
          <a:p>
            <a:r>
              <a:rPr lang="en-US" sz="2400" dirty="0">
                <a:solidFill>
                  <a:schemeClr val="tx1"/>
                </a:solidFill>
              </a:rPr>
              <a:t>Montana Board of Housing</a:t>
            </a:r>
          </a:p>
          <a:p>
            <a:r>
              <a:rPr lang="en-US" sz="2400" dirty="0">
                <a:solidFill>
                  <a:schemeClr val="tx1"/>
                </a:solidFill>
              </a:rPr>
              <a:t>Board Training &amp; Strategic Planning</a:t>
            </a:r>
          </a:p>
          <a:p>
            <a:r>
              <a:rPr lang="en-US" sz="2400" dirty="0">
                <a:solidFill>
                  <a:schemeClr val="tx1"/>
                </a:solidFill>
              </a:rPr>
              <a:t>April 17, 2023</a:t>
            </a:r>
            <a:endParaRPr lang="en-US" dirty="0">
              <a:solidFill>
                <a:schemeClr val="tx1"/>
              </a:solidFill>
            </a:endParaRPr>
          </a:p>
        </p:txBody>
      </p:sp>
    </p:spTree>
    <p:extLst>
      <p:ext uri="{BB962C8B-B14F-4D97-AF65-F5344CB8AC3E}">
        <p14:creationId xmlns:p14="http://schemas.microsoft.com/office/powerpoint/2010/main" val="1200301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B8DCE-2553-E4A8-B4F3-87D6E5503E05}"/>
              </a:ext>
            </a:extLst>
          </p:cNvPr>
          <p:cNvSpPr>
            <a:spLocks noGrp="1"/>
          </p:cNvSpPr>
          <p:nvPr>
            <p:ph type="title"/>
          </p:nvPr>
        </p:nvSpPr>
        <p:spPr>
          <a:xfrm>
            <a:off x="609600" y="152400"/>
            <a:ext cx="10972800" cy="1143000"/>
          </a:xfrm>
        </p:spPr>
        <p:txBody>
          <a:bodyPr/>
          <a:lstStyle/>
          <a:p>
            <a:r>
              <a:rPr lang="en-US" dirty="0">
                <a:solidFill>
                  <a:schemeClr val="accent5"/>
                </a:solidFill>
              </a:rPr>
              <a:t>Permanent Supportive Housing</a:t>
            </a:r>
          </a:p>
        </p:txBody>
      </p:sp>
      <p:sp>
        <p:nvSpPr>
          <p:cNvPr id="7" name="TextBox 6">
            <a:extLst>
              <a:ext uri="{FF2B5EF4-FFF2-40B4-BE49-F238E27FC236}">
                <a16:creationId xmlns:a16="http://schemas.microsoft.com/office/drawing/2014/main" id="{278D0178-4F64-CB51-F9E7-66676B62BA45}"/>
              </a:ext>
            </a:extLst>
          </p:cNvPr>
          <p:cNvSpPr txBox="1"/>
          <p:nvPr/>
        </p:nvSpPr>
        <p:spPr>
          <a:xfrm>
            <a:off x="1143000" y="1382286"/>
            <a:ext cx="9906000" cy="4093428"/>
          </a:xfrm>
          <a:prstGeom prst="rect">
            <a:avLst/>
          </a:prstGeom>
          <a:noFill/>
        </p:spPr>
        <p:txBody>
          <a:bodyPr wrap="square" rtlCol="0">
            <a:spAutoFit/>
          </a:bodyPr>
          <a:lstStyle/>
          <a:p>
            <a:r>
              <a:rPr lang="en-US" sz="2000" b="1" dirty="0"/>
              <a:t>How are we currently approaching PSH? Excerpt from current QAP:</a:t>
            </a:r>
          </a:p>
          <a:p>
            <a:endParaRPr lang="en-US" sz="2000" dirty="0"/>
          </a:p>
          <a:p>
            <a:r>
              <a:rPr lang="en-US" sz="2000" dirty="0"/>
              <a:t>For Permanent Supportive Housing, Owners and Management Companies will: </a:t>
            </a:r>
          </a:p>
          <a:p>
            <a:endParaRPr lang="en-US" sz="2000" dirty="0"/>
          </a:p>
          <a:p>
            <a:pPr marL="285750" indent="-285750">
              <a:buFont typeface="Arial" panose="020B0604020202020204" pitchFamily="34" charset="0"/>
              <a:buChar char="•"/>
            </a:pPr>
            <a:r>
              <a:rPr lang="en-US" sz="2000" dirty="0"/>
              <a:t>not give a preference based on disability type (actual or perceived) or being a client of a particular service provider; </a:t>
            </a:r>
          </a:p>
          <a:p>
            <a:pPr marL="285750" indent="-285750">
              <a:buFont typeface="Arial" panose="020B0604020202020204" pitchFamily="34" charset="0"/>
              <a:buChar char="•"/>
            </a:pPr>
            <a:r>
              <a:rPr lang="en-US" sz="2000" dirty="0"/>
              <a:t>use standard leases with the same rights available to and responsibilities expected of other households, including duration of tenancy (cannot be transitional); </a:t>
            </a:r>
          </a:p>
          <a:p>
            <a:pPr marL="285750" indent="-285750">
              <a:buFont typeface="Arial" panose="020B0604020202020204" pitchFamily="34" charset="0"/>
              <a:buChar char="•"/>
            </a:pPr>
            <a:r>
              <a:rPr lang="en-US" sz="2000" dirty="0"/>
              <a:t>ensure participation in any supportive services is entirely voluntary (not a formal or implied condition of occupancy); </a:t>
            </a:r>
          </a:p>
          <a:p>
            <a:pPr marL="285750" indent="-285750">
              <a:buFont typeface="Arial" panose="020B0604020202020204" pitchFamily="34" charset="0"/>
              <a:buChar char="•"/>
            </a:pPr>
            <a:r>
              <a:rPr lang="en-US" sz="2000" dirty="0"/>
              <a:t>not segregate units within the Project; and </a:t>
            </a:r>
          </a:p>
          <a:p>
            <a:pPr marL="285750" indent="-285750">
              <a:buFont typeface="Arial" panose="020B0604020202020204" pitchFamily="34" charset="0"/>
              <a:buChar char="•"/>
            </a:pPr>
            <a:r>
              <a:rPr lang="en-US" sz="2000" dirty="0"/>
              <a:t>not engage in medical, therapeutic, or other activities regulated by the U.S. Centers for Medicare &amp; Medicaid Services with respect to the tenants. </a:t>
            </a:r>
          </a:p>
        </p:txBody>
      </p:sp>
    </p:spTree>
    <p:extLst>
      <p:ext uri="{BB962C8B-B14F-4D97-AF65-F5344CB8AC3E}">
        <p14:creationId xmlns:p14="http://schemas.microsoft.com/office/powerpoint/2010/main" val="141486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B8DCE-2553-E4A8-B4F3-87D6E5503E05}"/>
              </a:ext>
            </a:extLst>
          </p:cNvPr>
          <p:cNvSpPr>
            <a:spLocks noGrp="1"/>
          </p:cNvSpPr>
          <p:nvPr>
            <p:ph type="title"/>
          </p:nvPr>
        </p:nvSpPr>
        <p:spPr>
          <a:xfrm>
            <a:off x="457200" y="29110"/>
            <a:ext cx="11353800" cy="1143000"/>
          </a:xfrm>
        </p:spPr>
        <p:txBody>
          <a:bodyPr/>
          <a:lstStyle/>
          <a:p>
            <a:r>
              <a:rPr lang="en-US" dirty="0">
                <a:solidFill>
                  <a:schemeClr val="accent5"/>
                </a:solidFill>
              </a:rPr>
              <a:t>Permanent Supportive Housing</a:t>
            </a:r>
          </a:p>
        </p:txBody>
      </p:sp>
      <p:sp>
        <p:nvSpPr>
          <p:cNvPr id="8" name="TextBox 7">
            <a:extLst>
              <a:ext uri="{FF2B5EF4-FFF2-40B4-BE49-F238E27FC236}">
                <a16:creationId xmlns:a16="http://schemas.microsoft.com/office/drawing/2014/main" id="{0FBC28FB-12C7-8258-3CF7-4ADC04CD30AB}"/>
              </a:ext>
            </a:extLst>
          </p:cNvPr>
          <p:cNvSpPr txBox="1"/>
          <p:nvPr/>
        </p:nvSpPr>
        <p:spPr>
          <a:xfrm>
            <a:off x="457200" y="1228397"/>
            <a:ext cx="11353800" cy="4401205"/>
          </a:xfrm>
          <a:prstGeom prst="rect">
            <a:avLst/>
          </a:prstGeom>
          <a:noFill/>
        </p:spPr>
        <p:txBody>
          <a:bodyPr wrap="square" rtlCol="0">
            <a:spAutoFit/>
          </a:bodyPr>
          <a:lstStyle/>
          <a:p>
            <a:r>
              <a:rPr lang="en-US" sz="2000" b="1" dirty="0"/>
              <a:t>NCSHA Recommended Practices in LIHTC Administration (2017). HFAs should: </a:t>
            </a:r>
          </a:p>
          <a:p>
            <a:endParaRPr lang="en-US" sz="2000" dirty="0"/>
          </a:p>
          <a:p>
            <a:pPr marL="285750" indent="-285750">
              <a:buFont typeface="Arial" panose="020B0604020202020204" pitchFamily="34" charset="0"/>
              <a:buChar char="•"/>
            </a:pPr>
            <a:r>
              <a:rPr lang="en-US" sz="2000" dirty="0"/>
              <a:t>“analyze recent state experience in using the Housing Credit for supportive services and consider QAP incentives or other policy initiatives to ensure such housing needs are adequately addressed.”</a:t>
            </a:r>
          </a:p>
          <a:p>
            <a:pPr marL="285750" indent="-285750">
              <a:buFont typeface="Arial" panose="020B0604020202020204" pitchFamily="34" charset="0"/>
              <a:buChar char="•"/>
            </a:pPr>
            <a:r>
              <a:rPr lang="en-US" sz="2000" dirty="0"/>
              <a:t>“work with interested stakeholders and program investors to study current impediments to supportive housing development and make appropriate changes to underwriting criteria or other policies to maximize investor interest in these developments.”</a:t>
            </a:r>
          </a:p>
          <a:p>
            <a:pPr marL="285750" indent="-285750">
              <a:buFont typeface="Arial" panose="020B0604020202020204" pitchFamily="34" charset="0"/>
              <a:buChar char="•"/>
            </a:pPr>
            <a:r>
              <a:rPr lang="en-US" sz="2000" dirty="0"/>
              <a:t>“ensure that supportive housing developments have the capacity to deliver appropriate resident services by requiring service delivery experience among the proposed development team or from identified service providers.”</a:t>
            </a:r>
          </a:p>
          <a:p>
            <a:pPr marL="285750" indent="-285750">
              <a:buFont typeface="Arial" panose="020B0604020202020204" pitchFamily="34" charset="0"/>
              <a:buChar char="•"/>
            </a:pPr>
            <a:r>
              <a:rPr lang="en-US" sz="2000" dirty="0"/>
              <a:t>“consider implications of the U.S. Supreme Court’s Olmstead decision relating to appropriate housing for persons with disabilities to ensure that supportive housing developed using the Housing Credit is consistent with this ruling.” </a:t>
            </a:r>
          </a:p>
        </p:txBody>
      </p:sp>
    </p:spTree>
    <p:extLst>
      <p:ext uri="{BB962C8B-B14F-4D97-AF65-F5344CB8AC3E}">
        <p14:creationId xmlns:p14="http://schemas.microsoft.com/office/powerpoint/2010/main" val="35542883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AEA11C-4E99-DA13-717D-F41DF61AAD47}"/>
              </a:ext>
            </a:extLst>
          </p:cNvPr>
          <p:cNvSpPr>
            <a:spLocks noGrp="1"/>
          </p:cNvSpPr>
          <p:nvPr>
            <p:ph type="title"/>
          </p:nvPr>
        </p:nvSpPr>
        <p:spPr>
          <a:xfrm>
            <a:off x="609600" y="152400"/>
            <a:ext cx="10972800" cy="1143000"/>
          </a:xfrm>
        </p:spPr>
        <p:txBody>
          <a:bodyPr/>
          <a:lstStyle/>
          <a:p>
            <a:r>
              <a:rPr lang="en-US" dirty="0">
                <a:solidFill>
                  <a:schemeClr val="accent5"/>
                </a:solidFill>
              </a:rPr>
              <a:t>Permanent Supportive Housing</a:t>
            </a:r>
          </a:p>
        </p:txBody>
      </p:sp>
      <p:sp>
        <p:nvSpPr>
          <p:cNvPr id="5" name="TextBox 4">
            <a:extLst>
              <a:ext uri="{FF2B5EF4-FFF2-40B4-BE49-F238E27FC236}">
                <a16:creationId xmlns:a16="http://schemas.microsoft.com/office/drawing/2014/main" id="{268BD43E-176F-BA44-223B-9409FE8A7E93}"/>
              </a:ext>
            </a:extLst>
          </p:cNvPr>
          <p:cNvSpPr txBox="1"/>
          <p:nvPr/>
        </p:nvSpPr>
        <p:spPr>
          <a:xfrm>
            <a:off x="1676400" y="1295400"/>
            <a:ext cx="8839200" cy="4678204"/>
          </a:xfrm>
          <a:prstGeom prst="rect">
            <a:avLst/>
          </a:prstGeom>
          <a:noFill/>
        </p:spPr>
        <p:txBody>
          <a:bodyPr wrap="square">
            <a:spAutoFit/>
          </a:bodyPr>
          <a:lstStyle/>
          <a:p>
            <a:r>
              <a:rPr lang="en-US" sz="2000" b="1" dirty="0"/>
              <a:t>Questions for Board Member consideration: </a:t>
            </a:r>
          </a:p>
          <a:p>
            <a:endParaRPr lang="en-US" sz="2000" dirty="0"/>
          </a:p>
          <a:p>
            <a:r>
              <a:rPr lang="en-US" sz="2000" dirty="0"/>
              <a:t>How should MBOH approach underwriting of PSH projections in the following areas?</a:t>
            </a:r>
          </a:p>
          <a:p>
            <a:pPr marL="285750" indent="-285750">
              <a:buFont typeface="Arial" panose="020B0604020202020204" pitchFamily="34" charset="0"/>
              <a:buChar char="•"/>
            </a:pPr>
            <a:r>
              <a:rPr lang="en-US" sz="2000" dirty="0"/>
              <a:t>Sponsor Experience</a:t>
            </a:r>
          </a:p>
          <a:p>
            <a:pPr marL="285750" indent="-285750">
              <a:buFont typeface="Arial" panose="020B0604020202020204" pitchFamily="34" charset="0"/>
              <a:buChar char="•"/>
            </a:pPr>
            <a:r>
              <a:rPr lang="en-US" sz="2000" dirty="0"/>
              <a:t>Service Provider Experience</a:t>
            </a:r>
          </a:p>
          <a:p>
            <a:pPr marL="285750" indent="-285750">
              <a:buFont typeface="Arial" panose="020B0604020202020204" pitchFamily="34" charset="0"/>
              <a:buChar char="•"/>
            </a:pPr>
            <a:r>
              <a:rPr lang="en-US" sz="2000" dirty="0"/>
              <a:t>Property Management Experience</a:t>
            </a:r>
          </a:p>
          <a:p>
            <a:pPr marL="285750" indent="-285750">
              <a:buFont typeface="Arial" panose="020B0604020202020204" pitchFamily="34" charset="0"/>
              <a:buChar char="•"/>
            </a:pPr>
            <a:r>
              <a:rPr lang="en-US" sz="2000" dirty="0"/>
              <a:t>Market Demand</a:t>
            </a:r>
          </a:p>
          <a:p>
            <a:pPr marL="285750" indent="-285750">
              <a:buFont typeface="Arial" panose="020B0604020202020204" pitchFamily="34" charset="0"/>
              <a:buChar char="•"/>
            </a:pPr>
            <a:r>
              <a:rPr lang="en-US" sz="2000" dirty="0"/>
              <a:t>Supportive Services Plan</a:t>
            </a:r>
          </a:p>
          <a:p>
            <a:pPr marL="285750" indent="-285750">
              <a:buFont typeface="Arial" panose="020B0604020202020204" pitchFamily="34" charset="0"/>
              <a:buChar char="•"/>
            </a:pPr>
            <a:r>
              <a:rPr lang="en-US" sz="2000" dirty="0"/>
              <a:t>Onsite Management / Security</a:t>
            </a:r>
          </a:p>
          <a:p>
            <a:pPr marL="285750" indent="-285750">
              <a:buFont typeface="Arial" panose="020B0604020202020204" pitchFamily="34" charset="0"/>
              <a:buChar char="•"/>
            </a:pPr>
            <a:r>
              <a:rPr lang="en-US" sz="2000" dirty="0"/>
              <a:t>Supportive Services Underwriting</a:t>
            </a:r>
          </a:p>
          <a:p>
            <a:pPr marL="285750" indent="-285750">
              <a:buFont typeface="Arial" panose="020B0604020202020204" pitchFamily="34" charset="0"/>
              <a:buChar char="•"/>
            </a:pPr>
            <a:r>
              <a:rPr lang="en-US" sz="2000" dirty="0"/>
              <a:t>Reserves &amp; Guarantees</a:t>
            </a:r>
          </a:p>
          <a:p>
            <a:endParaRPr lang="en-US" sz="2000" dirty="0"/>
          </a:p>
          <a:p>
            <a:r>
              <a:rPr lang="en-US" sz="2000" dirty="0"/>
              <a:t>Are there any adjustments to the QAP we would want to consider? </a:t>
            </a:r>
          </a:p>
          <a:p>
            <a:r>
              <a:rPr lang="en-US" sz="2000" dirty="0"/>
              <a:t>What does the typical permanent lender / equity investor consider?</a:t>
            </a:r>
          </a:p>
        </p:txBody>
      </p:sp>
    </p:spTree>
    <p:extLst>
      <p:ext uri="{BB962C8B-B14F-4D97-AF65-F5344CB8AC3E}">
        <p14:creationId xmlns:p14="http://schemas.microsoft.com/office/powerpoint/2010/main" val="4102861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DDC5E-D508-405F-A155-865D2FFD79A6}"/>
              </a:ext>
            </a:extLst>
          </p:cNvPr>
          <p:cNvSpPr>
            <a:spLocks noGrp="1"/>
          </p:cNvSpPr>
          <p:nvPr>
            <p:ph type="title"/>
          </p:nvPr>
        </p:nvSpPr>
        <p:spPr>
          <a:xfrm>
            <a:off x="254141" y="464724"/>
            <a:ext cx="11709401" cy="656946"/>
          </a:xfrm>
        </p:spPr>
        <p:txBody>
          <a:bodyPr>
            <a:noAutofit/>
          </a:bodyPr>
          <a:lstStyle/>
          <a:p>
            <a:r>
              <a:rPr lang="en-US" sz="4000" dirty="0">
                <a:solidFill>
                  <a:schemeClr val="accent5"/>
                </a:solidFill>
              </a:rPr>
              <a:t>HOME-American</a:t>
            </a:r>
            <a:r>
              <a:rPr lang="en-US" sz="3600" dirty="0">
                <a:solidFill>
                  <a:schemeClr val="accent5"/>
                </a:solidFill>
              </a:rPr>
              <a:t> Rescue Plan (HOME-ARP)</a:t>
            </a:r>
            <a:br>
              <a:rPr lang="en-US" sz="3600" dirty="0">
                <a:solidFill>
                  <a:schemeClr val="accent5"/>
                </a:solidFill>
              </a:rPr>
            </a:br>
            <a:r>
              <a:rPr lang="en-US" sz="3600" dirty="0"/>
              <a:t> </a:t>
            </a:r>
          </a:p>
        </p:txBody>
      </p:sp>
      <p:sp>
        <p:nvSpPr>
          <p:cNvPr id="7" name="Content Placeholder 5">
            <a:extLst>
              <a:ext uri="{FF2B5EF4-FFF2-40B4-BE49-F238E27FC236}">
                <a16:creationId xmlns:a16="http://schemas.microsoft.com/office/drawing/2014/main" id="{DCFC2745-B982-4076-B7D1-CE8E588B50ED}"/>
              </a:ext>
            </a:extLst>
          </p:cNvPr>
          <p:cNvSpPr txBox="1">
            <a:spLocks/>
          </p:cNvSpPr>
          <p:nvPr/>
        </p:nvSpPr>
        <p:spPr>
          <a:xfrm>
            <a:off x="191910" y="1066799"/>
            <a:ext cx="11582401" cy="5076325"/>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base" latinLnBrk="0" hangingPunct="1">
              <a:lnSpc>
                <a:spcPct val="100000"/>
              </a:lnSpc>
              <a:spcBef>
                <a:spcPct val="20000"/>
              </a:spcBef>
              <a:spcAft>
                <a:spcPts val="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srgbClr val="000000"/>
              </a:solidFill>
              <a:effectLst/>
              <a:uLnTx/>
              <a:uFillTx/>
              <a:latin typeface="HelveticaNeueLT Std"/>
              <a:ea typeface="+mn-ea"/>
              <a:cs typeface="+mn-cs"/>
            </a:endParaRPr>
          </a:p>
        </p:txBody>
      </p:sp>
      <p:sp>
        <p:nvSpPr>
          <p:cNvPr id="3" name="TextBox 2">
            <a:extLst>
              <a:ext uri="{FF2B5EF4-FFF2-40B4-BE49-F238E27FC236}">
                <a16:creationId xmlns:a16="http://schemas.microsoft.com/office/drawing/2014/main" id="{D9C9023A-4455-41C4-97CC-A379A1255056}"/>
              </a:ext>
            </a:extLst>
          </p:cNvPr>
          <p:cNvSpPr txBox="1"/>
          <p:nvPr/>
        </p:nvSpPr>
        <p:spPr>
          <a:xfrm>
            <a:off x="241298" y="1176540"/>
            <a:ext cx="11709401" cy="470898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HelveticaNeueLT Std"/>
                <a:ea typeface="+mn-ea"/>
                <a:cs typeface="+mn-cs"/>
              </a:rPr>
              <a:t>Purpose:  	Congress appropriated $5 billion in ARP funds to be administered through the 			HOME Investment Partnership Program (HOME) to primarily address homelessness 		and supportive services needs.</a:t>
            </a: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HelveticaNeueLT Std"/>
              <a:ea typeface="+mn-ea"/>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HelveticaNeueLT Std"/>
                <a:ea typeface="+mn-ea"/>
                <a:cs typeface="+mn-cs"/>
              </a:rPr>
              <a:t>Allocation:  	State of Montana will receive $11,459,768</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HelveticaNeueLT Std"/>
                <a:ea typeface="+mn-ea"/>
                <a:cs typeface="+mn-cs"/>
              </a:rPr>
              <a:t>		Five (5) percent now available for administrative costs ($572,988)</a:t>
            </a: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HelveticaNeueLT Std"/>
                <a:ea typeface="+mn-ea"/>
                <a:cs typeface="+mn-cs"/>
              </a:rPr>
              <a:t>		Additional 10 percent ($1,145,976) available for administrative costs after HOME-ARP 		Allocation Plan approved by HUD. </a:t>
            </a: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HelveticaNeueLT Std"/>
              <a:ea typeface="+mn-ea"/>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HelveticaNeueLT Std"/>
                <a:ea typeface="+mn-ea"/>
                <a:cs typeface="+mn-cs"/>
              </a:rPr>
              <a:t>Regulations:	HOME regulations apply except waivers provided by HUD, including no 24-month 		commitment deadline, no match requirement, and no per unit subsidy limit. </a:t>
            </a:r>
          </a:p>
          <a:p>
            <a:pPr marL="0" marR="0" lvl="0" indent="0" algn="l" defTabSz="914400" rtl="0" eaLnBrk="1" fontAlgn="auto" latinLnBrk="0" hangingPunct="1">
              <a:lnSpc>
                <a:spcPct val="100000"/>
              </a:lnSpc>
              <a:spcBef>
                <a:spcPts val="0"/>
              </a:spcBef>
              <a:spcAft>
                <a:spcPts val="60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HelveticaNeueLT Std"/>
              <a:ea typeface="+mn-ea"/>
              <a:cs typeface="+mn-cs"/>
            </a:endParaRPr>
          </a:p>
          <a:p>
            <a:pPr marL="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HelveticaNeueLT Std"/>
                <a:ea typeface="+mn-ea"/>
                <a:cs typeface="+mn-cs"/>
              </a:rPr>
              <a:t>Expenditure:	HUD expenditure deadline September 2030</a:t>
            </a:r>
          </a:p>
        </p:txBody>
      </p:sp>
    </p:spTree>
    <p:extLst>
      <p:ext uri="{BB962C8B-B14F-4D97-AF65-F5344CB8AC3E}">
        <p14:creationId xmlns:p14="http://schemas.microsoft.com/office/powerpoint/2010/main" val="7937590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DDC5E-D508-405F-A155-865D2FFD79A6}"/>
              </a:ext>
            </a:extLst>
          </p:cNvPr>
          <p:cNvSpPr>
            <a:spLocks noGrp="1"/>
          </p:cNvSpPr>
          <p:nvPr>
            <p:ph type="title"/>
          </p:nvPr>
        </p:nvSpPr>
        <p:spPr>
          <a:xfrm>
            <a:off x="241299" y="457200"/>
            <a:ext cx="11709401" cy="639762"/>
          </a:xfrm>
        </p:spPr>
        <p:txBody>
          <a:bodyPr>
            <a:noAutofit/>
          </a:bodyPr>
          <a:lstStyle/>
          <a:p>
            <a:r>
              <a:rPr lang="en-US" sz="4000" dirty="0">
                <a:solidFill>
                  <a:schemeClr val="accent5"/>
                </a:solidFill>
              </a:rPr>
              <a:t>QUALIFYING POPULATIONS</a:t>
            </a:r>
            <a:br>
              <a:rPr lang="en-US" sz="3600" dirty="0">
                <a:solidFill>
                  <a:schemeClr val="accent5"/>
                </a:solidFill>
              </a:rPr>
            </a:br>
            <a:endParaRPr lang="en-US" sz="3600" dirty="0">
              <a:solidFill>
                <a:schemeClr val="accent5"/>
              </a:solidFill>
            </a:endParaRPr>
          </a:p>
        </p:txBody>
      </p:sp>
      <p:sp>
        <p:nvSpPr>
          <p:cNvPr id="6" name="TextBox 5">
            <a:extLst>
              <a:ext uri="{FF2B5EF4-FFF2-40B4-BE49-F238E27FC236}">
                <a16:creationId xmlns:a16="http://schemas.microsoft.com/office/drawing/2014/main" id="{BDD2815E-3264-429B-911A-C029436D28EF}"/>
              </a:ext>
            </a:extLst>
          </p:cNvPr>
          <p:cNvSpPr txBox="1"/>
          <p:nvPr/>
        </p:nvSpPr>
        <p:spPr>
          <a:xfrm>
            <a:off x="457200" y="1552685"/>
            <a:ext cx="11277600" cy="3708708"/>
          </a:xfrm>
          <a:prstGeom prst="rect">
            <a:avLst/>
          </a:prstGeom>
          <a:noFill/>
        </p:spPr>
        <p:txBody>
          <a:bodyPr wrap="square">
            <a:spAutoFit/>
          </a:bodyPr>
          <a:lstStyle/>
          <a:p>
            <a:pPr marL="0" marR="0">
              <a:spcBef>
                <a:spcPts val="0"/>
              </a:spcBef>
              <a:spcAft>
                <a:spcPts val="600"/>
              </a:spcAft>
            </a:pPr>
            <a:r>
              <a:rPr lang="en-US" sz="2000" dirty="0">
                <a:effectLst/>
                <a:ea typeface="Calibri" panose="020F0502020204030204" pitchFamily="34" charset="0"/>
                <a:cs typeface="Times New Roman" panose="02020603050405020304" pitchFamily="18" charset="0"/>
              </a:rPr>
              <a:t>Qualifying Populations must occupy 70% of the HOME-ARP assisted units</a:t>
            </a:r>
          </a:p>
          <a:p>
            <a:pPr marL="285750" marR="0" indent="-285750">
              <a:spcBef>
                <a:spcPts val="0"/>
              </a:spcBef>
              <a:spcAft>
                <a:spcPts val="600"/>
              </a:spcAft>
              <a:buFont typeface="Arial" panose="020B0604020202020204" pitchFamily="34" charset="0"/>
              <a:buChar char="•"/>
            </a:pPr>
            <a:r>
              <a:rPr lang="en-US" sz="2000" dirty="0">
                <a:effectLst/>
                <a:ea typeface="Calibri" panose="020F0502020204030204" pitchFamily="34" charset="0"/>
                <a:cs typeface="Times New Roman" panose="02020603050405020304" pitchFamily="18" charset="0"/>
              </a:rPr>
              <a:t>Homeless as defined at 24 CFR 91.5</a:t>
            </a:r>
          </a:p>
          <a:p>
            <a:pPr marL="285750" marR="0" indent="-285750">
              <a:spcBef>
                <a:spcPts val="0"/>
              </a:spcBef>
              <a:spcAft>
                <a:spcPts val="600"/>
              </a:spcAft>
              <a:buFont typeface="Arial" panose="020B0604020202020204" pitchFamily="34" charset="0"/>
              <a:buChar char="•"/>
            </a:pPr>
            <a:r>
              <a:rPr lang="en-US" sz="2000" dirty="0">
                <a:effectLst/>
                <a:ea typeface="Calibri" panose="020F0502020204030204" pitchFamily="34" charset="0"/>
                <a:cs typeface="Times New Roman" panose="02020603050405020304" pitchFamily="18" charset="0"/>
              </a:rPr>
              <a:t>At risk of homelessness as defined at 24 CFR 91.5</a:t>
            </a:r>
          </a:p>
          <a:p>
            <a:pPr marL="285750" marR="0" indent="-285750">
              <a:spcBef>
                <a:spcPts val="0"/>
              </a:spcBef>
              <a:spcAft>
                <a:spcPts val="600"/>
              </a:spcAft>
              <a:buFont typeface="Arial" panose="020B0604020202020204" pitchFamily="34" charset="0"/>
              <a:buChar char="•"/>
            </a:pPr>
            <a:r>
              <a:rPr lang="en-US" sz="2000" dirty="0">
                <a:effectLst/>
                <a:ea typeface="Calibri" panose="020F0502020204030204" pitchFamily="34" charset="0"/>
                <a:cs typeface="Times New Roman" panose="02020603050405020304" pitchFamily="18" charset="0"/>
              </a:rPr>
              <a:t>Fleeing or attempting to flee domestic violence, dating violence sexual assault, stalking or human trafficking</a:t>
            </a:r>
          </a:p>
          <a:p>
            <a:pPr marL="285750" marR="0" indent="-285750">
              <a:spcBef>
                <a:spcPts val="0"/>
              </a:spcBef>
              <a:spcAft>
                <a:spcPts val="600"/>
              </a:spcAft>
              <a:buFont typeface="Arial" panose="020B0604020202020204" pitchFamily="34" charset="0"/>
              <a:buChar char="•"/>
            </a:pPr>
            <a:r>
              <a:rPr lang="en-US" sz="2000" dirty="0">
                <a:effectLst/>
                <a:ea typeface="Calibri" panose="020F0502020204030204" pitchFamily="34" charset="0"/>
                <a:cs typeface="Times New Roman" panose="02020603050405020304" pitchFamily="18" charset="0"/>
              </a:rPr>
              <a:t>Other households requiring services or housing assistance to prevent homelessness</a:t>
            </a:r>
          </a:p>
          <a:p>
            <a:pPr marL="285750" marR="0" indent="-285750">
              <a:spcBef>
                <a:spcPts val="0"/>
              </a:spcBef>
              <a:spcAft>
                <a:spcPts val="600"/>
              </a:spcAft>
              <a:buFont typeface="Arial" panose="020B0604020202020204" pitchFamily="34" charset="0"/>
              <a:buChar char="•"/>
            </a:pPr>
            <a:r>
              <a:rPr lang="en-US" sz="2000" dirty="0">
                <a:effectLst/>
                <a:ea typeface="Calibri" panose="020F0502020204030204" pitchFamily="34" charset="0"/>
                <a:cs typeface="Times New Roman" panose="02020603050405020304" pitchFamily="18" charset="0"/>
              </a:rPr>
              <a:t>Other households at greatest risk of housing instability</a:t>
            </a:r>
          </a:p>
          <a:p>
            <a:pPr marL="285750" marR="0" indent="-285750">
              <a:spcBef>
                <a:spcPts val="0"/>
              </a:spcBef>
              <a:spcAft>
                <a:spcPts val="600"/>
              </a:spcAft>
              <a:buFont typeface="Arial" panose="020B0604020202020204" pitchFamily="34" charset="0"/>
              <a:buChar char="•"/>
            </a:pPr>
            <a:r>
              <a:rPr lang="en-US" sz="2000" dirty="0">
                <a:effectLst/>
                <a:ea typeface="Calibri" panose="020F0502020204030204" pitchFamily="34" charset="0"/>
                <a:cs typeface="Times New Roman" panose="02020603050405020304" pitchFamily="18" charset="0"/>
              </a:rPr>
              <a:t>Veterans and families that include a veteran family member</a:t>
            </a:r>
          </a:p>
          <a:p>
            <a:pPr marL="0" marR="0">
              <a:spcBef>
                <a:spcPts val="0"/>
              </a:spcBef>
              <a:spcAft>
                <a:spcPts val="600"/>
              </a:spcAft>
            </a:pPr>
            <a:r>
              <a:rPr lang="en-US" sz="2000" dirty="0">
                <a:effectLst/>
                <a:ea typeface="Calibri" panose="020F0502020204030204" pitchFamily="34" charset="0"/>
                <a:cs typeface="Times New Roman" panose="02020603050405020304" pitchFamily="18" charset="0"/>
              </a:rPr>
              <a:t>Low-income households, who are not otherwise qualifying populations, may occupy up to 30% of the HOME-ARP assisted units </a:t>
            </a:r>
          </a:p>
        </p:txBody>
      </p:sp>
    </p:spTree>
    <p:extLst>
      <p:ext uri="{BB962C8B-B14F-4D97-AF65-F5344CB8AC3E}">
        <p14:creationId xmlns:p14="http://schemas.microsoft.com/office/powerpoint/2010/main" val="2484880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DDC5E-D508-405F-A155-865D2FFD79A6}"/>
              </a:ext>
            </a:extLst>
          </p:cNvPr>
          <p:cNvSpPr>
            <a:spLocks noGrp="1"/>
          </p:cNvSpPr>
          <p:nvPr>
            <p:ph type="title"/>
          </p:nvPr>
        </p:nvSpPr>
        <p:spPr>
          <a:xfrm>
            <a:off x="228599" y="171159"/>
            <a:ext cx="11709401" cy="639762"/>
          </a:xfrm>
        </p:spPr>
        <p:txBody>
          <a:bodyPr>
            <a:noAutofit/>
          </a:bodyPr>
          <a:lstStyle/>
          <a:p>
            <a:r>
              <a:rPr lang="en-US" sz="4000" dirty="0">
                <a:solidFill>
                  <a:schemeClr val="accent5"/>
                </a:solidFill>
              </a:rPr>
              <a:t>ELIGIBLE ACTIVITIES</a:t>
            </a:r>
          </a:p>
        </p:txBody>
      </p:sp>
      <p:sp>
        <p:nvSpPr>
          <p:cNvPr id="7" name="Content Placeholder 5">
            <a:extLst>
              <a:ext uri="{FF2B5EF4-FFF2-40B4-BE49-F238E27FC236}">
                <a16:creationId xmlns:a16="http://schemas.microsoft.com/office/drawing/2014/main" id="{DCFC2745-B982-4076-B7D1-CE8E588B50ED}"/>
              </a:ext>
            </a:extLst>
          </p:cNvPr>
          <p:cNvSpPr txBox="1">
            <a:spLocks/>
          </p:cNvSpPr>
          <p:nvPr/>
        </p:nvSpPr>
        <p:spPr>
          <a:xfrm>
            <a:off x="191910" y="1066799"/>
            <a:ext cx="11582401" cy="5076325"/>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fontAlgn="base">
              <a:buFont typeface="Arial" panose="020B0604020202020204" pitchFamily="34" charset="0"/>
              <a:buNone/>
            </a:pPr>
            <a:endParaRPr lang="en-US" sz="1600" dirty="0">
              <a:solidFill>
                <a:srgbClr val="000000"/>
              </a:solidFill>
            </a:endParaRPr>
          </a:p>
        </p:txBody>
      </p:sp>
      <p:sp>
        <p:nvSpPr>
          <p:cNvPr id="4" name="Content Placeholder 5">
            <a:extLst>
              <a:ext uri="{FF2B5EF4-FFF2-40B4-BE49-F238E27FC236}">
                <a16:creationId xmlns:a16="http://schemas.microsoft.com/office/drawing/2014/main" id="{12AF85FD-02D7-4D26-A91C-D752E22D6201}"/>
              </a:ext>
            </a:extLst>
          </p:cNvPr>
          <p:cNvSpPr txBox="1">
            <a:spLocks/>
          </p:cNvSpPr>
          <p:nvPr/>
        </p:nvSpPr>
        <p:spPr>
          <a:xfrm>
            <a:off x="292098" y="890837"/>
            <a:ext cx="11582401" cy="5076325"/>
          </a:xfrm>
          <a:prstGeom prst="rect">
            <a:avLst/>
          </a:prstGeom>
        </p:spPr>
        <p:txBody>
          <a:bodyPr vert="horz" lIns="91440" tIns="45720" rIns="91440" bIns="45720" rtlCol="0"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indent="0">
              <a:spcBef>
                <a:spcPts val="0"/>
              </a:spcBef>
              <a:spcAft>
                <a:spcPts val="600"/>
              </a:spcAft>
              <a:buNone/>
            </a:pPr>
            <a:r>
              <a:rPr lang="en-US" sz="2000" b="1" dirty="0">
                <a:solidFill>
                  <a:schemeClr val="accent4"/>
                </a:solidFill>
                <a:effectLst/>
                <a:ea typeface="Calibri" panose="020F0502020204030204" pitchFamily="34" charset="0"/>
                <a:cs typeface="Times New Roman" panose="02020603050405020304" pitchFamily="18" charset="0"/>
              </a:rPr>
              <a:t>Development of rental housing (single or multi-family) - $7,013,792 proposed to HUD</a:t>
            </a:r>
          </a:p>
          <a:p>
            <a:pPr marR="0">
              <a:spcBef>
                <a:spcPts val="0"/>
              </a:spcBef>
              <a:spcAft>
                <a:spcPts val="600"/>
              </a:spcAft>
            </a:pPr>
            <a:r>
              <a:rPr lang="en-US" sz="2000" dirty="0">
                <a:effectLst/>
                <a:ea typeface="Calibri" panose="020F0502020204030204" pitchFamily="34" charset="0"/>
                <a:cs typeface="Times New Roman" panose="02020603050405020304" pitchFamily="18" charset="0"/>
              </a:rPr>
              <a:t>Acquisition, development, refinancing, related soft costs, relocation, capitalization of an operating reserve, ongoing operating cost payments</a:t>
            </a:r>
          </a:p>
          <a:p>
            <a:pPr marL="0" marR="0" indent="0">
              <a:spcBef>
                <a:spcPts val="0"/>
              </a:spcBef>
              <a:spcAft>
                <a:spcPts val="600"/>
              </a:spcAft>
              <a:buNone/>
            </a:pPr>
            <a:endParaRPr lang="en-US" sz="2000" b="1" dirty="0">
              <a:solidFill>
                <a:schemeClr val="accent4"/>
              </a:solidFill>
              <a:effectLst/>
              <a:ea typeface="Calibri" panose="020F0502020204030204" pitchFamily="34" charset="0"/>
              <a:cs typeface="Times New Roman" panose="02020603050405020304" pitchFamily="18" charset="0"/>
            </a:endParaRPr>
          </a:p>
          <a:p>
            <a:pPr marL="0" marR="0" indent="0">
              <a:spcBef>
                <a:spcPts val="0"/>
              </a:spcBef>
              <a:spcAft>
                <a:spcPts val="600"/>
              </a:spcAft>
              <a:buNone/>
            </a:pPr>
            <a:r>
              <a:rPr lang="en-US" sz="2000" b="1" dirty="0">
                <a:solidFill>
                  <a:schemeClr val="accent4"/>
                </a:solidFill>
                <a:effectLst/>
                <a:ea typeface="Calibri" panose="020F0502020204030204" pitchFamily="34" charset="0"/>
                <a:cs typeface="Times New Roman" panose="02020603050405020304" pitchFamily="18" charset="0"/>
              </a:rPr>
              <a:t>Development of non-congregate shelter - $2,000,000 proposed to HUD</a:t>
            </a:r>
          </a:p>
          <a:p>
            <a:pPr marR="0">
              <a:spcBef>
                <a:spcPts val="0"/>
              </a:spcBef>
              <a:spcAft>
                <a:spcPts val="600"/>
              </a:spcAft>
            </a:pPr>
            <a:r>
              <a:rPr lang="en-US" sz="2000" dirty="0">
                <a:effectLst/>
                <a:ea typeface="Calibri" panose="020F0502020204030204" pitchFamily="34" charset="0"/>
                <a:cs typeface="Times New Roman" panose="02020603050405020304" pitchFamily="18" charset="0"/>
              </a:rPr>
              <a:t>Acquisition, demolition, development, related soft costs, capitalization of a replacement reserve</a:t>
            </a:r>
          </a:p>
          <a:p>
            <a:pPr marL="0" marR="0" indent="0">
              <a:spcBef>
                <a:spcPts val="0"/>
              </a:spcBef>
              <a:spcAft>
                <a:spcPts val="600"/>
              </a:spcAft>
              <a:buNone/>
            </a:pPr>
            <a:endParaRPr lang="en-US" sz="2000" b="1" dirty="0">
              <a:solidFill>
                <a:schemeClr val="accent4"/>
              </a:solidFill>
              <a:effectLst/>
              <a:ea typeface="Calibri" panose="020F0502020204030204" pitchFamily="34" charset="0"/>
              <a:cs typeface="Times New Roman" panose="02020603050405020304" pitchFamily="18" charset="0"/>
            </a:endParaRPr>
          </a:p>
          <a:p>
            <a:pPr marL="0" marR="0" indent="0">
              <a:spcBef>
                <a:spcPts val="0"/>
              </a:spcBef>
              <a:spcAft>
                <a:spcPts val="600"/>
              </a:spcAft>
              <a:buNone/>
            </a:pPr>
            <a:r>
              <a:rPr lang="en-US" sz="2000" b="1" dirty="0">
                <a:solidFill>
                  <a:schemeClr val="accent4"/>
                </a:solidFill>
                <a:effectLst/>
                <a:ea typeface="Calibri" panose="020F0502020204030204" pitchFamily="34" charset="0"/>
                <a:cs typeface="Times New Roman" panose="02020603050405020304" pitchFamily="18" charset="0"/>
              </a:rPr>
              <a:t>Supportive Services - $1,300,000 proposed to HUD</a:t>
            </a:r>
          </a:p>
          <a:p>
            <a:pPr>
              <a:spcBef>
                <a:spcPts val="0"/>
              </a:spcBef>
              <a:spcAft>
                <a:spcPts val="600"/>
              </a:spcAft>
            </a:pPr>
            <a:r>
              <a:rPr lang="en-US" sz="2000" dirty="0">
                <a:effectLst/>
                <a:ea typeface="Calibri" panose="020F0502020204030204" pitchFamily="34" charset="0"/>
                <a:cs typeface="Times New Roman" panose="02020603050405020304" pitchFamily="18" charset="0"/>
              </a:rPr>
              <a:t>McKinney-Vento Supportive Services</a:t>
            </a:r>
          </a:p>
          <a:p>
            <a:pPr>
              <a:spcBef>
                <a:spcPts val="0"/>
              </a:spcBef>
              <a:spcAft>
                <a:spcPts val="600"/>
              </a:spcAft>
            </a:pPr>
            <a:r>
              <a:rPr lang="en-US" sz="2000" dirty="0">
                <a:effectLst/>
                <a:ea typeface="Calibri" panose="020F0502020204030204" pitchFamily="34" charset="0"/>
                <a:cs typeface="Times New Roman" panose="02020603050405020304" pitchFamily="18" charset="0"/>
              </a:rPr>
              <a:t>Homelessness Prevention Services as defined under ESG</a:t>
            </a:r>
          </a:p>
          <a:p>
            <a:pPr>
              <a:spcBef>
                <a:spcPts val="0"/>
              </a:spcBef>
              <a:spcAft>
                <a:spcPts val="600"/>
              </a:spcAft>
            </a:pPr>
            <a:r>
              <a:rPr lang="en-US" sz="2000" dirty="0">
                <a:effectLst/>
                <a:ea typeface="Calibri" panose="020F0502020204030204" pitchFamily="34" charset="0"/>
                <a:cs typeface="Times New Roman" panose="02020603050405020304" pitchFamily="18" charset="0"/>
              </a:rPr>
              <a:t>Housing Counseling Services by HUD-certified for homebuyer or renters</a:t>
            </a:r>
          </a:p>
          <a:p>
            <a:pPr>
              <a:spcBef>
                <a:spcPts val="0"/>
              </a:spcBef>
              <a:spcAft>
                <a:spcPts val="600"/>
              </a:spcAft>
            </a:pPr>
            <a:endParaRPr lang="en-US" sz="2000" dirty="0">
              <a:ea typeface="Calibri" panose="020F0502020204030204" pitchFamily="34" charset="0"/>
              <a:cs typeface="Times New Roman" panose="02020603050405020304" pitchFamily="18" charset="0"/>
            </a:endParaRPr>
          </a:p>
          <a:p>
            <a:pPr marL="0" indent="0">
              <a:spcBef>
                <a:spcPts val="0"/>
              </a:spcBef>
              <a:spcAft>
                <a:spcPts val="600"/>
              </a:spcAft>
              <a:buNone/>
            </a:pPr>
            <a:r>
              <a:rPr lang="en-US" sz="2000" b="1" dirty="0">
                <a:solidFill>
                  <a:schemeClr val="accent4"/>
                </a:solidFill>
                <a:effectLst/>
                <a:ea typeface="Calibri" panose="020F0502020204030204" pitchFamily="34" charset="0"/>
                <a:cs typeface="Times New Roman" panose="02020603050405020304" pitchFamily="18" charset="0"/>
              </a:rPr>
              <a:t>Administration and Planning - $1,145,976 proposed to HUD</a:t>
            </a:r>
          </a:p>
        </p:txBody>
      </p:sp>
    </p:spTree>
    <p:extLst>
      <p:ext uri="{BB962C8B-B14F-4D97-AF65-F5344CB8AC3E}">
        <p14:creationId xmlns:p14="http://schemas.microsoft.com/office/powerpoint/2010/main" val="424914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5D745D-7A3C-46BD-960D-8D62A7C0F4CE}"/>
              </a:ext>
            </a:extLst>
          </p:cNvPr>
          <p:cNvSpPr>
            <a:spLocks noGrp="1"/>
          </p:cNvSpPr>
          <p:nvPr>
            <p:ph idx="1"/>
          </p:nvPr>
        </p:nvSpPr>
        <p:spPr>
          <a:xfrm>
            <a:off x="5943600" y="1878239"/>
            <a:ext cx="6072124" cy="3810000"/>
          </a:xfrm>
        </p:spPr>
        <p:txBody>
          <a:bodyPr anchor="ctr">
            <a:normAutofit/>
          </a:bodyPr>
          <a:lstStyle/>
          <a:p>
            <a:pPr marL="0" indent="0" algn="ctr">
              <a:buNone/>
            </a:pPr>
            <a:r>
              <a:rPr lang="en-US" dirty="0">
                <a:solidFill>
                  <a:srgbClr val="6E9799"/>
                </a:solidFill>
                <a:latin typeface="+mj-lt"/>
                <a:cs typeface="Arial" panose="020B0604020202020204" pitchFamily="34" charset="0"/>
              </a:rPr>
              <a:t>MONTANA HOUSING</a:t>
            </a:r>
          </a:p>
          <a:p>
            <a:pPr marL="0" indent="0" algn="ctr">
              <a:buNone/>
            </a:pPr>
            <a:r>
              <a:rPr lang="en-US" sz="2000" dirty="0">
                <a:latin typeface="Arial" panose="020B0604020202020204" pitchFamily="34" charset="0"/>
                <a:cs typeface="Arial" panose="020B0604020202020204" pitchFamily="34" charset="0"/>
              </a:rPr>
              <a:t>Montana Department of Commerce</a:t>
            </a:r>
          </a:p>
          <a:p>
            <a:pPr marL="0" indent="0" algn="ctr">
              <a:buNone/>
            </a:pPr>
            <a:r>
              <a:rPr lang="en-US" sz="2000" dirty="0">
                <a:latin typeface="Arial" panose="020B0604020202020204" pitchFamily="34" charset="0"/>
                <a:cs typeface="Arial" panose="020B0604020202020204" pitchFamily="34" charset="0"/>
              </a:rPr>
              <a:t>HOUSING.MT.GOV </a:t>
            </a:r>
          </a:p>
          <a:p>
            <a:pPr marL="0" indent="0" algn="ctr">
              <a:buNone/>
            </a:pPr>
            <a:r>
              <a:rPr lang="en-US" sz="2000" dirty="0">
                <a:latin typeface="Arial" panose="020B0604020202020204" pitchFamily="34" charset="0"/>
                <a:cs typeface="Arial" panose="020B0604020202020204" pitchFamily="34" charset="0"/>
              </a:rPr>
              <a:t>406.841.2845</a:t>
            </a:r>
          </a:p>
          <a:p>
            <a:pPr marL="0" indent="0" algn="ctr">
              <a:buNone/>
            </a:pPr>
            <a:endParaRPr lang="en-US" sz="2000" dirty="0">
              <a:latin typeface="Arial" panose="020B0604020202020204" pitchFamily="34" charset="0"/>
              <a:cs typeface="Arial" panose="020B0604020202020204" pitchFamily="34" charset="0"/>
            </a:endParaRPr>
          </a:p>
          <a:p>
            <a:pPr marL="0" indent="0" algn="ctr">
              <a:buNone/>
            </a:pPr>
            <a:r>
              <a:rPr lang="en-US" sz="2000" dirty="0">
                <a:latin typeface="Arial" panose="020B0604020202020204" pitchFamily="34" charset="0"/>
                <a:cs typeface="Arial" panose="020B0604020202020204" pitchFamily="34" charset="0"/>
              </a:rPr>
              <a:t>Jason Hanson</a:t>
            </a:r>
          </a:p>
          <a:p>
            <a:pPr marL="0" indent="0" algn="ctr">
              <a:buNone/>
            </a:pPr>
            <a:r>
              <a:rPr lang="en-US" sz="2000" dirty="0">
                <a:latin typeface="Arial" panose="020B0604020202020204" pitchFamily="34" charset="0"/>
                <a:cs typeface="Arial" panose="020B0604020202020204" pitchFamily="34" charset="0"/>
              </a:rPr>
              <a:t>Multifamily Program Manager</a:t>
            </a:r>
          </a:p>
        </p:txBody>
      </p:sp>
      <p:sp>
        <p:nvSpPr>
          <p:cNvPr id="6" name="Title 1">
            <a:extLst>
              <a:ext uri="{FF2B5EF4-FFF2-40B4-BE49-F238E27FC236}">
                <a16:creationId xmlns:a16="http://schemas.microsoft.com/office/drawing/2014/main" id="{3D4A988F-F435-40ED-89A2-F48E06E58FB6}"/>
              </a:ext>
            </a:extLst>
          </p:cNvPr>
          <p:cNvSpPr txBox="1">
            <a:spLocks/>
          </p:cNvSpPr>
          <p:nvPr/>
        </p:nvSpPr>
        <p:spPr>
          <a:xfrm>
            <a:off x="170414" y="329520"/>
            <a:ext cx="10345186"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dirty="0">
                <a:solidFill>
                  <a:schemeClr val="accent5"/>
                </a:solidFill>
              </a:rPr>
              <a:t>FOR MORE INFORMATION</a:t>
            </a:r>
          </a:p>
        </p:txBody>
      </p:sp>
      <p:pic>
        <p:nvPicPr>
          <p:cNvPr id="7" name="Picture 6" descr="Icon&#10;&#10;Description automatically generated">
            <a:extLst>
              <a:ext uri="{FF2B5EF4-FFF2-40B4-BE49-F238E27FC236}">
                <a16:creationId xmlns:a16="http://schemas.microsoft.com/office/drawing/2014/main" id="{C7B08B52-FE73-40BD-92EB-12F28BE9D02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15600" y="0"/>
            <a:ext cx="1505986" cy="1472520"/>
          </a:xfrm>
          <a:prstGeom prst="rect">
            <a:avLst/>
          </a:prstGeom>
        </p:spPr>
      </p:pic>
      <p:pic>
        <p:nvPicPr>
          <p:cNvPr id="4" name="Picture 3" descr="A picture containing sky, outdoor&#10;&#10;Description automatically generated">
            <a:extLst>
              <a:ext uri="{FF2B5EF4-FFF2-40B4-BE49-F238E27FC236}">
                <a16:creationId xmlns:a16="http://schemas.microsoft.com/office/drawing/2014/main" id="{3531D5C1-C0FA-4299-8E75-1438E159A98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7999" y="1878239"/>
            <a:ext cx="5691124" cy="3809259"/>
          </a:xfrm>
          <a:prstGeom prst="rect">
            <a:avLst/>
          </a:prstGeom>
        </p:spPr>
      </p:pic>
    </p:spTree>
    <p:extLst>
      <p:ext uri="{BB962C8B-B14F-4D97-AF65-F5344CB8AC3E}">
        <p14:creationId xmlns:p14="http://schemas.microsoft.com/office/powerpoint/2010/main" val="4192598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B3F527-D184-DDF8-04E7-3D6AE4496BF3}"/>
              </a:ext>
            </a:extLst>
          </p:cNvPr>
          <p:cNvSpPr>
            <a:spLocks noGrp="1"/>
          </p:cNvSpPr>
          <p:nvPr>
            <p:ph idx="1"/>
          </p:nvPr>
        </p:nvSpPr>
        <p:spPr>
          <a:xfrm>
            <a:off x="609600" y="1828800"/>
            <a:ext cx="10972800" cy="3733799"/>
          </a:xfrm>
        </p:spPr>
        <p:txBody>
          <a:bodyPr>
            <a:normAutofit/>
          </a:bodyPr>
          <a:lstStyle/>
          <a:p>
            <a:r>
              <a:rPr lang="en-US" sz="2400" dirty="0"/>
              <a:t>Executive Director and Multifamily Program Manager participating in Recommended Practices Task Force to update the 2017 document</a:t>
            </a:r>
          </a:p>
          <a:p>
            <a:r>
              <a:rPr lang="en-US" sz="2400" dirty="0"/>
              <a:t>MBOH aligns with all big picture applicable recommended practices</a:t>
            </a:r>
          </a:p>
          <a:p>
            <a:r>
              <a:rPr lang="en-US" sz="2400" dirty="0"/>
              <a:t>Practices are flexible and broad so states can customize for their needs</a:t>
            </a:r>
          </a:p>
          <a:p>
            <a:pPr lvl="1"/>
            <a:r>
              <a:rPr lang="en-US" sz="2400" dirty="0"/>
              <a:t>Examples: </a:t>
            </a:r>
          </a:p>
          <a:p>
            <a:pPr lvl="2"/>
            <a:r>
              <a:rPr lang="en-US" dirty="0"/>
              <a:t>MBOH’s Tribal Spotlight</a:t>
            </a:r>
          </a:p>
          <a:p>
            <a:pPr lvl="2"/>
            <a:r>
              <a:rPr lang="en-US" dirty="0"/>
              <a:t>Broadband Inclusion</a:t>
            </a:r>
          </a:p>
          <a:p>
            <a:pPr lvl="2"/>
            <a:r>
              <a:rPr lang="en-US" dirty="0"/>
              <a:t>5% Rent Increase Cap</a:t>
            </a:r>
          </a:p>
          <a:p>
            <a:pPr lvl="1"/>
            <a:endParaRPr lang="en-US" sz="2000" dirty="0"/>
          </a:p>
          <a:p>
            <a:pPr lvl="1"/>
            <a:endParaRPr lang="en-US" sz="2400" dirty="0"/>
          </a:p>
          <a:p>
            <a:pPr marL="457200" lvl="1" indent="0">
              <a:buNone/>
            </a:pPr>
            <a:endParaRPr lang="en-US" sz="2000" dirty="0">
              <a:highlight>
                <a:srgbClr val="FFFF00"/>
              </a:highlight>
            </a:endParaRPr>
          </a:p>
          <a:p>
            <a:endParaRPr lang="en-US" dirty="0"/>
          </a:p>
          <a:p>
            <a:endParaRPr lang="en-US" dirty="0"/>
          </a:p>
        </p:txBody>
      </p:sp>
      <p:sp>
        <p:nvSpPr>
          <p:cNvPr id="4" name="Title 1">
            <a:extLst>
              <a:ext uri="{FF2B5EF4-FFF2-40B4-BE49-F238E27FC236}">
                <a16:creationId xmlns:a16="http://schemas.microsoft.com/office/drawing/2014/main" id="{B7DC1C09-9471-9FE3-EE2A-67A6F032D904}"/>
              </a:ext>
            </a:extLst>
          </p:cNvPr>
          <p:cNvSpPr txBox="1">
            <a:spLocks/>
          </p:cNvSpPr>
          <p:nvPr/>
        </p:nvSpPr>
        <p:spPr>
          <a:xfrm>
            <a:off x="609600" y="304800"/>
            <a:ext cx="109728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solidFill>
                  <a:schemeClr val="accent5"/>
                </a:solidFill>
              </a:rPr>
              <a:t>NCSHA Recommended Practices in </a:t>
            </a:r>
          </a:p>
          <a:p>
            <a:r>
              <a:rPr lang="en-US" dirty="0">
                <a:solidFill>
                  <a:schemeClr val="accent5"/>
                </a:solidFill>
              </a:rPr>
              <a:t>LIHTC Administration</a:t>
            </a:r>
          </a:p>
        </p:txBody>
      </p:sp>
    </p:spTree>
    <p:extLst>
      <p:ext uri="{BB962C8B-B14F-4D97-AF65-F5344CB8AC3E}">
        <p14:creationId xmlns:p14="http://schemas.microsoft.com/office/powerpoint/2010/main" val="3216541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EE35B-B011-0DCA-D16C-F8642A7A2DD4}"/>
              </a:ext>
            </a:extLst>
          </p:cNvPr>
          <p:cNvSpPr>
            <a:spLocks noGrp="1"/>
          </p:cNvSpPr>
          <p:nvPr>
            <p:ph type="title"/>
          </p:nvPr>
        </p:nvSpPr>
        <p:spPr>
          <a:xfrm>
            <a:off x="609600" y="126783"/>
            <a:ext cx="10972800" cy="1143000"/>
          </a:xfrm>
        </p:spPr>
        <p:txBody>
          <a:bodyPr/>
          <a:lstStyle/>
          <a:p>
            <a:r>
              <a:rPr lang="en-US" dirty="0">
                <a:solidFill>
                  <a:schemeClr val="accent5"/>
                </a:solidFill>
              </a:rPr>
              <a:t>9% Project Characteristics</a:t>
            </a:r>
          </a:p>
        </p:txBody>
      </p:sp>
      <p:sp>
        <p:nvSpPr>
          <p:cNvPr id="3" name="Content Placeholder 2">
            <a:extLst>
              <a:ext uri="{FF2B5EF4-FFF2-40B4-BE49-F238E27FC236}">
                <a16:creationId xmlns:a16="http://schemas.microsoft.com/office/drawing/2014/main" id="{941A7AF6-F060-4798-52E7-8C48CBDA24F6}"/>
              </a:ext>
            </a:extLst>
          </p:cNvPr>
          <p:cNvSpPr>
            <a:spLocks noGrp="1"/>
          </p:cNvSpPr>
          <p:nvPr>
            <p:ph idx="1"/>
          </p:nvPr>
        </p:nvSpPr>
        <p:spPr>
          <a:xfrm>
            <a:off x="457200" y="1594146"/>
            <a:ext cx="6705600" cy="4260834"/>
          </a:xfrm>
        </p:spPr>
        <p:txBody>
          <a:bodyPr>
            <a:normAutofit lnSpcReduction="10000"/>
          </a:bodyPr>
          <a:lstStyle/>
          <a:p>
            <a:r>
              <a:rPr lang="en-US" sz="2400" dirty="0"/>
              <a:t>Competitive; historically oversubscribed 3:1</a:t>
            </a:r>
          </a:p>
          <a:p>
            <a:r>
              <a:rPr lang="en-US" sz="2400" dirty="0"/>
              <a:t>Can subsidize 70 percent of the low-income unit costs</a:t>
            </a:r>
          </a:p>
          <a:p>
            <a:r>
              <a:rPr lang="en-US" sz="2400" dirty="0"/>
              <a:t>Can support deeper affordability </a:t>
            </a:r>
          </a:p>
          <a:p>
            <a:pPr lvl="1"/>
            <a:r>
              <a:rPr lang="en-US" sz="2400" dirty="0"/>
              <a:t>more units at 30 to 40% AMI</a:t>
            </a:r>
          </a:p>
          <a:p>
            <a:pPr lvl="1"/>
            <a:r>
              <a:rPr lang="en-US" sz="2400" dirty="0"/>
              <a:t>Permanent Supportive Housing</a:t>
            </a:r>
          </a:p>
          <a:p>
            <a:r>
              <a:rPr lang="en-US" sz="2400" dirty="0"/>
              <a:t>Works in urban and rural areas</a:t>
            </a:r>
          </a:p>
          <a:p>
            <a:r>
              <a:rPr lang="en-US" sz="2400" dirty="0"/>
              <a:t>Works for small and larger development sizes</a:t>
            </a:r>
          </a:p>
          <a:p>
            <a:r>
              <a:rPr lang="en-US" sz="2400" dirty="0"/>
              <a:t>Can support new construction and substantial  rehabilitation</a:t>
            </a:r>
          </a:p>
          <a:p>
            <a:pPr marL="0" indent="0">
              <a:buNone/>
            </a:pPr>
            <a:endParaRPr lang="en-US" sz="2400" dirty="0"/>
          </a:p>
          <a:p>
            <a:pPr marL="0" indent="0">
              <a:buNone/>
            </a:pPr>
            <a:endParaRPr lang="en-US" sz="2400" dirty="0"/>
          </a:p>
          <a:p>
            <a:endParaRPr lang="en-US" sz="2400" dirty="0">
              <a:highlight>
                <a:srgbClr val="FFFF00"/>
              </a:highlight>
            </a:endParaRPr>
          </a:p>
          <a:p>
            <a:pPr marL="0" indent="0">
              <a:buNone/>
            </a:pPr>
            <a:endParaRPr lang="en-US" sz="3600" dirty="0"/>
          </a:p>
        </p:txBody>
      </p:sp>
      <p:sp>
        <p:nvSpPr>
          <p:cNvPr id="7" name="TextBox 6">
            <a:extLst>
              <a:ext uri="{FF2B5EF4-FFF2-40B4-BE49-F238E27FC236}">
                <a16:creationId xmlns:a16="http://schemas.microsoft.com/office/drawing/2014/main" id="{23AC98EE-0340-98BB-A682-A59B396F3ECA}"/>
              </a:ext>
            </a:extLst>
          </p:cNvPr>
          <p:cNvSpPr txBox="1"/>
          <p:nvPr/>
        </p:nvSpPr>
        <p:spPr>
          <a:xfrm>
            <a:off x="8077200" y="1377716"/>
            <a:ext cx="2514600" cy="369332"/>
          </a:xfrm>
          <a:prstGeom prst="rect">
            <a:avLst/>
          </a:prstGeom>
          <a:noFill/>
        </p:spPr>
        <p:txBody>
          <a:bodyPr wrap="square" rtlCol="0">
            <a:spAutoFit/>
          </a:bodyPr>
          <a:lstStyle/>
          <a:p>
            <a:pPr algn="ctr"/>
            <a:r>
              <a:rPr lang="en-US" dirty="0"/>
              <a:t>9% Credits in Millions</a:t>
            </a:r>
          </a:p>
        </p:txBody>
      </p:sp>
      <p:graphicFrame>
        <p:nvGraphicFramePr>
          <p:cNvPr id="8" name="Chart 7">
            <a:extLst>
              <a:ext uri="{FF2B5EF4-FFF2-40B4-BE49-F238E27FC236}">
                <a16:creationId xmlns:a16="http://schemas.microsoft.com/office/drawing/2014/main" id="{F755425A-1B55-3622-4717-44BACBAF9A9C}"/>
              </a:ext>
            </a:extLst>
          </p:cNvPr>
          <p:cNvGraphicFramePr/>
          <p:nvPr>
            <p:extLst>
              <p:ext uri="{D42A27DB-BD31-4B8C-83A1-F6EECF244321}">
                <p14:modId xmlns:p14="http://schemas.microsoft.com/office/powerpoint/2010/main" val="2273385500"/>
              </p:ext>
            </p:extLst>
          </p:nvPr>
        </p:nvGraphicFramePr>
        <p:xfrm>
          <a:off x="7467600" y="1854981"/>
          <a:ext cx="3733800" cy="373916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24087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8B3D5-20F7-D53A-72C5-378D2AB67A56}"/>
              </a:ext>
            </a:extLst>
          </p:cNvPr>
          <p:cNvSpPr>
            <a:spLocks noGrp="1"/>
          </p:cNvSpPr>
          <p:nvPr>
            <p:ph type="title"/>
          </p:nvPr>
        </p:nvSpPr>
        <p:spPr>
          <a:xfrm>
            <a:off x="349535" y="171910"/>
            <a:ext cx="11353800" cy="884616"/>
          </a:xfrm>
        </p:spPr>
        <p:txBody>
          <a:bodyPr/>
          <a:lstStyle/>
          <a:p>
            <a:r>
              <a:rPr lang="en-US" dirty="0">
                <a:solidFill>
                  <a:schemeClr val="accent5"/>
                </a:solidFill>
              </a:rPr>
              <a:t>9% Project History</a:t>
            </a:r>
          </a:p>
        </p:txBody>
      </p:sp>
      <p:graphicFrame>
        <p:nvGraphicFramePr>
          <p:cNvPr id="9" name="Chart 8">
            <a:extLst>
              <a:ext uri="{FF2B5EF4-FFF2-40B4-BE49-F238E27FC236}">
                <a16:creationId xmlns:a16="http://schemas.microsoft.com/office/drawing/2014/main" id="{F02A5066-A20E-17D4-014F-1BB601957F36}"/>
              </a:ext>
            </a:extLst>
          </p:cNvPr>
          <p:cNvGraphicFramePr/>
          <p:nvPr>
            <p:extLst>
              <p:ext uri="{D42A27DB-BD31-4B8C-83A1-F6EECF244321}">
                <p14:modId xmlns:p14="http://schemas.microsoft.com/office/powerpoint/2010/main" val="1148114560"/>
              </p:ext>
            </p:extLst>
          </p:nvPr>
        </p:nvGraphicFramePr>
        <p:xfrm>
          <a:off x="349535" y="1219200"/>
          <a:ext cx="5676900" cy="26117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a:extLst>
              <a:ext uri="{FF2B5EF4-FFF2-40B4-BE49-F238E27FC236}">
                <a16:creationId xmlns:a16="http://schemas.microsoft.com/office/drawing/2014/main" id="{62A2F3A0-F71E-8E0A-8814-948DA9D8CFEC}"/>
              </a:ext>
            </a:extLst>
          </p:cNvPr>
          <p:cNvGraphicFramePr/>
          <p:nvPr>
            <p:extLst>
              <p:ext uri="{D42A27DB-BD31-4B8C-83A1-F6EECF244321}">
                <p14:modId xmlns:p14="http://schemas.microsoft.com/office/powerpoint/2010/main" val="1696708810"/>
              </p:ext>
            </p:extLst>
          </p:nvPr>
        </p:nvGraphicFramePr>
        <p:xfrm>
          <a:off x="6026435" y="1219200"/>
          <a:ext cx="5676900" cy="2611725"/>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a:extLst>
              <a:ext uri="{FF2B5EF4-FFF2-40B4-BE49-F238E27FC236}">
                <a16:creationId xmlns:a16="http://schemas.microsoft.com/office/drawing/2014/main" id="{ACC2E62B-48B0-1549-FB37-55D8C953D5D6}"/>
              </a:ext>
            </a:extLst>
          </p:cNvPr>
          <p:cNvSpPr txBox="1"/>
          <p:nvPr/>
        </p:nvSpPr>
        <p:spPr>
          <a:xfrm>
            <a:off x="349535" y="4192250"/>
            <a:ext cx="5822665" cy="1323439"/>
          </a:xfrm>
          <a:prstGeom prst="rect">
            <a:avLst/>
          </a:prstGeom>
          <a:noFill/>
        </p:spPr>
        <p:txBody>
          <a:bodyPr wrap="square" rtlCol="0">
            <a:spAutoFit/>
          </a:bodyPr>
          <a:lstStyle/>
          <a:p>
            <a:pPr marL="285750" indent="-285750">
              <a:buFont typeface="Arial" panose="020B0604020202020204" pitchFamily="34" charset="0"/>
              <a:buChar char="•"/>
            </a:pPr>
            <a:r>
              <a:rPr lang="en-US" sz="2000" dirty="0"/>
              <a:t>52 percent of units at LOI in 2022 for rehab</a:t>
            </a:r>
          </a:p>
          <a:p>
            <a:pPr marL="285750" indent="-285750">
              <a:buFont typeface="Arial" panose="020B0604020202020204" pitchFamily="34" charset="0"/>
              <a:buChar char="•"/>
            </a:pPr>
            <a:r>
              <a:rPr lang="en-US" sz="2000" dirty="0"/>
              <a:t>30 percent in 2021</a:t>
            </a:r>
          </a:p>
          <a:p>
            <a:pPr marL="285750" indent="-285750">
              <a:buFont typeface="Arial" panose="020B0604020202020204" pitchFamily="34" charset="0"/>
              <a:buChar char="•"/>
            </a:pPr>
            <a:r>
              <a:rPr lang="en-US" sz="2000" dirty="0"/>
              <a:t>29 percent in 2020</a:t>
            </a:r>
          </a:p>
          <a:p>
            <a:pPr marL="285750" indent="-285750">
              <a:buFont typeface="Arial" panose="020B0604020202020204" pitchFamily="34" charset="0"/>
              <a:buChar char="•"/>
            </a:pPr>
            <a:endParaRPr lang="en-US" sz="2000" dirty="0"/>
          </a:p>
        </p:txBody>
      </p:sp>
      <p:sp>
        <p:nvSpPr>
          <p:cNvPr id="12" name="TextBox 11">
            <a:extLst>
              <a:ext uri="{FF2B5EF4-FFF2-40B4-BE49-F238E27FC236}">
                <a16:creationId xmlns:a16="http://schemas.microsoft.com/office/drawing/2014/main" id="{FEC26878-4F4B-2394-A429-8652A1B41000}"/>
              </a:ext>
            </a:extLst>
          </p:cNvPr>
          <p:cNvSpPr txBox="1"/>
          <p:nvPr/>
        </p:nvSpPr>
        <p:spPr>
          <a:xfrm>
            <a:off x="6172200" y="4192250"/>
            <a:ext cx="6019800" cy="1015663"/>
          </a:xfrm>
          <a:prstGeom prst="rect">
            <a:avLst/>
          </a:prstGeom>
          <a:noFill/>
        </p:spPr>
        <p:txBody>
          <a:bodyPr wrap="square" rtlCol="0">
            <a:spAutoFit/>
          </a:bodyPr>
          <a:lstStyle/>
          <a:p>
            <a:pPr marL="285750" indent="-285750">
              <a:buFont typeface="Arial" panose="020B0604020202020204" pitchFamily="34" charset="0"/>
              <a:buChar char="•"/>
            </a:pPr>
            <a:r>
              <a:rPr lang="en-US" sz="2000" dirty="0"/>
              <a:t>46 percent of units awarded in 2022 for rehab </a:t>
            </a:r>
          </a:p>
          <a:p>
            <a:pPr marL="285750" indent="-285750">
              <a:buFont typeface="Arial" panose="020B0604020202020204" pitchFamily="34" charset="0"/>
              <a:buChar char="•"/>
            </a:pPr>
            <a:r>
              <a:rPr lang="en-US" sz="2000" dirty="0"/>
              <a:t>36 percent in 2021</a:t>
            </a:r>
          </a:p>
          <a:p>
            <a:pPr marL="285750" indent="-285750">
              <a:buFont typeface="Arial" panose="020B0604020202020204" pitchFamily="34" charset="0"/>
              <a:buChar char="•"/>
            </a:pPr>
            <a:r>
              <a:rPr lang="en-US" sz="2000" dirty="0"/>
              <a:t>26 percent in 2020</a:t>
            </a:r>
          </a:p>
        </p:txBody>
      </p:sp>
    </p:spTree>
    <p:extLst>
      <p:ext uri="{BB962C8B-B14F-4D97-AF65-F5344CB8AC3E}">
        <p14:creationId xmlns:p14="http://schemas.microsoft.com/office/powerpoint/2010/main" val="1009043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0A7CB-1E5C-A557-A38D-EBF996485D96}"/>
              </a:ext>
            </a:extLst>
          </p:cNvPr>
          <p:cNvSpPr>
            <a:spLocks noGrp="1"/>
          </p:cNvSpPr>
          <p:nvPr>
            <p:ph type="title"/>
          </p:nvPr>
        </p:nvSpPr>
        <p:spPr>
          <a:xfrm>
            <a:off x="152400" y="23018"/>
            <a:ext cx="11887200" cy="1143000"/>
          </a:xfrm>
        </p:spPr>
        <p:txBody>
          <a:bodyPr/>
          <a:lstStyle/>
          <a:p>
            <a:r>
              <a:rPr lang="en-US" dirty="0">
                <a:solidFill>
                  <a:schemeClr val="accent5"/>
                </a:solidFill>
              </a:rPr>
              <a:t>4% Project Characteristics</a:t>
            </a:r>
          </a:p>
        </p:txBody>
      </p:sp>
      <p:sp>
        <p:nvSpPr>
          <p:cNvPr id="3" name="Content Placeholder 2">
            <a:extLst>
              <a:ext uri="{FF2B5EF4-FFF2-40B4-BE49-F238E27FC236}">
                <a16:creationId xmlns:a16="http://schemas.microsoft.com/office/drawing/2014/main" id="{885A5A83-50ED-D812-BB49-4FB9D7FF4069}"/>
              </a:ext>
            </a:extLst>
          </p:cNvPr>
          <p:cNvSpPr>
            <a:spLocks noGrp="1"/>
          </p:cNvSpPr>
          <p:nvPr>
            <p:ph sz="half" idx="1"/>
          </p:nvPr>
        </p:nvSpPr>
        <p:spPr>
          <a:xfrm>
            <a:off x="180654" y="1047748"/>
            <a:ext cx="6067746" cy="4762501"/>
          </a:xfrm>
        </p:spPr>
        <p:txBody>
          <a:bodyPr>
            <a:noAutofit/>
          </a:bodyPr>
          <a:lstStyle/>
          <a:p>
            <a:r>
              <a:rPr lang="en-US" sz="2400" dirty="0"/>
              <a:t>Noncompetitive, for now</a:t>
            </a:r>
          </a:p>
          <a:p>
            <a:r>
              <a:rPr lang="en-US" sz="2400" dirty="0"/>
              <a:t>Can subsidize 30 percent of the low-income unit costs</a:t>
            </a:r>
          </a:p>
          <a:p>
            <a:r>
              <a:rPr lang="en-US" sz="2400" dirty="0"/>
              <a:t>Better suited for higher income targeting</a:t>
            </a:r>
          </a:p>
          <a:p>
            <a:pPr lvl="1"/>
            <a:r>
              <a:rPr lang="en-US" dirty="0"/>
              <a:t>more units at 60% AMI</a:t>
            </a:r>
          </a:p>
          <a:p>
            <a:r>
              <a:rPr lang="en-US" sz="2400" dirty="0"/>
              <a:t>Better suited for urban areas</a:t>
            </a:r>
          </a:p>
          <a:p>
            <a:r>
              <a:rPr lang="en-US" sz="2400" dirty="0"/>
              <a:t>Works best with larger property sizes</a:t>
            </a:r>
          </a:p>
          <a:p>
            <a:r>
              <a:rPr lang="en-US" sz="2400" dirty="0"/>
              <a:t>Can support new construction and acquisition / rehabilitation </a:t>
            </a:r>
          </a:p>
          <a:p>
            <a:r>
              <a:rPr lang="en-US" sz="2400" dirty="0"/>
              <a:t>50% test imposes minimum debt requirements </a:t>
            </a:r>
          </a:p>
          <a:p>
            <a:pPr marL="0" indent="0">
              <a:buNone/>
            </a:pPr>
            <a:endParaRPr lang="en-US" sz="2400" dirty="0"/>
          </a:p>
        </p:txBody>
      </p:sp>
      <p:graphicFrame>
        <p:nvGraphicFramePr>
          <p:cNvPr id="5" name="Chart 4">
            <a:extLst>
              <a:ext uri="{FF2B5EF4-FFF2-40B4-BE49-F238E27FC236}">
                <a16:creationId xmlns:a16="http://schemas.microsoft.com/office/drawing/2014/main" id="{8EBFDC38-CD54-9A46-B678-2C3A32F02C71}"/>
              </a:ext>
            </a:extLst>
          </p:cNvPr>
          <p:cNvGraphicFramePr/>
          <p:nvPr>
            <p:extLst>
              <p:ext uri="{D42A27DB-BD31-4B8C-83A1-F6EECF244321}">
                <p14:modId xmlns:p14="http://schemas.microsoft.com/office/powerpoint/2010/main" val="4044421987"/>
              </p:ext>
            </p:extLst>
          </p:nvPr>
        </p:nvGraphicFramePr>
        <p:xfrm>
          <a:off x="6248400" y="1047749"/>
          <a:ext cx="5562600" cy="47625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98615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42C72B0-4133-517A-5CA3-B7555C29D2D8}"/>
              </a:ext>
            </a:extLst>
          </p:cNvPr>
          <p:cNvGraphicFramePr>
            <a:graphicFrameLocks noGrp="1"/>
          </p:cNvGraphicFramePr>
          <p:nvPr/>
        </p:nvGraphicFramePr>
        <p:xfrm>
          <a:off x="229778" y="830728"/>
          <a:ext cx="7543800" cy="2363900"/>
        </p:xfrm>
        <a:graphic>
          <a:graphicData uri="http://schemas.openxmlformats.org/drawingml/2006/table">
            <a:tbl>
              <a:tblPr firstRow="1" firstCol="1" bandRow="1">
                <a:tableStyleId>{5A111915-BE36-4E01-A7E5-04B1672EAD32}</a:tableStyleId>
              </a:tblPr>
              <a:tblGrid>
                <a:gridCol w="1085177">
                  <a:extLst>
                    <a:ext uri="{9D8B030D-6E8A-4147-A177-3AD203B41FA5}">
                      <a16:colId xmlns:a16="http://schemas.microsoft.com/office/drawing/2014/main" val="334165054"/>
                    </a:ext>
                  </a:extLst>
                </a:gridCol>
                <a:gridCol w="6458623">
                  <a:extLst>
                    <a:ext uri="{9D8B030D-6E8A-4147-A177-3AD203B41FA5}">
                      <a16:colId xmlns:a16="http://schemas.microsoft.com/office/drawing/2014/main" val="3145079220"/>
                    </a:ext>
                  </a:extLst>
                </a:gridCol>
              </a:tblGrid>
              <a:tr h="381000">
                <a:tc>
                  <a:txBody>
                    <a:bodyPr/>
                    <a:lstStyle/>
                    <a:p>
                      <a:pPr marL="0" marR="0" algn="r">
                        <a:spcBef>
                          <a:spcPts val="0"/>
                        </a:spcBef>
                        <a:spcAft>
                          <a:spcPts val="0"/>
                        </a:spcAft>
                      </a:pPr>
                      <a:r>
                        <a:rPr lang="en-US" sz="1600" b="0" spc="50" dirty="0">
                          <a:effectLst/>
                        </a:rPr>
                        <a:t>137,320</a:t>
                      </a:r>
                      <a:endParaRPr lang="en-US" sz="1600" b="0" dirty="0">
                        <a:effectLst/>
                        <a:latin typeface="Tahoma" panose="020B060403050404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accent2"/>
                    </a:solidFill>
                  </a:tcPr>
                </a:tc>
                <a:tc>
                  <a:txBody>
                    <a:bodyPr/>
                    <a:lstStyle/>
                    <a:p>
                      <a:pPr marL="0" marR="0">
                        <a:spcBef>
                          <a:spcPts val="0"/>
                        </a:spcBef>
                        <a:spcAft>
                          <a:spcPts val="0"/>
                        </a:spcAft>
                      </a:pPr>
                      <a:r>
                        <a:rPr lang="en-US" sz="1600" b="0" spc="50" dirty="0">
                          <a:effectLst/>
                        </a:rPr>
                        <a:t>Total # of Montana renter households (31% of population)</a:t>
                      </a:r>
                      <a:endParaRPr lang="en-US" sz="1600" b="0" dirty="0">
                        <a:effectLst/>
                      </a:endParaRPr>
                    </a:p>
                  </a:txBody>
                  <a:tcPr marL="68580" marR="68580" marT="0" marB="0" anchor="ctr">
                    <a:solidFill>
                      <a:schemeClr val="accent2"/>
                    </a:solidFill>
                  </a:tcPr>
                </a:tc>
                <a:extLst>
                  <a:ext uri="{0D108BD9-81ED-4DB2-BD59-A6C34878D82A}">
                    <a16:rowId xmlns:a16="http://schemas.microsoft.com/office/drawing/2014/main" val="763482738"/>
                  </a:ext>
                </a:extLst>
              </a:tr>
              <a:tr h="396580">
                <a:tc>
                  <a:txBody>
                    <a:bodyPr/>
                    <a:lstStyle/>
                    <a:p>
                      <a:pPr marL="0" marR="0" algn="r">
                        <a:spcBef>
                          <a:spcPts val="0"/>
                        </a:spcBef>
                        <a:spcAft>
                          <a:spcPts val="0"/>
                        </a:spcAft>
                      </a:pPr>
                      <a:r>
                        <a:rPr lang="en-US" sz="1600" b="0" spc="50" dirty="0">
                          <a:effectLst/>
                          <a:latin typeface="+mn-lt"/>
                        </a:rPr>
                        <a:t>56,727</a:t>
                      </a:r>
                      <a:endParaRPr lang="en-US" sz="1600" b="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600" b="0" spc="50" dirty="0">
                          <a:effectLst/>
                          <a:latin typeface="+mn-lt"/>
                        </a:rPr>
                        <a:t>Number of Very Low-Income renters</a:t>
                      </a:r>
                      <a:endParaRPr lang="en-US" sz="1600" b="0" dirty="0">
                        <a:effectLst/>
                        <a:latin typeface="+mn-lt"/>
                      </a:endParaRPr>
                    </a:p>
                  </a:txBody>
                  <a:tcPr marL="68580" marR="68580" marT="0" marB="0" anchor="ctr"/>
                </a:tc>
                <a:extLst>
                  <a:ext uri="{0D108BD9-81ED-4DB2-BD59-A6C34878D82A}">
                    <a16:rowId xmlns:a16="http://schemas.microsoft.com/office/drawing/2014/main" val="676589704"/>
                  </a:ext>
                </a:extLst>
              </a:tr>
              <a:tr h="396580">
                <a:tc>
                  <a:txBody>
                    <a:bodyPr/>
                    <a:lstStyle/>
                    <a:p>
                      <a:pPr marL="0" marR="0" algn="r">
                        <a:spcBef>
                          <a:spcPts val="0"/>
                        </a:spcBef>
                        <a:spcAft>
                          <a:spcPts val="0"/>
                        </a:spcAft>
                      </a:pPr>
                      <a:r>
                        <a:rPr lang="en-US" sz="1600" b="0" dirty="0">
                          <a:solidFill>
                            <a:schemeClr val="tx1"/>
                          </a:solidFill>
                          <a:effectLst/>
                          <a:latin typeface="+mn-lt"/>
                          <a:ea typeface="Times New Roman" panose="02020603050405020304" pitchFamily="18" charset="0"/>
                          <a:cs typeface="Times New Roman" panose="02020603050405020304" pitchFamily="18" charset="0"/>
                        </a:rPr>
                        <a:t>-12,850</a:t>
                      </a:r>
                    </a:p>
                  </a:txBody>
                  <a:tcPr marL="68580" marR="68580" marT="0" marB="0" anchor="ctr"/>
                </a:tc>
                <a:tc>
                  <a:txBody>
                    <a:bodyPr/>
                    <a:lstStyle/>
                    <a:p>
                      <a:pPr marL="0" marR="0">
                        <a:spcBef>
                          <a:spcPts val="0"/>
                        </a:spcBef>
                        <a:spcAft>
                          <a:spcPts val="0"/>
                        </a:spcAft>
                      </a:pPr>
                      <a:r>
                        <a:rPr lang="en-US" sz="1600" b="0" dirty="0">
                          <a:solidFill>
                            <a:schemeClr val="tx1"/>
                          </a:solidFill>
                          <a:effectLst/>
                          <a:latin typeface="+mn-lt"/>
                        </a:rPr>
                        <a:t>Deficit of affordable &amp; available rental homes for VLI renters</a:t>
                      </a:r>
                    </a:p>
                  </a:txBody>
                  <a:tcPr marL="68580" marR="68580" marT="0" marB="0" anchor="ctr"/>
                </a:tc>
                <a:extLst>
                  <a:ext uri="{0D108BD9-81ED-4DB2-BD59-A6C34878D82A}">
                    <a16:rowId xmlns:a16="http://schemas.microsoft.com/office/drawing/2014/main" val="233075732"/>
                  </a:ext>
                </a:extLst>
              </a:tr>
              <a:tr h="396580">
                <a:tc>
                  <a:txBody>
                    <a:bodyPr/>
                    <a:lstStyle/>
                    <a:p>
                      <a:pPr marL="0" marR="0" algn="r">
                        <a:spcBef>
                          <a:spcPts val="0"/>
                        </a:spcBef>
                        <a:spcAft>
                          <a:spcPts val="0"/>
                        </a:spcAft>
                      </a:pPr>
                      <a:r>
                        <a:rPr lang="en-US" sz="1600" b="0" spc="50" dirty="0">
                          <a:solidFill>
                            <a:schemeClr val="tx1"/>
                          </a:solidFill>
                          <a:effectLst/>
                          <a:latin typeface="+mn-lt"/>
                        </a:rPr>
                        <a:t>33,598</a:t>
                      </a:r>
                      <a:endParaRPr lang="en-US" sz="1600" b="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600" b="0" spc="50" dirty="0">
                          <a:solidFill>
                            <a:schemeClr val="tx1"/>
                          </a:solidFill>
                          <a:effectLst/>
                          <a:latin typeface="+mn-lt"/>
                        </a:rPr>
                        <a:t>Number of Extremely Low-Income renters</a:t>
                      </a:r>
                      <a:endParaRPr lang="en-US" sz="1600" b="0" dirty="0">
                        <a:solidFill>
                          <a:schemeClr val="tx1"/>
                        </a:solidFill>
                        <a:effectLst/>
                        <a:latin typeface="+mn-lt"/>
                      </a:endParaRPr>
                    </a:p>
                  </a:txBody>
                  <a:tcPr marL="68580" marR="68580" marT="0" marB="0" anchor="ctr"/>
                </a:tc>
                <a:extLst>
                  <a:ext uri="{0D108BD9-81ED-4DB2-BD59-A6C34878D82A}">
                    <a16:rowId xmlns:a16="http://schemas.microsoft.com/office/drawing/2014/main" val="3340249408"/>
                  </a:ext>
                </a:extLst>
              </a:tr>
              <a:tr h="396580">
                <a:tc>
                  <a:txBody>
                    <a:bodyPr/>
                    <a:lstStyle/>
                    <a:p>
                      <a:pPr marL="0" marR="0" algn="r">
                        <a:spcBef>
                          <a:spcPts val="0"/>
                        </a:spcBef>
                        <a:spcAft>
                          <a:spcPts val="0"/>
                        </a:spcAft>
                      </a:pPr>
                      <a:r>
                        <a:rPr lang="en-US" sz="1600" b="0" spc="50" dirty="0">
                          <a:solidFill>
                            <a:schemeClr val="tx1"/>
                          </a:solidFill>
                          <a:effectLst/>
                          <a:latin typeface="+mn-lt"/>
                        </a:rPr>
                        <a:t>-18,538</a:t>
                      </a:r>
                      <a:endParaRPr lang="en-US" sz="1600" b="0"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spcBef>
                          <a:spcPts val="0"/>
                        </a:spcBef>
                        <a:spcAft>
                          <a:spcPts val="0"/>
                        </a:spcAft>
                      </a:pPr>
                      <a:r>
                        <a:rPr lang="en-US" sz="1600" b="0" dirty="0">
                          <a:solidFill>
                            <a:schemeClr val="tx1"/>
                          </a:solidFill>
                          <a:effectLst/>
                          <a:latin typeface="+mn-lt"/>
                        </a:rPr>
                        <a:t>Deficit of affordable &amp; available rental homes for ELI renters</a:t>
                      </a:r>
                    </a:p>
                  </a:txBody>
                  <a:tcPr marL="68580" marR="68580" marT="0" marB="0" anchor="ctr"/>
                </a:tc>
                <a:extLst>
                  <a:ext uri="{0D108BD9-81ED-4DB2-BD59-A6C34878D82A}">
                    <a16:rowId xmlns:a16="http://schemas.microsoft.com/office/drawing/2014/main" val="2947978284"/>
                  </a:ext>
                </a:extLst>
              </a:tr>
              <a:tr h="396580">
                <a:tc>
                  <a:txBody>
                    <a:bodyPr/>
                    <a:lstStyle/>
                    <a:p>
                      <a:pPr marL="0" marR="0" algn="r">
                        <a:spcBef>
                          <a:spcPts val="0"/>
                        </a:spcBef>
                        <a:spcAft>
                          <a:spcPts val="0"/>
                        </a:spcAft>
                      </a:pPr>
                      <a:r>
                        <a:rPr lang="en-US" sz="1600" b="0" dirty="0">
                          <a:solidFill>
                            <a:srgbClr val="FF0000"/>
                          </a:solidFill>
                          <a:effectLst/>
                          <a:latin typeface="+mn-lt"/>
                          <a:ea typeface="Times New Roman" panose="02020603050405020304" pitchFamily="18" charset="0"/>
                          <a:cs typeface="Times New Roman" panose="02020603050405020304" pitchFamily="18" charset="0"/>
                        </a:rPr>
                        <a:t>-31,388</a:t>
                      </a:r>
                    </a:p>
                  </a:txBody>
                  <a:tcPr marL="68580" marR="68580" marT="0" marB="0" anchor="ctr"/>
                </a:tc>
                <a:tc>
                  <a:txBody>
                    <a:bodyPr/>
                    <a:lstStyle/>
                    <a:p>
                      <a:pPr marL="0" marR="0">
                        <a:spcBef>
                          <a:spcPts val="0"/>
                        </a:spcBef>
                        <a:spcAft>
                          <a:spcPts val="0"/>
                        </a:spcAft>
                      </a:pPr>
                      <a:r>
                        <a:rPr lang="en-US" sz="1600" b="0" dirty="0">
                          <a:solidFill>
                            <a:srgbClr val="FF0000"/>
                          </a:solidFill>
                          <a:effectLst/>
                          <a:latin typeface="+mn-lt"/>
                        </a:rPr>
                        <a:t>Shortage of affordable &amp; available rental homes for VLI &amp; ELI renters</a:t>
                      </a:r>
                    </a:p>
                  </a:txBody>
                  <a:tcPr marL="68580" marR="68580" marT="0" marB="0" anchor="ctr"/>
                </a:tc>
                <a:extLst>
                  <a:ext uri="{0D108BD9-81ED-4DB2-BD59-A6C34878D82A}">
                    <a16:rowId xmlns:a16="http://schemas.microsoft.com/office/drawing/2014/main" val="2819657"/>
                  </a:ext>
                </a:extLst>
              </a:tr>
            </a:tbl>
          </a:graphicData>
        </a:graphic>
      </p:graphicFrame>
      <p:sp>
        <p:nvSpPr>
          <p:cNvPr id="5" name="TextBox 4">
            <a:extLst>
              <a:ext uri="{FF2B5EF4-FFF2-40B4-BE49-F238E27FC236}">
                <a16:creationId xmlns:a16="http://schemas.microsoft.com/office/drawing/2014/main" id="{F73AF971-77F3-63E2-A822-0E6CD81F51EB}"/>
              </a:ext>
            </a:extLst>
          </p:cNvPr>
          <p:cNvSpPr txBox="1"/>
          <p:nvPr/>
        </p:nvSpPr>
        <p:spPr>
          <a:xfrm>
            <a:off x="229778" y="3429000"/>
            <a:ext cx="7543800" cy="584775"/>
          </a:xfrm>
          <a:prstGeom prst="rect">
            <a:avLst/>
          </a:prstGeom>
          <a:solidFill>
            <a:schemeClr val="accent2">
              <a:lumMod val="40000"/>
              <a:lumOff val="60000"/>
            </a:schemeClr>
          </a:solidFill>
        </p:spPr>
        <p:txBody>
          <a:bodyPr wrap="square">
            <a:spAutoFit/>
          </a:bodyPr>
          <a:lstStyle/>
          <a:p>
            <a:pPr marL="0" marR="0" algn="ctr">
              <a:spcBef>
                <a:spcPts val="0"/>
              </a:spcBef>
              <a:spcAft>
                <a:spcPts val="0"/>
              </a:spcAft>
            </a:pPr>
            <a:r>
              <a:rPr lang="en-US" sz="1600" spc="50" dirty="0">
                <a:effectLst/>
                <a:latin typeface="Arial" panose="020B0604020202020204" pitchFamily="34" charset="0"/>
                <a:ea typeface="Times New Roman" panose="02020603050405020304" pitchFamily="18" charset="0"/>
                <a:cs typeface="Times New Roman" panose="02020603050405020304" pitchFamily="18" charset="0"/>
              </a:rPr>
              <a:t>Current State of Montana and Federally allocated resources can support production of approximately 500 affordable rental homes on an annual basis</a:t>
            </a:r>
            <a:endParaRPr lang="en-US" sz="1200" dirty="0">
              <a:effectLst/>
              <a:latin typeface="Tahoma" panose="020B0604030504040204" pitchFamily="34" charset="0"/>
              <a:ea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36B777A4-2274-0172-8CD1-5725B81C87CD}"/>
              </a:ext>
            </a:extLst>
          </p:cNvPr>
          <p:cNvSpPr txBox="1"/>
          <p:nvPr/>
        </p:nvSpPr>
        <p:spPr>
          <a:xfrm>
            <a:off x="1420698" y="4248147"/>
            <a:ext cx="5161960" cy="1569660"/>
          </a:xfrm>
          <a:prstGeom prst="rect">
            <a:avLst/>
          </a:prstGeom>
          <a:noFill/>
          <a:ln w="12700">
            <a:solidFill>
              <a:schemeClr val="tx1"/>
            </a:solidFill>
          </a:ln>
        </p:spPr>
        <p:txBody>
          <a:bodyPr wrap="square" rtlCol="0">
            <a:spAutoFit/>
          </a:bodyPr>
          <a:lstStyle/>
          <a:p>
            <a:r>
              <a:rPr lang="en-US" sz="1600" dirty="0"/>
              <a:t>HUD FY2022 Income Limits – Montana Family of Four</a:t>
            </a:r>
          </a:p>
          <a:p>
            <a:endParaRPr lang="en-US" sz="1600" dirty="0"/>
          </a:p>
          <a:p>
            <a:r>
              <a:rPr lang="en-US" sz="1600" dirty="0"/>
              <a:t>Median Family Income = 		$81,200</a:t>
            </a:r>
          </a:p>
          <a:p>
            <a:r>
              <a:rPr lang="en-US" sz="1600" dirty="0"/>
              <a:t>Low-Income (80%) = 		$64,550</a:t>
            </a:r>
          </a:p>
          <a:p>
            <a:r>
              <a:rPr lang="en-US" sz="1600" dirty="0"/>
              <a:t>Very Low-Income (50%) = 		$40,350 </a:t>
            </a:r>
          </a:p>
          <a:p>
            <a:r>
              <a:rPr lang="en-US" sz="1600" dirty="0"/>
              <a:t>Extremely Low-Income (30%) = 	$24,200</a:t>
            </a:r>
          </a:p>
        </p:txBody>
      </p:sp>
      <p:graphicFrame>
        <p:nvGraphicFramePr>
          <p:cNvPr id="9" name="Chart 8">
            <a:extLst>
              <a:ext uri="{FF2B5EF4-FFF2-40B4-BE49-F238E27FC236}">
                <a16:creationId xmlns:a16="http://schemas.microsoft.com/office/drawing/2014/main" id="{255E99A3-E6CE-F21B-F3B5-A7B917A14910}"/>
              </a:ext>
            </a:extLst>
          </p:cNvPr>
          <p:cNvGraphicFramePr/>
          <p:nvPr/>
        </p:nvGraphicFramePr>
        <p:xfrm>
          <a:off x="8001000" y="830728"/>
          <a:ext cx="3810000" cy="4445731"/>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7AED1779-D325-1383-DA50-509169AE3E6A}"/>
              </a:ext>
            </a:extLst>
          </p:cNvPr>
          <p:cNvSpPr txBox="1"/>
          <p:nvPr/>
        </p:nvSpPr>
        <p:spPr>
          <a:xfrm>
            <a:off x="8001000" y="5409537"/>
            <a:ext cx="3810000" cy="400110"/>
          </a:xfrm>
          <a:prstGeom prst="rect">
            <a:avLst/>
          </a:prstGeom>
          <a:noFill/>
        </p:spPr>
        <p:txBody>
          <a:bodyPr wrap="square" rtlCol="0">
            <a:spAutoFit/>
          </a:bodyPr>
          <a:lstStyle/>
          <a:p>
            <a:r>
              <a:rPr lang="en-US" sz="1000" dirty="0"/>
              <a:t>Source:  NLIHC tabulations of 2020 5-year ACS PUMS </a:t>
            </a:r>
            <a:r>
              <a:rPr lang="en-US" sz="1000" dirty="0">
                <a:hlinkClick r:id="rId4">
                  <a:extLst>
                    <a:ext uri="{A12FA001-AC4F-418D-AE19-62706E023703}">
                      <ahyp:hlinkClr xmlns:ahyp="http://schemas.microsoft.com/office/drawing/2018/hyperlinkcolor" val="tx"/>
                    </a:ext>
                  </a:extLst>
                </a:hlinkClick>
              </a:rPr>
              <a:t>https://nlihc.org/housing-needs-by-state/montana</a:t>
            </a:r>
            <a:endParaRPr lang="en-US" sz="1000" dirty="0"/>
          </a:p>
        </p:txBody>
      </p:sp>
      <p:sp>
        <p:nvSpPr>
          <p:cNvPr id="6" name="Title 1">
            <a:extLst>
              <a:ext uri="{FF2B5EF4-FFF2-40B4-BE49-F238E27FC236}">
                <a16:creationId xmlns:a16="http://schemas.microsoft.com/office/drawing/2014/main" id="{439F4FCA-77BD-D0B2-9C95-7EAD529FF70B}"/>
              </a:ext>
            </a:extLst>
          </p:cNvPr>
          <p:cNvSpPr>
            <a:spLocks noGrp="1"/>
          </p:cNvSpPr>
          <p:nvPr>
            <p:ph type="title"/>
          </p:nvPr>
        </p:nvSpPr>
        <p:spPr>
          <a:xfrm>
            <a:off x="0" y="0"/>
            <a:ext cx="12192000" cy="762000"/>
          </a:xfrm>
        </p:spPr>
        <p:txBody>
          <a:bodyPr>
            <a:normAutofit/>
          </a:bodyPr>
          <a:lstStyle/>
          <a:p>
            <a:r>
              <a:rPr lang="en-US" sz="4000" dirty="0">
                <a:solidFill>
                  <a:schemeClr val="accent5"/>
                </a:solidFill>
              </a:rPr>
              <a:t>WHAT IS THE NEED?</a:t>
            </a:r>
          </a:p>
        </p:txBody>
      </p:sp>
    </p:spTree>
    <p:extLst>
      <p:ext uri="{BB962C8B-B14F-4D97-AF65-F5344CB8AC3E}">
        <p14:creationId xmlns:p14="http://schemas.microsoft.com/office/powerpoint/2010/main" val="1927187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0DA62-DD55-D784-5D07-2FBB0F69DCBE}"/>
              </a:ext>
            </a:extLst>
          </p:cNvPr>
          <p:cNvSpPr>
            <a:spLocks noGrp="1"/>
          </p:cNvSpPr>
          <p:nvPr>
            <p:ph type="title"/>
          </p:nvPr>
        </p:nvSpPr>
        <p:spPr>
          <a:xfrm>
            <a:off x="609600" y="160336"/>
            <a:ext cx="10972800" cy="1143000"/>
          </a:xfrm>
        </p:spPr>
        <p:txBody>
          <a:bodyPr/>
          <a:lstStyle/>
          <a:p>
            <a:r>
              <a:rPr lang="en-US" dirty="0">
                <a:solidFill>
                  <a:schemeClr val="accent5"/>
                </a:solidFill>
              </a:rPr>
              <a:t>Prioritization of 9% Credit</a:t>
            </a:r>
          </a:p>
        </p:txBody>
      </p:sp>
      <p:sp>
        <p:nvSpPr>
          <p:cNvPr id="3" name="Content Placeholder 2">
            <a:extLst>
              <a:ext uri="{FF2B5EF4-FFF2-40B4-BE49-F238E27FC236}">
                <a16:creationId xmlns:a16="http://schemas.microsoft.com/office/drawing/2014/main" id="{B5D15028-E77A-3647-F408-34CE42156C85}"/>
              </a:ext>
            </a:extLst>
          </p:cNvPr>
          <p:cNvSpPr>
            <a:spLocks noGrp="1"/>
          </p:cNvSpPr>
          <p:nvPr>
            <p:ph sz="half" idx="1"/>
          </p:nvPr>
        </p:nvSpPr>
        <p:spPr>
          <a:xfrm>
            <a:off x="914400" y="1303336"/>
            <a:ext cx="10363200" cy="4640264"/>
          </a:xfrm>
        </p:spPr>
        <p:txBody>
          <a:bodyPr>
            <a:noAutofit/>
          </a:bodyPr>
          <a:lstStyle/>
          <a:p>
            <a:pPr marL="0" indent="0">
              <a:buNone/>
            </a:pPr>
            <a:r>
              <a:rPr lang="en-US" sz="2200" b="1" dirty="0"/>
              <a:t>Montana is experiencing affordable housing scarcity and 9% credit scarcity. </a:t>
            </a:r>
          </a:p>
          <a:p>
            <a:pPr marL="0" indent="0">
              <a:buNone/>
            </a:pPr>
            <a:endParaRPr lang="en-US" sz="2200" dirty="0"/>
          </a:p>
          <a:p>
            <a:pPr marL="0" indent="0">
              <a:buNone/>
            </a:pPr>
            <a:r>
              <a:rPr lang="en-US" sz="2200" dirty="0"/>
              <a:t>Given this reality, should Montana’s 9% credits be reserved only for projects that are not feasible as 4% projects? </a:t>
            </a:r>
          </a:p>
          <a:p>
            <a:pPr marL="0" indent="0">
              <a:buNone/>
            </a:pPr>
            <a:endParaRPr lang="en-US" sz="2200" dirty="0"/>
          </a:p>
          <a:p>
            <a:pPr marL="0" indent="0">
              <a:buNone/>
            </a:pPr>
            <a:r>
              <a:rPr lang="en-US" sz="2200" dirty="0"/>
              <a:t>Questions for Board Member consideration: </a:t>
            </a:r>
          </a:p>
          <a:p>
            <a:r>
              <a:rPr lang="en-US" sz="2200" dirty="0"/>
              <a:t>Will the proposed project deliver new housing supply?</a:t>
            </a:r>
          </a:p>
          <a:p>
            <a:r>
              <a:rPr lang="en-US" sz="2200" dirty="0"/>
              <a:t>Could the project be financed with 4% credits and bonds instead?</a:t>
            </a:r>
          </a:p>
          <a:p>
            <a:r>
              <a:rPr lang="en-US" sz="2200" dirty="0"/>
              <a:t>Does the proposed project target deeper affordability (more units at 30 to 40% AMI) and/or a commitment to serve homeless and/or persons with disabilities?</a:t>
            </a:r>
          </a:p>
          <a:p>
            <a:r>
              <a:rPr lang="en-US" sz="2200" dirty="0"/>
              <a:t>Does the proposed capital stack maximize leverage other non-Housing Credit sources?   </a:t>
            </a:r>
          </a:p>
        </p:txBody>
      </p:sp>
    </p:spTree>
    <p:extLst>
      <p:ext uri="{BB962C8B-B14F-4D97-AF65-F5344CB8AC3E}">
        <p14:creationId xmlns:p14="http://schemas.microsoft.com/office/powerpoint/2010/main" val="2863713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0DA62-DD55-D784-5D07-2FBB0F69DCBE}"/>
              </a:ext>
            </a:extLst>
          </p:cNvPr>
          <p:cNvSpPr>
            <a:spLocks noGrp="1"/>
          </p:cNvSpPr>
          <p:nvPr>
            <p:ph type="title"/>
          </p:nvPr>
        </p:nvSpPr>
        <p:spPr>
          <a:xfrm>
            <a:off x="609600" y="41097"/>
            <a:ext cx="10972800" cy="1143000"/>
          </a:xfrm>
        </p:spPr>
        <p:txBody>
          <a:bodyPr/>
          <a:lstStyle/>
          <a:p>
            <a:r>
              <a:rPr lang="en-US" dirty="0">
                <a:solidFill>
                  <a:schemeClr val="accent5"/>
                </a:solidFill>
              </a:rPr>
              <a:t>Preservation Trade-Offs</a:t>
            </a:r>
          </a:p>
        </p:txBody>
      </p:sp>
      <p:sp>
        <p:nvSpPr>
          <p:cNvPr id="3" name="Content Placeholder 2">
            <a:extLst>
              <a:ext uri="{FF2B5EF4-FFF2-40B4-BE49-F238E27FC236}">
                <a16:creationId xmlns:a16="http://schemas.microsoft.com/office/drawing/2014/main" id="{B5D15028-E77A-3647-F408-34CE42156C85}"/>
              </a:ext>
            </a:extLst>
          </p:cNvPr>
          <p:cNvSpPr>
            <a:spLocks noGrp="1"/>
          </p:cNvSpPr>
          <p:nvPr>
            <p:ph sz="half" idx="1"/>
          </p:nvPr>
        </p:nvSpPr>
        <p:spPr>
          <a:xfrm>
            <a:off x="609600" y="1184097"/>
            <a:ext cx="10972800" cy="4952999"/>
          </a:xfrm>
        </p:spPr>
        <p:txBody>
          <a:bodyPr>
            <a:noAutofit/>
          </a:bodyPr>
          <a:lstStyle/>
          <a:p>
            <a:pPr marL="0" indent="0">
              <a:buNone/>
            </a:pPr>
            <a:r>
              <a:rPr lang="en-US" sz="2000" dirty="0"/>
              <a:t>Questions for Board Member consideration: </a:t>
            </a:r>
          </a:p>
          <a:p>
            <a:r>
              <a:rPr lang="en-US" sz="2000" dirty="0"/>
              <a:t>Is the proposed preservation project at imminent risk of conversion to market rate with loss of federal rental subsidy if funds are not allocated the year requested? </a:t>
            </a:r>
          </a:p>
          <a:p>
            <a:pPr lvl="1"/>
            <a:r>
              <a:rPr lang="en-US" sz="2000" dirty="0"/>
              <a:t>Consider prioritization for preservation projects at imminent risk of losing federal rent subsidies  </a:t>
            </a:r>
          </a:p>
          <a:p>
            <a:r>
              <a:rPr lang="en-US" sz="2000" dirty="0"/>
              <a:t>If the project is already in the MBOH portfolio, has the project completed its initial 15-year compliance period? If yes, what year are they in under the Extended Use Agreement? </a:t>
            </a:r>
          </a:p>
          <a:p>
            <a:pPr lvl="1"/>
            <a:r>
              <a:rPr lang="en-US" sz="2000" dirty="0"/>
              <a:t>Consider use of 4% / bonds for resyndication? </a:t>
            </a:r>
          </a:p>
          <a:p>
            <a:r>
              <a:rPr lang="en-US" sz="2000" dirty="0"/>
              <a:t>How are the project’s current physical conditions described in the Capital Needs Assessment (CNA)? Does the property have imminent health and safety issues? </a:t>
            </a:r>
          </a:p>
          <a:p>
            <a:r>
              <a:rPr lang="en-US" sz="2000" dirty="0"/>
              <a:t>Does the proposed scope of work align with the physical conditions needs described in the CNA?</a:t>
            </a:r>
          </a:p>
          <a:p>
            <a:r>
              <a:rPr lang="en-US" sz="2000" dirty="0"/>
              <a:t>Future update to QAP:  Replacement reserve to stay with project at year-15 exit.</a:t>
            </a:r>
          </a:p>
          <a:p>
            <a:endParaRPr lang="en-US" sz="2000" dirty="0"/>
          </a:p>
          <a:p>
            <a:endParaRPr lang="en-US" sz="2000" dirty="0"/>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3072388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B8DCE-2553-E4A8-B4F3-87D6E5503E05}"/>
              </a:ext>
            </a:extLst>
          </p:cNvPr>
          <p:cNvSpPr>
            <a:spLocks noGrp="1"/>
          </p:cNvSpPr>
          <p:nvPr>
            <p:ph type="title"/>
          </p:nvPr>
        </p:nvSpPr>
        <p:spPr>
          <a:xfrm>
            <a:off x="609600" y="152400"/>
            <a:ext cx="10972800" cy="1143000"/>
          </a:xfrm>
        </p:spPr>
        <p:txBody>
          <a:bodyPr/>
          <a:lstStyle/>
          <a:p>
            <a:r>
              <a:rPr lang="en-US" dirty="0">
                <a:solidFill>
                  <a:schemeClr val="accent5"/>
                </a:solidFill>
              </a:rPr>
              <a:t>Permanent Supportive Housing</a:t>
            </a:r>
          </a:p>
        </p:txBody>
      </p:sp>
      <p:sp>
        <p:nvSpPr>
          <p:cNvPr id="7" name="TextBox 6">
            <a:extLst>
              <a:ext uri="{FF2B5EF4-FFF2-40B4-BE49-F238E27FC236}">
                <a16:creationId xmlns:a16="http://schemas.microsoft.com/office/drawing/2014/main" id="{278D0178-4F64-CB51-F9E7-66676B62BA45}"/>
              </a:ext>
            </a:extLst>
          </p:cNvPr>
          <p:cNvSpPr txBox="1"/>
          <p:nvPr/>
        </p:nvSpPr>
        <p:spPr>
          <a:xfrm>
            <a:off x="1143000" y="1551563"/>
            <a:ext cx="9906000" cy="4093428"/>
          </a:xfrm>
          <a:prstGeom prst="rect">
            <a:avLst/>
          </a:prstGeom>
          <a:noFill/>
        </p:spPr>
        <p:txBody>
          <a:bodyPr wrap="square" rtlCol="0">
            <a:spAutoFit/>
          </a:bodyPr>
          <a:lstStyle/>
          <a:p>
            <a:r>
              <a:rPr lang="en-US" sz="2000" b="1" dirty="0"/>
              <a:t>What is PSH?</a:t>
            </a:r>
          </a:p>
          <a:p>
            <a:endParaRPr lang="en-US" sz="2000" dirty="0"/>
          </a:p>
          <a:p>
            <a:r>
              <a:rPr lang="en-US" sz="2000" dirty="0"/>
              <a:t>Permanent housing in which housing assistance (e.g., long-term leasing or rental assistance) and supportive services are provided to assist households with at least one member (adult or child) with a disability in achieving housing stability. </a:t>
            </a:r>
          </a:p>
          <a:p>
            <a:r>
              <a:rPr lang="en-US" sz="2000" dirty="0">
                <a:solidFill>
                  <a:srgbClr val="0070C0"/>
                </a:solidFill>
                <a:hlinkClick r:id="rId3">
                  <a:extLst>
                    <a:ext uri="{A12FA001-AC4F-418D-AE19-62706E023703}">
                      <ahyp:hlinkClr xmlns:ahyp="http://schemas.microsoft.com/office/drawing/2018/hyperlinkcolor" val="tx"/>
                    </a:ext>
                  </a:extLst>
                </a:hlinkClick>
              </a:rPr>
              <a:t>https://www.hudexchange.info/homelessness-assistance/coc-esg-virtual-binders/coc-program-components/permanent-housing/permanent-supportive-housing/</a:t>
            </a:r>
            <a:endParaRPr lang="en-US" sz="2000" dirty="0">
              <a:solidFill>
                <a:srgbClr val="0070C0"/>
              </a:solidFill>
            </a:endParaRPr>
          </a:p>
          <a:p>
            <a:endParaRPr lang="en-US" sz="2000" dirty="0"/>
          </a:p>
          <a:p>
            <a:r>
              <a:rPr lang="en-US" sz="2000" dirty="0"/>
              <a:t>A Continuum of Care program component type providing indefinite leasing or rental assistance combined with supportive services for disabled persons experiencing homelessness so that they may live independently.</a:t>
            </a:r>
          </a:p>
          <a:p>
            <a:r>
              <a:rPr lang="en-US" sz="2000" dirty="0">
                <a:solidFill>
                  <a:srgbClr val="0070C0"/>
                </a:solidFill>
                <a:hlinkClick r:id="rId4">
                  <a:extLst>
                    <a:ext uri="{A12FA001-AC4F-418D-AE19-62706E023703}">
                      <ahyp:hlinkClr xmlns:ahyp="http://schemas.microsoft.com/office/drawing/2018/hyperlinkcolor" val="tx"/>
                    </a:ext>
                  </a:extLst>
                </a:hlinkClick>
              </a:rPr>
              <a:t>https://files.hudexchange.info/resources/documents/Virtual-Binders-Glossary-of-Terms.pdf</a:t>
            </a:r>
            <a:endParaRPr lang="en-US" sz="2000" dirty="0">
              <a:solidFill>
                <a:srgbClr val="0070C0"/>
              </a:solidFill>
            </a:endParaRPr>
          </a:p>
        </p:txBody>
      </p:sp>
    </p:spTree>
    <p:extLst>
      <p:ext uri="{BB962C8B-B14F-4D97-AF65-F5344CB8AC3E}">
        <p14:creationId xmlns:p14="http://schemas.microsoft.com/office/powerpoint/2010/main" val="1604407171"/>
      </p:ext>
    </p:extLst>
  </p:cSld>
  <p:clrMapOvr>
    <a:masterClrMapping/>
  </p:clrMapOvr>
</p:sld>
</file>

<file path=ppt/theme/theme1.xml><?xml version="1.0" encoding="utf-8"?>
<a:theme xmlns:a="http://schemas.openxmlformats.org/drawingml/2006/main" name="MOTBD_teal">
  <a:themeElements>
    <a:clrScheme name="MOTBD Color Palette">
      <a:dk1>
        <a:sysClr val="windowText" lastClr="000000"/>
      </a:dk1>
      <a:lt1>
        <a:sysClr val="window" lastClr="FFFFFF"/>
      </a:lt1>
      <a:dk2>
        <a:srgbClr val="404041"/>
      </a:dk2>
      <a:lt2>
        <a:srgbClr val="F6F2E0"/>
      </a:lt2>
      <a:accent1>
        <a:srgbClr val="6D9799"/>
      </a:accent1>
      <a:accent2>
        <a:srgbClr val="75845A"/>
      </a:accent2>
      <a:accent3>
        <a:srgbClr val="BB8D2B"/>
      </a:accent3>
      <a:accent4>
        <a:srgbClr val="C07450"/>
      </a:accent4>
      <a:accent5>
        <a:srgbClr val="8A7868"/>
      </a:accent5>
      <a:accent6>
        <a:srgbClr val="592900"/>
      </a:accent6>
      <a:hlink>
        <a:srgbClr val="C6738A"/>
      </a:hlink>
      <a:folHlink>
        <a:srgbClr val="404041"/>
      </a:folHlink>
    </a:clrScheme>
    <a:fontScheme name="MOTBD Font Style">
      <a:majorFont>
        <a:latin typeface="HelveticaNeueLT Std"/>
        <a:ea typeface=""/>
        <a:cs typeface=""/>
      </a:majorFont>
      <a:minorFont>
        <a:latin typeface="HelveticaNeueLT St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an-16-9.potx" id="{1AC7D8D9-ECCF-4D74-8BE2-A2B9C4755476}" vid="{9FD636CF-746E-45A7-ABDC-356EAA81679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Multifamily Slide Deck DRAFT</Template>
  <TotalTime>863</TotalTime>
  <Words>2590</Words>
  <Application>Microsoft Office PowerPoint</Application>
  <PresentationFormat>Widescreen</PresentationFormat>
  <Paragraphs>295</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HelveticaNeueLT Std</vt:lpstr>
      <vt:lpstr>Tahoma</vt:lpstr>
      <vt:lpstr>MOTBD_teal</vt:lpstr>
      <vt:lpstr>Multifamily Program Discussion</vt:lpstr>
      <vt:lpstr>PowerPoint Presentation</vt:lpstr>
      <vt:lpstr>9% Project Characteristics</vt:lpstr>
      <vt:lpstr>9% Project History</vt:lpstr>
      <vt:lpstr>4% Project Characteristics</vt:lpstr>
      <vt:lpstr>WHAT IS THE NEED?</vt:lpstr>
      <vt:lpstr>Prioritization of 9% Credit</vt:lpstr>
      <vt:lpstr>Preservation Trade-Offs</vt:lpstr>
      <vt:lpstr>Permanent Supportive Housing</vt:lpstr>
      <vt:lpstr>Permanent Supportive Housing</vt:lpstr>
      <vt:lpstr>Permanent Supportive Housing</vt:lpstr>
      <vt:lpstr>Permanent Supportive Housing</vt:lpstr>
      <vt:lpstr>HOME-American Rescue Plan (HOME-ARP)  </vt:lpstr>
      <vt:lpstr>QUALIFYING POPULATIONS </vt:lpstr>
      <vt:lpstr>ELIGIBLE ACTIVITIES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Multifamily Development Discussion</dc:title>
  <dc:creator>Cohen, Cheryl</dc:creator>
  <cp:lastModifiedBy>Cohen, Cheryl</cp:lastModifiedBy>
  <cp:revision>42</cp:revision>
  <dcterms:created xsi:type="dcterms:W3CDTF">2023-03-09T20:45:09Z</dcterms:created>
  <dcterms:modified xsi:type="dcterms:W3CDTF">2023-04-10T20:43:11Z</dcterms:modified>
</cp:coreProperties>
</file>