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comments/modernComment_107_31889DBE.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6" r:id="rId4"/>
  </p:sldMasterIdLst>
  <p:sldIdLst>
    <p:sldId id="256" r:id="rId5"/>
    <p:sldId id="257" r:id="rId6"/>
    <p:sldId id="258" r:id="rId7"/>
    <p:sldId id="260" r:id="rId8"/>
    <p:sldId id="259" r:id="rId9"/>
    <p:sldId id="262" r:id="rId10"/>
    <p:sldId id="263" r:id="rId11"/>
    <p:sldId id="267" r:id="rId12"/>
    <p:sldId id="266" r:id="rId13"/>
    <p:sldId id="268" r:id="rId14"/>
    <p:sldId id="265" r:id="rId15"/>
    <p:sldId id="269" r:id="rId16"/>
    <p:sldId id="26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EB791A-1478-7331-ADCE-1F6FA5E6DF03}" name="John, Jessica" initials="JJ" userId="S::cca671@mt.gov::7e3baeeb-1b3b-465b-a5e5-cf059ac2f5a1" providerId="AD"/>
  <p188:author id="{8552C037-0C7A-1531-BC8C-77EF728D652D}" name="Cohen, Cheryl" initials="CC" userId="S::cca244@mt.gov::450b5b0e-c8a8-4780-8030-0df984209a0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7AB2"/>
    <a:srgbClr val="4A94D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364206-B685-F5B7-65E9-8BDA45F4745B}" v="164" dt="2025-02-28T14:53:22.413"/>
    <p1510:client id="{CEB5564B-B868-C26E-9A89-C4534052D518}" v="42" dt="2025-02-27T21:52:10.2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omments/modernComment_107_31889DBE.xml><?xml version="1.0" encoding="utf-8"?>
<p188:cmLst xmlns:a="http://schemas.openxmlformats.org/drawingml/2006/main" xmlns:r="http://schemas.openxmlformats.org/officeDocument/2006/relationships" xmlns:p188="http://schemas.microsoft.com/office/powerpoint/2018/8/main">
  <p188:cm id="{C2B9DE6B-91FA-460C-8981-08E3DB027239}" authorId="{8552C037-0C7A-1531-BC8C-77EF728D652D}" created="2025-02-25T22:56:39.339">
    <ac:txMkLst xmlns:ac="http://schemas.microsoft.com/office/drawing/2013/main/command">
      <pc:docMk xmlns:pc="http://schemas.microsoft.com/office/powerpoint/2013/main/command"/>
      <pc:sldMk xmlns:pc="http://schemas.microsoft.com/office/powerpoint/2013/main/command" cId="831036862" sldId="263"/>
      <ac:spMk id="3" creationId="{8C2090C2-58DC-0EDA-89C8-B1B2F10EC417}"/>
      <ac:txMk cp="308" len="306">
        <ac:context len="674" hash="1983271055"/>
      </ac:txMk>
    </ac:txMkLst>
    <p188:pos x="6631289" y="3847785"/>
    <p188:txBody>
      <a:bodyPr/>
      <a:lstStyle/>
      <a:p>
        <a:r>
          <a:rPr lang="en-US"/>
          <a:t>see Ch 3-4</a:t>
        </a:r>
      </a:p>
    </p188:txBody>
  </p188:cm>
</p188:cmLst>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5D579DFE-2EE6-C0DB-9381-B65CD333283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rectangular shape with black outline&#10;&#10;Description automatically generated">
            <a:extLst>
              <a:ext uri="{FF2B5EF4-FFF2-40B4-BE49-F238E27FC236}">
                <a16:creationId xmlns:a16="http://schemas.microsoft.com/office/drawing/2014/main" id="{AB726A3E-DF63-6290-8330-B05BC775A99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47872497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3130"/>
          </a:xfrm>
        </p:spPr>
        <p:txBody>
          <a:bodyPr/>
          <a:lstStyle>
            <a:lvl1pPr marL="457200" indent="-457200">
              <a:buClr>
                <a:schemeClr val="tx2"/>
              </a:buClr>
              <a:buFont typeface="Arial" panose="020B0604020202020204" pitchFamily="34" charset="0"/>
              <a:buChar char="•"/>
              <a:defRPr/>
            </a:lvl1pPr>
            <a:lvl2pPr marL="800100" indent="-342900">
              <a:buClr>
                <a:schemeClr val="tx2"/>
              </a:buClr>
              <a:buFont typeface="Arial" panose="020B0604020202020204" pitchFamily="34" charset="0"/>
              <a:buChar char="•"/>
              <a:defRPr/>
            </a:lvl2pPr>
            <a:lvl3pPr marL="1257300" indent="-342900">
              <a:buClr>
                <a:schemeClr val="tx2"/>
              </a:buClr>
              <a:buFont typeface="Arial" panose="020B0604020202020204" pitchFamily="34" charset="0"/>
              <a:buChar char="•"/>
              <a:defRPr/>
            </a:lvl3pPr>
            <a:lvl4pPr marL="1657350" indent="-285750">
              <a:buClr>
                <a:schemeClr val="tx2"/>
              </a:buClr>
              <a:buFont typeface="Arial" panose="020B0604020202020204" pitchFamily="34" charset="0"/>
              <a:buChar char="•"/>
              <a:defRPr/>
            </a:lvl4pPr>
            <a:lvl5pPr marL="2114550" indent="-28575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37042"/>
          </a:xfrm>
        </p:spPr>
        <p:txBody>
          <a:bodyPr/>
          <a:lstStyle>
            <a:lvl1pPr marL="514350" indent="-514350">
              <a:buClr>
                <a:schemeClr val="tx2"/>
              </a:buClr>
              <a:buFont typeface="+mj-lt"/>
              <a:buAutoNum type="arabicPeriod"/>
              <a:defRPr/>
            </a:lvl1pPr>
            <a:lvl2pPr marL="914400" indent="-457200">
              <a:buClr>
                <a:schemeClr val="tx2"/>
              </a:buClr>
              <a:buFont typeface="+mj-lt"/>
              <a:buAutoNum type="arabicPeriod"/>
              <a:defRPr/>
            </a:lvl2pPr>
            <a:lvl3pPr marL="1371600" indent="-457200">
              <a:buClr>
                <a:schemeClr val="tx2"/>
              </a:buClr>
              <a:buFont typeface="+mj-lt"/>
              <a:buAutoNum type="arabicPeriod"/>
              <a:defRPr/>
            </a:lvl3pPr>
            <a:lvl4pPr marL="1714500" indent="-342900">
              <a:buClr>
                <a:schemeClr val="tx2"/>
              </a:buClr>
              <a:buFont typeface="+mj-lt"/>
              <a:buAutoNum type="arabicPeriod"/>
              <a:defRPr/>
            </a:lvl4pPr>
            <a:lvl5pPr marL="2171700" indent="-342900">
              <a:buClr>
                <a:schemeClr val="tx2"/>
              </a:buClr>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89B3E71-1F7B-7143-37EB-98CB954677E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CD80C6B9-75EF-A7E8-9172-FC53B3CA506F}"/>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425012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 Dark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Arial" panose="020B0604020202020204" pitchFamily="34" charset="0"/>
              <a:buNone/>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a:extLst>
              <a:ext uri="{FF2B5EF4-FFF2-40B4-BE49-F238E27FC236}">
                <a16:creationId xmlns:a16="http://schemas.microsoft.com/office/drawing/2014/main" id="{6C481501-7078-E20F-8936-7C3294F4012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yellow rectangular shape with black outline&#10;&#10;Description automatically generated">
            <a:extLst>
              <a:ext uri="{FF2B5EF4-FFF2-40B4-BE49-F238E27FC236}">
                <a16:creationId xmlns:a16="http://schemas.microsoft.com/office/drawing/2014/main" id="{839C141D-459F-DBD3-5A65-0A2CB28CD3E8}"/>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91205514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 L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Wingdings" pitchFamily="2" charset="2"/>
              <a:buNone/>
              <a:defRPr/>
            </a:lvl1pPr>
            <a:lvl2pPr marL="685800" indent="-228600">
              <a:buClr>
                <a:schemeClr val="tx2"/>
              </a:buClr>
              <a:buFont typeface="Arial" panose="020B0604020202020204" pitchFamily="34" charset="0"/>
              <a:buChar char="•"/>
              <a:defRPr/>
            </a:lvl2pPr>
            <a:lvl3pPr marL="1143000" indent="-228600">
              <a:buClr>
                <a:schemeClr val="tx2"/>
              </a:buClr>
              <a:buFont typeface="Arial" panose="020B0604020202020204" pitchFamily="34" charset="0"/>
              <a:buChar char="•"/>
              <a:defRPr/>
            </a:lvl3pPr>
            <a:lvl4pPr marL="1600200" indent="-228600">
              <a:buClr>
                <a:schemeClr val="tx2"/>
              </a:buClr>
              <a:buFont typeface="Arial" panose="020B0604020202020204" pitchFamily="34" charset="0"/>
              <a:buChar char="•"/>
              <a:defRPr/>
            </a:lvl4pPr>
            <a:lvl5pPr marL="2057400" indent="-22860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3D0685D8-E1F8-9548-3B4E-446BEA857CC7}"/>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rectangular shape with black outline&#10;&#10;Description automatically generated">
            <a:extLst>
              <a:ext uri="{FF2B5EF4-FFF2-40B4-BE49-F238E27FC236}">
                <a16:creationId xmlns:a16="http://schemas.microsoft.com/office/drawing/2014/main" id="{AAF1134E-F480-5AD6-2FE2-6F6406F574FD}"/>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4262466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403850"/>
          </a:xfrm>
        </p:spPr>
        <p:txBody>
          <a:bodyPr/>
          <a:lstStyle>
            <a:lvl1pPr marL="0" indent="0">
              <a:buClr>
                <a:schemeClr val="tx2"/>
              </a:buClr>
              <a:buFont typeface="Arial" panose="020B0604020202020204" pitchFamily="34" charset="0"/>
              <a:buNone/>
              <a:defRPr sz="3200">
                <a:solidFill>
                  <a:schemeClr val="bg1"/>
                </a:solidFill>
              </a:defRPr>
            </a:lvl1pPr>
            <a:lvl2pPr marL="685800" indent="-228600">
              <a:buClr>
                <a:schemeClr val="tx2"/>
              </a:buClr>
              <a:buFont typeface="Arial" panose="020B0604020202020204" pitchFamily="34" charset="0"/>
              <a:buChar char="•"/>
              <a:defRPr sz="2800">
                <a:solidFill>
                  <a:schemeClr val="bg1"/>
                </a:solidFill>
              </a:defRPr>
            </a:lvl2pPr>
            <a:lvl3pPr marL="1143000" indent="-228600">
              <a:buClr>
                <a:schemeClr val="tx2"/>
              </a:buClr>
              <a:buFont typeface="Arial" panose="020B0604020202020204" pitchFamily="34" charset="0"/>
              <a:buChar char="•"/>
              <a:defRPr sz="2400">
                <a:solidFill>
                  <a:schemeClr val="bg1"/>
                </a:solidFill>
              </a:defRPr>
            </a:lvl3pPr>
            <a:lvl4pPr marL="1600200" indent="-228600">
              <a:buClr>
                <a:schemeClr val="tx2"/>
              </a:buClr>
              <a:buFont typeface="Arial" panose="020B0604020202020204" pitchFamily="34" charset="0"/>
              <a:buChar char="•"/>
              <a:defRPr sz="2000">
                <a:solidFill>
                  <a:schemeClr val="bg1"/>
                </a:solidFill>
              </a:defRPr>
            </a:lvl4pPr>
            <a:lvl5pPr marL="2057400" indent="-228600">
              <a:buClr>
                <a:schemeClr val="tx2"/>
              </a:buClr>
              <a:buFont typeface="Arial" panose="020B0604020202020204" pitchFamily="34" charset="0"/>
              <a:buChar cha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a:extLst>
              <a:ext uri="{FF2B5EF4-FFF2-40B4-BE49-F238E27FC236}">
                <a16:creationId xmlns:a16="http://schemas.microsoft.com/office/drawing/2014/main" id="{C72767E0-DDA7-8049-3F93-B99BAE21AF46}"/>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ack background with white letters&#10;&#10;Description automatically generated">
            <a:extLst>
              <a:ext uri="{FF2B5EF4-FFF2-40B4-BE49-F238E27FC236}">
                <a16:creationId xmlns:a16="http://schemas.microsoft.com/office/drawing/2014/main" id="{F2EFFD02-014E-F693-1BC4-481AE896F2A1}"/>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369359981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246704"/>
          </a:xfrm>
        </p:spPr>
        <p:txBody>
          <a:bodyPr/>
          <a:lstStyle>
            <a:lvl1pPr marL="0" indent="0">
              <a:buClr>
                <a:schemeClr val="tx2"/>
              </a:buClr>
              <a:buFont typeface="Arial" panose="020B0604020202020204" pitchFamily="34" charset="0"/>
              <a:buNone/>
              <a:defRPr sz="3200"/>
            </a:lvl1pPr>
            <a:lvl2pPr marL="685800" indent="-228600">
              <a:buClr>
                <a:schemeClr val="tx2"/>
              </a:buClr>
              <a:buFont typeface="Arial" panose="020B0604020202020204" pitchFamily="34" charset="0"/>
              <a:buChar char="•"/>
              <a:defRPr sz="2800"/>
            </a:lvl2pPr>
            <a:lvl3pPr marL="1143000" indent="-228600">
              <a:buClr>
                <a:schemeClr val="tx2"/>
              </a:buClr>
              <a:buFont typeface="Arial" panose="020B0604020202020204" pitchFamily="34" charset="0"/>
              <a:buChar char="•"/>
              <a:defRPr sz="2400"/>
            </a:lvl3pPr>
            <a:lvl4pPr marL="1600200" indent="-228600">
              <a:buClr>
                <a:schemeClr val="tx2"/>
              </a:buClr>
              <a:buFont typeface="Arial" panose="020B0604020202020204" pitchFamily="34" charset="0"/>
              <a:buChar char="•"/>
              <a:defRPr sz="2000"/>
            </a:lvl4pPr>
            <a:lvl5pPr marL="2057400" indent="-228600">
              <a:buClr>
                <a:schemeClr val="tx2"/>
              </a:buClr>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6465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F4A2D1B-491F-2C06-9C11-5770B84ADA93}"/>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yellow rectangular shape with black outline&#10;&#10;Description automatically generated">
            <a:extLst>
              <a:ext uri="{FF2B5EF4-FFF2-40B4-BE49-F238E27FC236}">
                <a16:creationId xmlns:a16="http://schemas.microsoft.com/office/drawing/2014/main" id="{D698F73E-55C3-3337-3B70-A8690F9CA63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059647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Slide - Dark">
    <p:bg>
      <p:bgRef idx="1001">
        <a:schemeClr val="bg2"/>
      </p:bgRef>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Title 1">
            <a:extLst>
              <a:ext uri="{FF2B5EF4-FFF2-40B4-BE49-F238E27FC236}">
                <a16:creationId xmlns:a16="http://schemas.microsoft.com/office/drawing/2014/main" id="{62976D71-AAA4-4255-91DB-DF35C56D36A0}"/>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chemeClr val="bg1"/>
                </a:solidFill>
              </a:defRPr>
            </a:lvl1pPr>
          </a:lstStyle>
          <a:p>
            <a:r>
              <a:rPr lang="en-US"/>
              <a:t>Click to edit Master title style</a:t>
            </a:r>
          </a:p>
        </p:txBody>
      </p:sp>
      <p:sp>
        <p:nvSpPr>
          <p:cNvPr id="9" name="Rectangle 8">
            <a:extLst>
              <a:ext uri="{FF2B5EF4-FFF2-40B4-BE49-F238E27FC236}">
                <a16:creationId xmlns:a16="http://schemas.microsoft.com/office/drawing/2014/main" id="{61737798-DCC2-3C6A-E4EF-B5ACE8F5E0B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yellow rectangular shape with black outline&#10;&#10;Description automatically generated">
            <a:extLst>
              <a:ext uri="{FF2B5EF4-FFF2-40B4-BE49-F238E27FC236}">
                <a16:creationId xmlns:a16="http://schemas.microsoft.com/office/drawing/2014/main" id="{3F79D234-1A4C-03FD-FF23-22CB3A8CD52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7947342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 Light">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263BF68-EC13-5E16-E387-7D1C4443E7AC}"/>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rgbClr val="000000"/>
                </a:solidFill>
              </a:defRPr>
            </a:lvl1pPr>
          </a:lstStyle>
          <a:p>
            <a:r>
              <a:rPr lang="en-US"/>
              <a:t>Click to edit Master title style</a:t>
            </a:r>
          </a:p>
        </p:txBody>
      </p:sp>
      <p:sp>
        <p:nvSpPr>
          <p:cNvPr id="6" name="Subtitle 2">
            <a:extLst>
              <a:ext uri="{FF2B5EF4-FFF2-40B4-BE49-F238E27FC236}">
                <a16:creationId xmlns:a16="http://schemas.microsoft.com/office/drawing/2014/main" id="{745ED41B-B513-B901-0F46-5202CA53259C}"/>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 name="Rectangle 1">
            <a:extLst>
              <a:ext uri="{FF2B5EF4-FFF2-40B4-BE49-F238E27FC236}">
                <a16:creationId xmlns:a16="http://schemas.microsoft.com/office/drawing/2014/main" id="{BFE79B2B-5D13-8E06-1D14-1B379E5B5C4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yellow rectangular shape with black outline&#10;&#10;Description automatically generated">
            <a:extLst>
              <a:ext uri="{FF2B5EF4-FFF2-40B4-BE49-F238E27FC236}">
                <a16:creationId xmlns:a16="http://schemas.microsoft.com/office/drawing/2014/main" id="{D9A8CD6F-1425-59B6-BDFE-11937A0D74EC}"/>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9167765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a:t>Click icon to add picture</a:t>
            </a:r>
          </a:p>
        </p:txBody>
      </p:sp>
      <p:sp>
        <p:nvSpPr>
          <p:cNvPr id="5" name="Rectangle 4">
            <a:extLst>
              <a:ext uri="{FF2B5EF4-FFF2-40B4-BE49-F238E27FC236}">
                <a16:creationId xmlns:a16="http://schemas.microsoft.com/office/drawing/2014/main" id="{5CBDE846-FDEF-DC1E-8DD3-18FB761D4DC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yellow rectangular shape with black outline&#10;&#10;Description automatically generated">
            <a:extLst>
              <a:ext uri="{FF2B5EF4-FFF2-40B4-BE49-F238E27FC236}">
                <a16:creationId xmlns:a16="http://schemas.microsoft.com/office/drawing/2014/main" id="{1574850D-D340-CB88-791D-DCA382B05FB7}"/>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44735205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ontent with Caption - Light">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1">
            <a:extLst>
              <a:ext uri="{FF2B5EF4-FFF2-40B4-BE49-F238E27FC236}">
                <a16:creationId xmlns:a16="http://schemas.microsoft.com/office/drawing/2014/main" id="{1A1149D9-FF90-88C5-EB7E-7448A6739CB9}"/>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p>
        </p:txBody>
      </p:sp>
      <p:sp>
        <p:nvSpPr>
          <p:cNvPr id="7" name="Text Placeholder 3">
            <a:extLst>
              <a:ext uri="{FF2B5EF4-FFF2-40B4-BE49-F238E27FC236}">
                <a16:creationId xmlns:a16="http://schemas.microsoft.com/office/drawing/2014/main" id="{FC3D1AEA-348D-68F4-9D11-D0ED38FBD81B}"/>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F43760E2-643C-3559-21E4-CFF26A26443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yellow rectangular shape with black outline&#10;&#10;Description automatically generated">
            <a:extLst>
              <a:ext uri="{FF2B5EF4-FFF2-40B4-BE49-F238E27FC236}">
                <a16:creationId xmlns:a16="http://schemas.microsoft.com/office/drawing/2014/main" id="{CD56A611-BB6E-1156-68BC-65B965204575}"/>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77613563"/>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ontent with Caption - Ligh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78E75D84-4CA1-B518-E011-4D3D9308A81B}"/>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rgbClr val="000000"/>
                </a:solidFill>
              </a:defRPr>
            </a:lvl1pPr>
          </a:lstStyle>
          <a:p>
            <a:r>
              <a:rPr lang="en-US"/>
              <a:t>Click to edit Master title style</a:t>
            </a:r>
          </a:p>
        </p:txBody>
      </p:sp>
      <p:sp>
        <p:nvSpPr>
          <p:cNvPr id="6" name="Text Placeholder 3">
            <a:extLst>
              <a:ext uri="{FF2B5EF4-FFF2-40B4-BE49-F238E27FC236}">
                <a16:creationId xmlns:a16="http://schemas.microsoft.com/office/drawing/2014/main" id="{29E3BF2A-4048-1EAA-71D0-9DB88253B4AA}"/>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7F2343A7-DC91-ED69-13BF-EC8E358C4F2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yellow rectangular shape with black outline&#10;&#10;Description automatically generated">
            <a:extLst>
              <a:ext uri="{FF2B5EF4-FFF2-40B4-BE49-F238E27FC236}">
                <a16:creationId xmlns:a16="http://schemas.microsoft.com/office/drawing/2014/main" id="{98EC929D-F575-D0AD-5F5E-52929F2DC3B7}"/>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57256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Rectangle 5">
            <a:extLst>
              <a:ext uri="{FF2B5EF4-FFF2-40B4-BE49-F238E27FC236}">
                <a16:creationId xmlns:a16="http://schemas.microsoft.com/office/drawing/2014/main" id="{3DF7E310-67BC-F543-4462-2C1D952828F2}"/>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white letters&#10;&#10;Description automatically generated">
            <a:extLst>
              <a:ext uri="{FF2B5EF4-FFF2-40B4-BE49-F238E27FC236}">
                <a16:creationId xmlns:a16="http://schemas.microsoft.com/office/drawing/2014/main" id="{48C43E03-5907-FC52-1E76-D4EF9B4F8822}"/>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8421980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Image" descr="Image">
            <a:extLst>
              <a:ext uri="{FF2B5EF4-FFF2-40B4-BE49-F238E27FC236}">
                <a16:creationId xmlns:a16="http://schemas.microsoft.com/office/drawing/2014/main" id="{5E05667A-1922-5DB4-5DBF-4FE41D11FC0C}"/>
              </a:ext>
            </a:extLst>
          </p:cNvPr>
          <p:cNvPicPr>
            <a:picLocks noChangeAspect="1"/>
          </p:cNvPicPr>
          <p:nvPr userDrawn="1"/>
        </p:nvPicPr>
        <p:blipFill>
          <a:blip r:embed="rId2"/>
          <a:stretch>
            <a:fillRect/>
          </a:stretch>
        </p:blipFill>
        <p:spPr>
          <a:xfrm>
            <a:off x="1726" y="-1"/>
            <a:ext cx="2847925" cy="6858001"/>
          </a:xfrm>
          <a:prstGeom prst="rect">
            <a:avLst/>
          </a:prstGeom>
          <a:ln w="12700">
            <a:miter lim="400000"/>
          </a:ln>
        </p:spPr>
      </p:pic>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a:t>Click icon to add picture</a:t>
            </a:r>
          </a:p>
        </p:txBody>
      </p:sp>
    </p:spTree>
    <p:extLst>
      <p:ext uri="{BB962C8B-B14F-4D97-AF65-F5344CB8AC3E}">
        <p14:creationId xmlns:p14="http://schemas.microsoft.com/office/powerpoint/2010/main" val="2591661038"/>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rgbClr val="000000"/>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a:t>Click icon to add picture</a:t>
            </a:r>
          </a:p>
        </p:txBody>
      </p:sp>
      <p:sp>
        <p:nvSpPr>
          <p:cNvPr id="5" name="Rectangle 4">
            <a:extLst>
              <a:ext uri="{FF2B5EF4-FFF2-40B4-BE49-F238E27FC236}">
                <a16:creationId xmlns:a16="http://schemas.microsoft.com/office/drawing/2014/main" id="{72EE9973-E907-0A17-46C0-F6A08E301EA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5FB02E5A-AE1A-FD3D-8C88-2623723A36B9}"/>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83898908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46217"/>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800100" indent="-342900">
              <a:buClr>
                <a:schemeClr val="tx2"/>
              </a:buClr>
              <a:buFont typeface="Arial" panose="020B0604020202020204" pitchFamily="34" charset="0"/>
              <a:buChar char="•"/>
              <a:defRPr sz="1800">
                <a:solidFill>
                  <a:schemeClr val="bg1"/>
                </a:solidFill>
              </a:defRPr>
            </a:lvl2pPr>
            <a:lvl3pPr marL="1257300" indent="-342900">
              <a:buClr>
                <a:schemeClr val="tx2"/>
              </a:buClr>
              <a:buFont typeface="Arial" panose="020B0604020202020204" pitchFamily="34" charset="0"/>
              <a:buChar char="•"/>
              <a:defRPr sz="1600">
                <a:solidFill>
                  <a:schemeClr val="bg1"/>
                </a:solidFill>
              </a:defRPr>
            </a:lvl3pPr>
            <a:lvl4pPr marL="1657350" indent="-285750">
              <a:buClr>
                <a:schemeClr val="tx2"/>
              </a:buClr>
              <a:buFont typeface="Arial" panose="020B0604020202020204" pitchFamily="34" charset="0"/>
              <a:buChar char="•"/>
              <a:defRPr sz="1400">
                <a:solidFill>
                  <a:schemeClr val="bg1"/>
                </a:solidFill>
              </a:defRPr>
            </a:lvl4pPr>
            <a:lvl5pPr marL="2114550" indent="-28575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70129"/>
          </a:xfrm>
          <a:prstGeom prst="rect">
            <a:avLst/>
          </a:prstGeom>
        </p:spPr>
        <p:txBody>
          <a:bodyPr>
            <a:normAutofit/>
          </a:bodyPr>
          <a:lstStyle>
            <a:lvl1pPr marL="0" indent="0">
              <a:buClr>
                <a:schemeClr val="accent2"/>
              </a:buClr>
              <a:buFont typeface="+mj-lt"/>
              <a:buNone/>
              <a:defRPr sz="2000">
                <a:solidFill>
                  <a:schemeClr val="bg1"/>
                </a:solidFill>
              </a:defRPr>
            </a:lvl1pPr>
            <a:lvl2pPr marL="914400" indent="-457200">
              <a:buClr>
                <a:schemeClr val="accent2"/>
              </a:buClr>
              <a:buFont typeface="+mj-lt"/>
              <a:buAutoNum type="arabicPeriod"/>
              <a:defRPr sz="1800">
                <a:solidFill>
                  <a:schemeClr val="bg1"/>
                </a:solidFill>
              </a:defRPr>
            </a:lvl2pPr>
            <a:lvl3pPr marL="1371600" indent="-457200">
              <a:buClr>
                <a:schemeClr val="accent2"/>
              </a:buClr>
              <a:buFont typeface="+mj-lt"/>
              <a:buAutoNum type="arabicPeriod"/>
              <a:defRPr sz="1600">
                <a:solidFill>
                  <a:schemeClr val="bg1"/>
                </a:solidFill>
              </a:defRPr>
            </a:lvl3pPr>
            <a:lvl4pPr marL="1714500" indent="-342900">
              <a:buClr>
                <a:schemeClr val="accent2"/>
              </a:buClr>
              <a:buFont typeface="+mj-lt"/>
              <a:buAutoNum type="arabicPeriod"/>
              <a:defRPr sz="1400">
                <a:solidFill>
                  <a:schemeClr val="bg1"/>
                </a:solidFill>
              </a:defRPr>
            </a:lvl4pPr>
            <a:lvl5pPr marL="2171700" indent="-342900">
              <a:buClr>
                <a:schemeClr val="accent2"/>
              </a:buClr>
              <a:buFont typeface="+mj-lt"/>
              <a:buAutoNum type="arabicPeriod"/>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96DFC34-2A6C-8349-48E9-E7FA7C74E2DC}"/>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1A3E0536-91CE-2BBE-A7AE-826D008B2A6F}"/>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6620509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rgbClr val="000000"/>
                </a:solidFill>
              </a:defRPr>
            </a:lvl1p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6236"/>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800100" indent="-342900">
              <a:buClr>
                <a:schemeClr val="tx2"/>
              </a:buClr>
              <a:buFont typeface="Arial" panose="020B0604020202020204" pitchFamily="34" charset="0"/>
              <a:buChar char="•"/>
              <a:defRPr sz="1800">
                <a:solidFill>
                  <a:srgbClr val="000000"/>
                </a:solidFill>
              </a:defRPr>
            </a:lvl2pPr>
            <a:lvl3pPr marL="1257300" indent="-342900">
              <a:buClr>
                <a:schemeClr val="tx2"/>
              </a:buClr>
              <a:buFont typeface="Arial" panose="020B0604020202020204" pitchFamily="34" charset="0"/>
              <a:buChar char="•"/>
              <a:defRPr sz="1600">
                <a:solidFill>
                  <a:srgbClr val="000000"/>
                </a:solidFill>
              </a:defRPr>
            </a:lvl3pPr>
            <a:lvl4pPr marL="1657350" indent="-285750">
              <a:buClr>
                <a:schemeClr val="tx2"/>
              </a:buClr>
              <a:buFont typeface="Arial" panose="020B0604020202020204" pitchFamily="34" charset="0"/>
              <a:buChar char="•"/>
              <a:defRPr sz="1400">
                <a:solidFill>
                  <a:srgbClr val="000000"/>
                </a:solidFill>
              </a:defRPr>
            </a:lvl4pPr>
            <a:lvl5pPr marL="2114550" indent="-28575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40148"/>
          </a:xfrm>
          <a:prstGeom prst="rect">
            <a:avLst/>
          </a:prstGeom>
        </p:spPr>
        <p:txBody>
          <a:bodyPr>
            <a:normAutofit/>
          </a:bodyPr>
          <a:lstStyle>
            <a:lvl1pPr marL="0" indent="0">
              <a:buClr>
                <a:schemeClr val="tx2"/>
              </a:buClr>
              <a:buFont typeface="+mj-lt"/>
              <a:buNone/>
              <a:defRPr sz="2000">
                <a:solidFill>
                  <a:srgbClr val="000000"/>
                </a:solidFill>
              </a:defRPr>
            </a:lvl1pPr>
            <a:lvl2pPr marL="914400" indent="-457200">
              <a:buClr>
                <a:schemeClr val="tx2"/>
              </a:buClr>
              <a:buFont typeface="+mj-lt"/>
              <a:buAutoNum type="arabicPeriod"/>
              <a:defRPr sz="1800">
                <a:solidFill>
                  <a:srgbClr val="000000"/>
                </a:solidFill>
              </a:defRPr>
            </a:lvl2pPr>
            <a:lvl3pPr marL="1371600" indent="-457200">
              <a:buClr>
                <a:schemeClr val="tx2"/>
              </a:buClr>
              <a:buFont typeface="+mj-lt"/>
              <a:buAutoNum type="arabicPeriod"/>
              <a:defRPr sz="1600">
                <a:solidFill>
                  <a:srgbClr val="000000"/>
                </a:solidFill>
              </a:defRPr>
            </a:lvl3pPr>
            <a:lvl4pPr marL="1714500" indent="-342900">
              <a:buClr>
                <a:schemeClr val="tx2"/>
              </a:buClr>
              <a:buFont typeface="+mj-lt"/>
              <a:buAutoNum type="arabicPeriod"/>
              <a:defRPr sz="1400">
                <a:solidFill>
                  <a:srgbClr val="000000"/>
                </a:solidFill>
              </a:defRPr>
            </a:lvl4pPr>
            <a:lvl5pPr marL="2171700" indent="-342900">
              <a:buClr>
                <a:schemeClr val="tx2"/>
              </a:buClr>
              <a:buFont typeface="+mj-lt"/>
              <a:buAutoNum type="arabicPeriod"/>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0C3E78B-8E73-C83E-751A-33420334D345}"/>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6D4B7466-3FBE-3F97-FC9B-05C15F749EE8}"/>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7618819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a:t>Click icon to add picture</a:t>
            </a:r>
          </a:p>
        </p:txBody>
      </p:sp>
      <p:sp>
        <p:nvSpPr>
          <p:cNvPr id="4" name="Rectangle 3">
            <a:extLst>
              <a:ext uri="{FF2B5EF4-FFF2-40B4-BE49-F238E27FC236}">
                <a16:creationId xmlns:a16="http://schemas.microsoft.com/office/drawing/2014/main" id="{2E485819-BA66-80BB-8AFB-FF8D0E47A1A4}"/>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yellow state with white text&#10;&#10;Description automatically generated">
            <a:extLst>
              <a:ext uri="{FF2B5EF4-FFF2-40B4-BE49-F238E27FC236}">
                <a16:creationId xmlns:a16="http://schemas.microsoft.com/office/drawing/2014/main" id="{F8C08DB2-9EAC-46EF-06DF-99FE64EC5068}"/>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524350799"/>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ntent with Caption - Dark">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311639"/>
          </a:xfrm>
          <a:prstGeom prst="rect">
            <a:avLst/>
          </a:prstGeom>
        </p:spPr>
        <p:txBody>
          <a:bodyPr>
            <a:normAutofit/>
          </a:bodyPr>
          <a:lstStyle>
            <a:lvl1pPr marL="0" indent="0">
              <a:buClr>
                <a:schemeClr val="tx2"/>
              </a:buClr>
              <a:buFont typeface="Arial" panose="020B0604020202020204" pitchFamily="34" charset="0"/>
              <a:buNone/>
              <a:defRPr sz="2400">
                <a:solidFill>
                  <a:schemeClr val="bg1"/>
                </a:solidFill>
              </a:defRPr>
            </a:lvl1pPr>
            <a:lvl2pPr marL="685800" indent="-228600">
              <a:buClr>
                <a:schemeClr val="tx2"/>
              </a:buClr>
              <a:buFont typeface="Arial" panose="020B0604020202020204" pitchFamily="34" charset="0"/>
              <a:buChar char="•"/>
              <a:defRPr sz="2000">
                <a:solidFill>
                  <a:schemeClr val="bg1"/>
                </a:solidFill>
              </a:defRPr>
            </a:lvl2pPr>
            <a:lvl3pPr marL="1143000" indent="-228600">
              <a:buClr>
                <a:schemeClr val="tx2"/>
              </a:buClr>
              <a:buFont typeface="Arial" panose="020B0604020202020204" pitchFamily="34" charset="0"/>
              <a:buChar char="•"/>
              <a:defRPr sz="1800">
                <a:solidFill>
                  <a:schemeClr val="bg1"/>
                </a:solidFill>
              </a:defRPr>
            </a:lvl3pPr>
            <a:lvl4pPr marL="1600200" indent="-228600">
              <a:buClr>
                <a:schemeClr val="tx2"/>
              </a:buClr>
              <a:buFont typeface="Arial" panose="020B0604020202020204" pitchFamily="34" charset="0"/>
              <a:buChar char="•"/>
              <a:defRPr sz="1600">
                <a:solidFill>
                  <a:schemeClr val="bg1"/>
                </a:solidFill>
              </a:defRPr>
            </a:lvl4pPr>
            <a:lvl5pPr marL="2057400" indent="-228600">
              <a:buClr>
                <a:schemeClr val="tx2"/>
              </a:buClr>
              <a:buFont typeface="Arial" panose="020B0604020202020204" pitchFamily="34" charset="0"/>
              <a:buChar char="•"/>
              <a:defRPr sz="16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black background with white letters&#10;&#10;Description automatically generated">
            <a:extLst>
              <a:ext uri="{FF2B5EF4-FFF2-40B4-BE49-F238E27FC236}">
                <a16:creationId xmlns:a16="http://schemas.microsoft.com/office/drawing/2014/main" id="{A02DB073-A41E-DA39-0E89-F62DFF92C9E0}"/>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
        <p:nvSpPr>
          <p:cNvPr id="9" name="Title 1">
            <a:extLst>
              <a:ext uri="{FF2B5EF4-FFF2-40B4-BE49-F238E27FC236}">
                <a16:creationId xmlns:a16="http://schemas.microsoft.com/office/drawing/2014/main" id="{53EDC456-FC9D-39C4-F803-7AADF89795D3}"/>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p>
        </p:txBody>
      </p:sp>
      <p:sp>
        <p:nvSpPr>
          <p:cNvPr id="10" name="Text Placeholder 3">
            <a:extLst>
              <a:ext uri="{FF2B5EF4-FFF2-40B4-BE49-F238E27FC236}">
                <a16:creationId xmlns:a16="http://schemas.microsoft.com/office/drawing/2014/main" id="{F099F91A-142C-7A77-A4A9-67D61E3F4E48}"/>
              </a:ext>
            </a:extLst>
          </p:cNvPr>
          <p:cNvSpPr>
            <a:spLocks noGrp="1"/>
          </p:cNvSpPr>
          <p:nvPr>
            <p:ph type="body" sz="half" idx="2"/>
          </p:nvPr>
        </p:nvSpPr>
        <p:spPr>
          <a:xfrm>
            <a:off x="839788" y="1461542"/>
            <a:ext cx="3932237" cy="4307298"/>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810104AB-DBF6-71FA-6D77-F801B252BA2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black background with white letters&#10;&#10;Description automatically generated">
            <a:extLst>
              <a:ext uri="{FF2B5EF4-FFF2-40B4-BE49-F238E27FC236}">
                <a16:creationId xmlns:a16="http://schemas.microsoft.com/office/drawing/2014/main" id="{522FA315-3362-C0F9-3C78-E79606C3F67F}"/>
              </a:ext>
            </a:extLst>
          </p:cNvPr>
          <p:cNvPicPr>
            <a:picLocks noChangeAspect="1"/>
          </p:cNvPicPr>
          <p:nvPr userDrawn="1"/>
        </p:nvPicPr>
        <p:blipFill rotWithShape="1">
          <a:blip r:embed="rId2"/>
          <a:srcRect l="4639" r="5161"/>
          <a:stretch/>
        </p:blipFill>
        <p:spPr>
          <a:xfrm>
            <a:off x="4266212" y="5945777"/>
            <a:ext cx="3462726" cy="789725"/>
          </a:xfrm>
          <a:prstGeom prst="rect">
            <a:avLst/>
          </a:prstGeom>
        </p:spPr>
      </p:pic>
    </p:spTree>
    <p:extLst>
      <p:ext uri="{BB962C8B-B14F-4D97-AF65-F5344CB8AC3E}">
        <p14:creationId xmlns:p14="http://schemas.microsoft.com/office/powerpoint/2010/main" val="167225214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a:t>Click icon to add picture</a:t>
            </a:r>
          </a:p>
        </p:txBody>
      </p:sp>
      <p:sp>
        <p:nvSpPr>
          <p:cNvPr id="8" name="Rectangle 7">
            <a:extLst>
              <a:ext uri="{FF2B5EF4-FFF2-40B4-BE49-F238E27FC236}">
                <a16:creationId xmlns:a16="http://schemas.microsoft.com/office/drawing/2014/main" id="{668B95E5-CDE5-D3B2-F0C7-2A96E9404768}"/>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state with white text&#10;&#10;Description automatically generated">
            <a:extLst>
              <a:ext uri="{FF2B5EF4-FFF2-40B4-BE49-F238E27FC236}">
                <a16:creationId xmlns:a16="http://schemas.microsoft.com/office/drawing/2014/main" id="{2A12D9A1-F766-72EB-A949-1E4029FBCD88}"/>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052546407"/>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rgbClr val="000000"/>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a:t>Click icon to add picture</a:t>
            </a:r>
          </a:p>
        </p:txBody>
      </p:sp>
      <p:sp>
        <p:nvSpPr>
          <p:cNvPr id="4" name="Rectangle 3">
            <a:extLst>
              <a:ext uri="{FF2B5EF4-FFF2-40B4-BE49-F238E27FC236}">
                <a16:creationId xmlns:a16="http://schemas.microsoft.com/office/drawing/2014/main" id="{BAFCBE71-8D59-0A88-A036-51D1F3AEF3EB}"/>
              </a:ext>
            </a:extLst>
          </p:cNvPr>
          <p:cNvSpPr/>
          <p:nvPr userDrawn="1"/>
        </p:nvSpPr>
        <p:spPr>
          <a:xfrm>
            <a:off x="-1" y="8313"/>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state with white text&#10;&#10;Description automatically generated">
            <a:extLst>
              <a:ext uri="{FF2B5EF4-FFF2-40B4-BE49-F238E27FC236}">
                <a16:creationId xmlns:a16="http://schemas.microsoft.com/office/drawing/2014/main" id="{1216AE49-B412-B991-E53C-C35783BB2302}"/>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248677290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3002144" y="1122363"/>
            <a:ext cx="8261969" cy="2381488"/>
          </a:xfrm>
        </p:spPr>
        <p:txBody>
          <a:bodyPr anchor="b"/>
          <a:lstStyle>
            <a:lvl1pPr algn="ctr">
              <a:defRPr sz="6000" b="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3002144" y="3602038"/>
            <a:ext cx="8261969" cy="1651523"/>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67FF8078-3202-5BA6-4B6D-21AFA554AA6D}"/>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state with white text&#10;&#10;Description automatically generated">
            <a:extLst>
              <a:ext uri="{FF2B5EF4-FFF2-40B4-BE49-F238E27FC236}">
                <a16:creationId xmlns:a16="http://schemas.microsoft.com/office/drawing/2014/main" id="{FB7F5512-0339-17EB-A960-8538188B4685}"/>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30998223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C445B401-A065-145F-F5C7-81323EE49FCE}"/>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yellow rectangular shape with black outline&#10;&#10;Description automatically generated">
            <a:extLst>
              <a:ext uri="{FF2B5EF4-FFF2-40B4-BE49-F238E27FC236}">
                <a16:creationId xmlns:a16="http://schemas.microsoft.com/office/drawing/2014/main" id="{8C87B212-28AF-4455-4182-8132BFF238B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22762601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228600" indent="-228600">
              <a:buClr>
                <a:schemeClr val="tx2"/>
              </a:buClr>
              <a:buFont typeface="Arial" panose="020B0604020202020204" pitchFamily="34" charset="0"/>
              <a:buChar char="•"/>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a:extLst>
              <a:ext uri="{FF2B5EF4-FFF2-40B4-BE49-F238E27FC236}">
                <a16:creationId xmlns:a16="http://schemas.microsoft.com/office/drawing/2014/main" id="{1C630466-D6C7-382C-6FB3-CEEBB0C6CE0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yellow rectangular shape with black outline&#10;&#10;Description automatically generated">
            <a:extLst>
              <a:ext uri="{FF2B5EF4-FFF2-40B4-BE49-F238E27FC236}">
                <a16:creationId xmlns:a16="http://schemas.microsoft.com/office/drawing/2014/main" id="{2568DA28-EDD1-BBC5-B57F-7A32B7D65191}"/>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23040851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0" indent="0">
              <a:buClr>
                <a:schemeClr val="tx2"/>
              </a:buClr>
              <a:buFont typeface="Arial" panose="020B0604020202020204" pitchFamily="34" charset="0"/>
              <a:buNone/>
              <a:defRPr>
                <a:solidFill>
                  <a:schemeClr val="tx1"/>
                </a:solidFill>
              </a:defRPr>
            </a:lvl1pPr>
            <a:lvl2pPr marL="800100" indent="-342900">
              <a:buClr>
                <a:schemeClr val="tx2"/>
              </a:buClr>
              <a:buFont typeface="Arial" panose="020B0604020202020204" pitchFamily="34" charset="0"/>
              <a:buChar char="•"/>
              <a:defRPr>
                <a:solidFill>
                  <a:schemeClr val="tx1"/>
                </a:solidFill>
              </a:defRPr>
            </a:lvl2pPr>
            <a:lvl3pPr marL="1257300" indent="-342900">
              <a:buClr>
                <a:schemeClr val="tx2"/>
              </a:buClr>
              <a:buFont typeface="Arial" panose="020B0604020202020204" pitchFamily="34" charset="0"/>
              <a:buChar char="•"/>
              <a:defRPr>
                <a:solidFill>
                  <a:schemeClr val="tx1"/>
                </a:solidFill>
              </a:defRPr>
            </a:lvl3pPr>
            <a:lvl4pPr marL="1657350" indent="-285750">
              <a:buClr>
                <a:schemeClr val="tx2"/>
              </a:buClr>
              <a:buFont typeface="Arial" panose="020B0604020202020204" pitchFamily="34" charset="0"/>
              <a:buChar char="•"/>
              <a:defRPr>
                <a:solidFill>
                  <a:schemeClr val="tx1"/>
                </a:solidFill>
              </a:defRPr>
            </a:lvl4pPr>
            <a:lvl5pPr marL="2114550" indent="-28575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28E1721-22B4-3235-7BD8-566777C3246F}"/>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yellow rectangular shape with black outline&#10;&#10;Description automatically generated">
            <a:extLst>
              <a:ext uri="{FF2B5EF4-FFF2-40B4-BE49-F238E27FC236}">
                <a16:creationId xmlns:a16="http://schemas.microsoft.com/office/drawing/2014/main" id="{5E98AAFF-EDA6-9514-E34F-A78A6E4C5C73}"/>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36315133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bg1"/>
                </a:solidFill>
              </a:defRPr>
            </a:lvl1pPr>
            <a:lvl2pPr marL="800100" indent="-342900">
              <a:buClr>
                <a:schemeClr val="tx2"/>
              </a:buClr>
              <a:buFont typeface="Arial" panose="020B0604020202020204" pitchFamily="34" charset="0"/>
              <a:buChar char="•"/>
              <a:defRPr>
                <a:solidFill>
                  <a:schemeClr val="bg1"/>
                </a:solidFill>
              </a:defRPr>
            </a:lvl2pPr>
            <a:lvl3pPr marL="1257300" indent="-342900">
              <a:buClr>
                <a:schemeClr val="tx2"/>
              </a:buClr>
              <a:buFont typeface="Arial" panose="020B0604020202020204" pitchFamily="34" charset="0"/>
              <a:buChar char="•"/>
              <a:defRPr>
                <a:solidFill>
                  <a:schemeClr val="bg1"/>
                </a:solidFill>
              </a:defRPr>
            </a:lvl3pPr>
            <a:lvl4pPr marL="1657350" indent="-285750">
              <a:buClr>
                <a:schemeClr val="tx2"/>
              </a:buClr>
              <a:buFont typeface="Arial" panose="020B0604020202020204" pitchFamily="34" charset="0"/>
              <a:buChar char="•"/>
              <a:defRPr>
                <a:solidFill>
                  <a:schemeClr val="bg1"/>
                </a:solidFill>
              </a:defRPr>
            </a:lvl4pPr>
            <a:lvl5pPr marL="2114550" indent="-28575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lvl1pPr>
              <a:defRPr>
                <a:solidFill>
                  <a:schemeClr val="bg1"/>
                </a:solidFill>
              </a:defRPr>
            </a:lvl1pPr>
          </a:lstStyle>
          <a:p>
            <a:r>
              <a:rPr lang="en-US"/>
              <a:t>Click icon to add picture</a:t>
            </a:r>
          </a:p>
        </p:txBody>
      </p:sp>
      <p:sp>
        <p:nvSpPr>
          <p:cNvPr id="8" name="Rectangle 7">
            <a:extLst>
              <a:ext uri="{FF2B5EF4-FFF2-40B4-BE49-F238E27FC236}">
                <a16:creationId xmlns:a16="http://schemas.microsoft.com/office/drawing/2014/main" id="{02118A80-47A0-499D-C28F-0D4E20ABA80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yellow state with white text&#10;&#10;Description automatically generated">
            <a:extLst>
              <a:ext uri="{FF2B5EF4-FFF2-40B4-BE49-F238E27FC236}">
                <a16:creationId xmlns:a16="http://schemas.microsoft.com/office/drawing/2014/main" id="{F5219791-C418-A720-E0EB-B73BFCF98D61}"/>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51531685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tx1"/>
                </a:solidFill>
              </a:defRPr>
            </a:lvl1pPr>
            <a:lvl2pPr marL="685800" indent="-228600">
              <a:buClr>
                <a:schemeClr val="tx2"/>
              </a:buClr>
              <a:buFont typeface="Arial" panose="020B0604020202020204" pitchFamily="34" charset="0"/>
              <a:buChar char="•"/>
              <a:defRPr>
                <a:solidFill>
                  <a:schemeClr val="tx1"/>
                </a:solidFill>
              </a:defRPr>
            </a:lvl2pPr>
            <a:lvl3pPr marL="1143000" indent="-228600">
              <a:buClr>
                <a:schemeClr val="tx2"/>
              </a:buClr>
              <a:buFont typeface="Arial" panose="020B0604020202020204" pitchFamily="34" charset="0"/>
              <a:buChar char="•"/>
              <a:defRPr>
                <a:solidFill>
                  <a:schemeClr val="tx1"/>
                </a:solidFill>
              </a:defRPr>
            </a:lvl3pPr>
            <a:lvl4pPr marL="1600200" indent="-228600">
              <a:buClr>
                <a:schemeClr val="tx2"/>
              </a:buClr>
              <a:buFont typeface="Arial" panose="020B0604020202020204" pitchFamily="34" charset="0"/>
              <a:buChar char="•"/>
              <a:defRPr>
                <a:solidFill>
                  <a:schemeClr val="tx1"/>
                </a:solidFill>
              </a:defRPr>
            </a:lvl4pPr>
            <a:lvl5pPr marL="2057400" indent="-22860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p>
            <a:r>
              <a:rPr lang="en-US"/>
              <a:t>Click icon to add picture</a:t>
            </a:r>
          </a:p>
        </p:txBody>
      </p:sp>
      <p:sp>
        <p:nvSpPr>
          <p:cNvPr id="5" name="Rectangle 4">
            <a:extLst>
              <a:ext uri="{FF2B5EF4-FFF2-40B4-BE49-F238E27FC236}">
                <a16:creationId xmlns:a16="http://schemas.microsoft.com/office/drawing/2014/main" id="{9516A338-E93B-68D2-02EB-329981EB541B}"/>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yellow rectangular shape with black outline&#10;&#10;Description automatically generated">
            <a:extLst>
              <a:ext uri="{FF2B5EF4-FFF2-40B4-BE49-F238E27FC236}">
                <a16:creationId xmlns:a16="http://schemas.microsoft.com/office/drawing/2014/main" id="{398D22FC-E455-B3CA-110D-43D6E8DCEE05}"/>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0487901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37844"/>
          </a:xfrm>
        </p:spPr>
        <p:txBody>
          <a:bodyPr/>
          <a:lstStyle>
            <a:lvl1pPr marL="514350" indent="-514350">
              <a:buClr>
                <a:schemeClr val="tx2"/>
              </a:buClr>
              <a:buFont typeface="Arial" panose="020B0604020202020204" pitchFamily="34" charset="0"/>
              <a:buChar char="•"/>
              <a:defRPr>
                <a:solidFill>
                  <a:schemeClr val="bg1"/>
                </a:solidFill>
              </a:defRPr>
            </a:lvl1pPr>
            <a:lvl2pPr marL="914400" indent="-457200">
              <a:buClr>
                <a:schemeClr val="tx2"/>
              </a:buClr>
              <a:buFont typeface="Arial" panose="020B0604020202020204" pitchFamily="34" charset="0"/>
              <a:buChar char="•"/>
              <a:defRPr>
                <a:solidFill>
                  <a:schemeClr val="bg1"/>
                </a:solidFill>
              </a:defRPr>
            </a:lvl2pPr>
            <a:lvl3pPr marL="1371600" indent="-457200">
              <a:buClr>
                <a:schemeClr val="tx2"/>
              </a:buClr>
              <a:buFont typeface="Arial" panose="020B0604020202020204" pitchFamily="34" charset="0"/>
              <a:buChar char="•"/>
              <a:defRPr>
                <a:solidFill>
                  <a:schemeClr val="bg1"/>
                </a:solidFill>
              </a:defRPr>
            </a:lvl3pPr>
            <a:lvl4pPr marL="1714500" indent="-342900">
              <a:buClr>
                <a:schemeClr val="tx2"/>
              </a:buClr>
              <a:buFont typeface="Arial" panose="020B0604020202020204" pitchFamily="34" charset="0"/>
              <a:buChar char="•"/>
              <a:defRPr>
                <a:solidFill>
                  <a:schemeClr val="bg1"/>
                </a:solidFill>
              </a:defRPr>
            </a:lvl4pPr>
            <a:lvl5pPr marL="2171700" indent="-3429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61756"/>
          </a:xfrm>
        </p:spPr>
        <p:txBody>
          <a:bodyPr/>
          <a:lstStyle>
            <a:lvl1pPr marL="514350" indent="-514350">
              <a:buClr>
                <a:schemeClr val="accent2"/>
              </a:buClr>
              <a:buFont typeface="+mj-lt"/>
              <a:buAutoNum type="arabicPeriod"/>
              <a:defRPr>
                <a:solidFill>
                  <a:schemeClr val="bg1"/>
                </a:solidFill>
              </a:defRPr>
            </a:lvl1pPr>
            <a:lvl2pPr marL="914400" indent="-457200">
              <a:buClr>
                <a:schemeClr val="accent2"/>
              </a:buClr>
              <a:buFont typeface="+mj-lt"/>
              <a:buAutoNum type="arabicPeriod"/>
              <a:defRPr>
                <a:solidFill>
                  <a:schemeClr val="bg1"/>
                </a:solidFill>
              </a:defRPr>
            </a:lvl2pPr>
            <a:lvl3pPr marL="1371600" indent="-457200">
              <a:buClr>
                <a:schemeClr val="accent2"/>
              </a:buClr>
              <a:buFont typeface="+mj-lt"/>
              <a:buAutoNum type="arabicPeriod"/>
              <a:defRPr>
                <a:solidFill>
                  <a:schemeClr val="bg1"/>
                </a:solidFill>
              </a:defRPr>
            </a:lvl3pPr>
            <a:lvl4pPr marL="1714500" indent="-342900">
              <a:buClr>
                <a:schemeClr val="accent2"/>
              </a:buClr>
              <a:buFont typeface="+mj-lt"/>
              <a:buAutoNum type="arabicPeriod"/>
              <a:defRPr>
                <a:solidFill>
                  <a:schemeClr val="bg1"/>
                </a:solidFill>
              </a:defRPr>
            </a:lvl4pPr>
            <a:lvl5pPr marL="2171700" indent="-342900">
              <a:buClr>
                <a:schemeClr val="accent2"/>
              </a:buClr>
              <a:buFont typeface="+mj-lt"/>
              <a:buAutoNum type="arabicPeriod"/>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FD823D3C-0610-ED62-4793-BAD9715F5DE8}"/>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yellow rectangular shape with black outline&#10;&#10;Description automatically generated">
            <a:extLst>
              <a:ext uri="{FF2B5EF4-FFF2-40B4-BE49-F238E27FC236}">
                <a16:creationId xmlns:a16="http://schemas.microsoft.com/office/drawing/2014/main" id="{9F12FA17-7B40-53A8-0C0C-563E4F3199D1}"/>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19889776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D9D286-8B40-A864-7E8F-FB88F7E07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184705-E27D-C3F0-26F1-94013626C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1987927"/>
      </p:ext>
    </p:extLst>
  </p:cSld>
  <p:clrMap bg1="lt1" tx1="dk1" bg2="lt2" tx2="dk2" accent1="accent1" accent2="accent2" accent3="accent3" accent4="accent4" accent5="accent5" accent6="accent6" hlink="hlink" folHlink="folHlink"/>
  <p:sldLayoutIdLst>
    <p:sldLayoutId id="2147483797" r:id="rId1"/>
    <p:sldLayoutId id="2147483813" r:id="rId2"/>
    <p:sldLayoutId id="2147483814"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 id="2147483670" r:id="rId15"/>
    <p:sldLayoutId id="2147483671" r:id="rId16"/>
    <p:sldLayoutId id="2147483694" r:id="rId17"/>
    <p:sldLayoutId id="2147483681" r:id="rId18"/>
    <p:sldLayoutId id="2147483697" r:id="rId19"/>
    <p:sldLayoutId id="2147483667" r:id="rId20"/>
    <p:sldLayoutId id="2147483668" r:id="rId21"/>
    <p:sldLayoutId id="2147483664" r:id="rId22"/>
    <p:sldLayoutId id="2147483653" r:id="rId23"/>
    <p:sldLayoutId id="2147483674" r:id="rId24"/>
    <p:sldLayoutId id="2147483680" r:id="rId25"/>
    <p:sldLayoutId id="2147483693" r:id="rId26"/>
    <p:sldLayoutId id="2147483687" r:id="rId2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keshields@mt.gov" TargetMode="External"/><Relationship Id="rId2" Type="http://schemas.openxmlformats.org/officeDocument/2006/relationships/hyperlink" Target="https://commerce.mt.gov/Housing/Rental-Assistance/Admin-Pla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07_31889DBE.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42099-9BB1-272A-1658-807DF5961A3A}"/>
              </a:ext>
            </a:extLst>
          </p:cNvPr>
          <p:cNvSpPr>
            <a:spLocks noGrp="1"/>
          </p:cNvSpPr>
          <p:nvPr>
            <p:ph type="ctrTitle"/>
          </p:nvPr>
        </p:nvSpPr>
        <p:spPr>
          <a:xfrm>
            <a:off x="1524000" y="1717350"/>
            <a:ext cx="9144000" cy="2387600"/>
          </a:xfrm>
        </p:spPr>
        <p:txBody>
          <a:bodyPr>
            <a:normAutofit fontScale="90000"/>
          </a:bodyPr>
          <a:lstStyle/>
          <a:p>
            <a:r>
              <a:rPr lang="en-US"/>
              <a:t>Housing Choice Voucher </a:t>
            </a:r>
            <a:br>
              <a:rPr lang="en-US"/>
            </a:br>
            <a:r>
              <a:rPr lang="en-US"/>
              <a:t>Draft FY 2026 Administrative Plan </a:t>
            </a:r>
            <a:br>
              <a:rPr lang="en-US"/>
            </a:br>
            <a:r>
              <a:rPr lang="en-US"/>
              <a:t>Public Hearing</a:t>
            </a:r>
          </a:p>
        </p:txBody>
      </p:sp>
      <p:sp>
        <p:nvSpPr>
          <p:cNvPr id="3" name="Subtitle 2">
            <a:extLst>
              <a:ext uri="{FF2B5EF4-FFF2-40B4-BE49-F238E27FC236}">
                <a16:creationId xmlns:a16="http://schemas.microsoft.com/office/drawing/2014/main" id="{86B773CB-F98B-12E8-15C0-84963CB87B82}"/>
              </a:ext>
            </a:extLst>
          </p:cNvPr>
          <p:cNvSpPr>
            <a:spLocks noGrp="1"/>
          </p:cNvSpPr>
          <p:nvPr>
            <p:ph type="subTitle" idx="1"/>
          </p:nvPr>
        </p:nvSpPr>
        <p:spPr>
          <a:xfrm>
            <a:off x="1524000" y="3956942"/>
            <a:ext cx="9144000" cy="1655762"/>
          </a:xfrm>
        </p:spPr>
        <p:txBody>
          <a:bodyPr vert="horz" lIns="91440" tIns="45720" rIns="91440" bIns="45720" rtlCol="0" anchor="t">
            <a:normAutofit/>
          </a:bodyPr>
          <a:lstStyle/>
          <a:p>
            <a:endParaRPr lang="en-US"/>
          </a:p>
          <a:p>
            <a:r>
              <a:rPr lang="en-US"/>
              <a:t>March 5, 2025</a:t>
            </a:r>
            <a:endParaRPr lang="en-US">
              <a:cs typeface="Helvetica"/>
            </a:endParaRPr>
          </a:p>
          <a:p>
            <a:r>
              <a:rPr lang="en-US"/>
              <a:t>10:00 am MST</a:t>
            </a:r>
            <a:endParaRPr lang="en-US">
              <a:cs typeface="Helvetica"/>
            </a:endParaRPr>
          </a:p>
        </p:txBody>
      </p:sp>
    </p:spTree>
    <p:extLst>
      <p:ext uri="{BB962C8B-B14F-4D97-AF65-F5344CB8AC3E}">
        <p14:creationId xmlns:p14="http://schemas.microsoft.com/office/powerpoint/2010/main" val="1779366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38369-5D03-2154-0CAC-2EFB45F925B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0CE0E13-FF7B-2124-631C-1A52CBB2958F}"/>
              </a:ext>
            </a:extLst>
          </p:cNvPr>
          <p:cNvSpPr>
            <a:spLocks noGrp="1"/>
          </p:cNvSpPr>
          <p:nvPr>
            <p:ph type="subTitle" idx="1"/>
          </p:nvPr>
        </p:nvSpPr>
        <p:spPr>
          <a:xfrm>
            <a:off x="1524000" y="452207"/>
            <a:ext cx="9144000" cy="5098774"/>
          </a:xfrm>
        </p:spPr>
        <p:txBody>
          <a:bodyPr vert="horz" lIns="91440" tIns="45720" rIns="91440" bIns="45720" rtlCol="0" anchor="t">
            <a:normAutofit lnSpcReduction="10000"/>
          </a:bodyPr>
          <a:lstStyle/>
          <a:p>
            <a:pPr marL="342900" indent="-342900" algn="l">
              <a:buChar char="•"/>
            </a:pPr>
            <a:endParaRPr lang="en-US">
              <a:cs typeface="Helvetica"/>
            </a:endParaRPr>
          </a:p>
          <a:p>
            <a:r>
              <a:rPr lang="en-US" sz="3600" dirty="0"/>
              <a:t>Commerce Updates to Verification Process</a:t>
            </a:r>
            <a:endParaRPr lang="en-US" sz="3600" dirty="0">
              <a:cs typeface="Helvetica"/>
            </a:endParaRPr>
          </a:p>
          <a:p>
            <a:pPr marL="342900" indent="-342900" algn="l">
              <a:buFont typeface="Arial,Sans-Serif" panose="020B0604020202020204" pitchFamily="34" charset="0"/>
              <a:buChar char="•"/>
            </a:pPr>
            <a:endParaRPr lang="en-US" sz="2800">
              <a:cs typeface="Helvetica"/>
            </a:endParaRPr>
          </a:p>
          <a:p>
            <a:pPr marL="342900" indent="-342900" algn="l">
              <a:buFont typeface="Arial,Sans-Serif" panose="020B0604020202020204" pitchFamily="34" charset="0"/>
              <a:buChar char="•"/>
            </a:pPr>
            <a:r>
              <a:rPr lang="en-US" sz="2800" dirty="0"/>
              <a:t>Commerce will accept other programs' Safe Harbor determinations of income at time of annual reexamination, including but not limited to:</a:t>
            </a:r>
            <a:endParaRPr lang="en-US" sz="2800" dirty="0">
              <a:cs typeface="Helvetica"/>
            </a:endParaRPr>
          </a:p>
          <a:p>
            <a:pPr marL="800100" lvl="1" indent="-342900" algn="l">
              <a:buFont typeface="Arial,Sans-Serif" panose="020B0604020202020204" pitchFamily="34" charset="0"/>
              <a:buChar char="•"/>
            </a:pPr>
            <a:r>
              <a:rPr lang="en-US" sz="2400" dirty="0">
                <a:solidFill>
                  <a:srgbClr val="FFFFFF"/>
                </a:solidFill>
                <a:cs typeface="Helvetica"/>
              </a:rPr>
              <a:t>Temporary Assistance for Needy Families</a:t>
            </a:r>
          </a:p>
          <a:p>
            <a:pPr marL="800100" lvl="1" indent="-342900" algn="l">
              <a:buFont typeface="Arial,Sans-Serif" panose="020B0604020202020204" pitchFamily="34" charset="0"/>
              <a:buChar char="•"/>
            </a:pPr>
            <a:r>
              <a:rPr lang="en-US" sz="2400" dirty="0">
                <a:solidFill>
                  <a:srgbClr val="FFFFFF"/>
                </a:solidFill>
                <a:cs typeface="Helvetica"/>
              </a:rPr>
              <a:t>Medicaid</a:t>
            </a:r>
          </a:p>
          <a:p>
            <a:pPr marL="800100" lvl="1" indent="-342900" algn="l">
              <a:buFont typeface="Arial,Sans-Serif" panose="020B0604020202020204" pitchFamily="34" charset="0"/>
              <a:buChar char="•"/>
            </a:pPr>
            <a:r>
              <a:rPr lang="en-US" sz="2400" dirty="0">
                <a:solidFill>
                  <a:srgbClr val="FFFFFF"/>
                </a:solidFill>
                <a:cs typeface="Helvetica"/>
              </a:rPr>
              <a:t>Low-Income Housing Tax Credit (only if including source documentation; no self-certification)</a:t>
            </a:r>
          </a:p>
          <a:p>
            <a:pPr marL="800100" lvl="1" indent="-342900" algn="l">
              <a:buFont typeface="Arial,Sans-Serif" panose="020B0604020202020204" pitchFamily="34" charset="0"/>
              <a:buChar char="•"/>
            </a:pPr>
            <a:r>
              <a:rPr lang="en-US" sz="2400" dirty="0">
                <a:solidFill>
                  <a:srgbClr val="FFFFFF"/>
                </a:solidFill>
                <a:cs typeface="Helvetica"/>
              </a:rPr>
              <a:t>Social Security Income</a:t>
            </a:r>
          </a:p>
          <a:p>
            <a:pPr marL="800100" lvl="1" indent="-342900" algn="l">
              <a:buFont typeface="Arial,Sans-Serif" panose="020B0604020202020204" pitchFamily="34" charset="0"/>
              <a:buChar char="•"/>
            </a:pPr>
            <a:r>
              <a:rPr lang="en-US" sz="2400" dirty="0">
                <a:solidFill>
                  <a:srgbClr val="FFFFFF"/>
                </a:solidFill>
                <a:cs typeface="Helvetica"/>
              </a:rPr>
              <a:t>Other programs administered by the HUD Secretary</a:t>
            </a:r>
          </a:p>
          <a:p>
            <a:pPr marL="800100" lvl="1" indent="-342900" algn="l">
              <a:buFont typeface="Arial,Sans-Serif" panose="020B0604020202020204" pitchFamily="34" charset="0"/>
              <a:buChar char="•"/>
            </a:pPr>
            <a:endParaRPr lang="en-US">
              <a:solidFill>
                <a:srgbClr val="FFFFFF"/>
              </a:solidFill>
              <a:cs typeface="Helvetica"/>
            </a:endParaRPr>
          </a:p>
          <a:p>
            <a:pPr marL="800100" lvl="1" indent="-342900" algn="l">
              <a:buFont typeface="Arial,Sans-Serif" panose="020B0604020202020204" pitchFamily="34" charset="0"/>
              <a:buChar char="•"/>
            </a:pPr>
            <a:endParaRPr lang="en-US">
              <a:solidFill>
                <a:srgbClr val="112F60"/>
              </a:solidFill>
              <a:cs typeface="Helvetica"/>
            </a:endParaRPr>
          </a:p>
          <a:p>
            <a:pPr marL="800100" lvl="1" indent="-342900" algn="l">
              <a:buFont typeface="Arial" panose="020B0604020202020204" pitchFamily="34" charset="0"/>
              <a:buChar char="•"/>
            </a:pPr>
            <a:endParaRPr lang="en-US">
              <a:solidFill>
                <a:schemeClr val="bg1"/>
              </a:solidFill>
              <a:cs typeface="Helvetica"/>
            </a:endParaRPr>
          </a:p>
          <a:p>
            <a:pPr marL="800100" lvl="1" indent="-342900" algn="l">
              <a:buFont typeface="Arial" panose="020B0604020202020204" pitchFamily="34" charset="0"/>
              <a:buChar char="•"/>
            </a:pPr>
            <a:endParaRPr lang="en-US">
              <a:solidFill>
                <a:schemeClr val="bg1"/>
              </a:solidFill>
              <a:cs typeface="Helvetica"/>
            </a:endParaRPr>
          </a:p>
        </p:txBody>
      </p:sp>
    </p:spTree>
    <p:extLst>
      <p:ext uri="{BB962C8B-B14F-4D97-AF65-F5344CB8AC3E}">
        <p14:creationId xmlns:p14="http://schemas.microsoft.com/office/powerpoint/2010/main" val="228998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7EA53-A849-69A0-AF7A-AC01C55CF61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6362DD2-CC72-5CFA-758D-2CB058975995}"/>
              </a:ext>
            </a:extLst>
          </p:cNvPr>
          <p:cNvSpPr>
            <a:spLocks noGrp="1"/>
          </p:cNvSpPr>
          <p:nvPr>
            <p:ph type="subTitle" idx="1"/>
          </p:nvPr>
        </p:nvSpPr>
        <p:spPr>
          <a:xfrm>
            <a:off x="1524000" y="452207"/>
            <a:ext cx="9144000" cy="5098774"/>
          </a:xfrm>
        </p:spPr>
        <p:txBody>
          <a:bodyPr vert="horz" lIns="91440" tIns="45720" rIns="91440" bIns="45720" rtlCol="0" anchor="t">
            <a:normAutofit/>
          </a:bodyPr>
          <a:lstStyle/>
          <a:p>
            <a:r>
              <a:rPr lang="en-US" sz="3600" dirty="0"/>
              <a:t>Updated VASH Operating Requirements</a:t>
            </a:r>
            <a:endParaRPr lang="en-US" sz="3600" dirty="0">
              <a:cs typeface="Helvetica"/>
            </a:endParaRPr>
          </a:p>
          <a:p>
            <a:endParaRPr lang="en-US" sz="3600"/>
          </a:p>
          <a:p>
            <a:pPr marL="800100" lvl="1" indent="-342900" algn="l">
              <a:buFont typeface="Arial" panose="020B0604020202020204" pitchFamily="34" charset="0"/>
              <a:buChar char="•"/>
            </a:pPr>
            <a:r>
              <a:rPr lang="en-US" sz="2800" dirty="0">
                <a:solidFill>
                  <a:schemeClr val="bg1"/>
                </a:solidFill>
              </a:rPr>
              <a:t>New flexibility around verifying social security number </a:t>
            </a:r>
            <a:endParaRPr lang="en-US" sz="2800" dirty="0">
              <a:solidFill>
                <a:schemeClr val="bg1"/>
              </a:solidFill>
              <a:cs typeface="Helvetica"/>
            </a:endParaRPr>
          </a:p>
          <a:p>
            <a:pPr marL="800100" lvl="1" indent="-342900" algn="l">
              <a:buFont typeface="Arial" panose="020B0604020202020204" pitchFamily="34" charset="0"/>
              <a:buChar char="•"/>
            </a:pPr>
            <a:r>
              <a:rPr lang="en-US" sz="2800" dirty="0">
                <a:solidFill>
                  <a:schemeClr val="bg1"/>
                </a:solidFill>
              </a:rPr>
              <a:t>New requirement for PHAs to serve veterans up to the low-income limit (i.e.,80% area median income) </a:t>
            </a:r>
            <a:endParaRPr lang="en-US" sz="2800" dirty="0">
              <a:solidFill>
                <a:schemeClr val="bg1"/>
              </a:solidFill>
              <a:cs typeface="Helvetica"/>
            </a:endParaRPr>
          </a:p>
          <a:p>
            <a:pPr marL="800100" lvl="1" indent="-342900" algn="l">
              <a:buFont typeface="Arial" panose="020B0604020202020204" pitchFamily="34" charset="0"/>
              <a:buChar char="•"/>
            </a:pPr>
            <a:r>
              <a:rPr lang="en-US" sz="2800" dirty="0">
                <a:solidFill>
                  <a:schemeClr val="bg1"/>
                </a:solidFill>
              </a:rPr>
              <a:t>New requirement to exclude VA disability income to determine initial eligibility</a:t>
            </a:r>
            <a:endParaRPr lang="en-US" sz="2800" dirty="0">
              <a:solidFill>
                <a:schemeClr val="bg1"/>
              </a:solidFill>
              <a:cs typeface="Helvetica"/>
            </a:endParaRPr>
          </a:p>
          <a:p>
            <a:pPr marL="800100" lvl="1" indent="-342900" algn="l">
              <a:buFont typeface="Arial" panose="020B0604020202020204" pitchFamily="34" charset="0"/>
              <a:buChar char="•"/>
            </a:pPr>
            <a:r>
              <a:rPr lang="en-US" sz="2800" dirty="0">
                <a:solidFill>
                  <a:schemeClr val="bg1"/>
                </a:solidFill>
              </a:rPr>
              <a:t>New requirement for PHAs to accept self-certification of assets under $50,000</a:t>
            </a:r>
            <a:endParaRPr lang="en-US" sz="2800" dirty="0">
              <a:solidFill>
                <a:schemeClr val="bg1"/>
              </a:solidFill>
              <a:cs typeface="Helvetica"/>
            </a:endParaRPr>
          </a:p>
        </p:txBody>
      </p:sp>
    </p:spTree>
    <p:extLst>
      <p:ext uri="{BB962C8B-B14F-4D97-AF65-F5344CB8AC3E}">
        <p14:creationId xmlns:p14="http://schemas.microsoft.com/office/powerpoint/2010/main" val="2280890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97B0F-8302-675D-E135-1362CC45BE7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F56DCFF-1CF8-EEDA-7577-1799F084FBE7}"/>
              </a:ext>
            </a:extLst>
          </p:cNvPr>
          <p:cNvSpPr>
            <a:spLocks noGrp="1"/>
          </p:cNvSpPr>
          <p:nvPr>
            <p:ph type="subTitle" idx="1"/>
          </p:nvPr>
        </p:nvSpPr>
        <p:spPr>
          <a:xfrm>
            <a:off x="1524000" y="420892"/>
            <a:ext cx="9144000" cy="5098774"/>
          </a:xfrm>
        </p:spPr>
        <p:txBody>
          <a:bodyPr vert="horz" lIns="91440" tIns="45720" rIns="91440" bIns="45720" rtlCol="0" anchor="t">
            <a:normAutofit/>
          </a:bodyPr>
          <a:lstStyle/>
          <a:p>
            <a:r>
              <a:rPr lang="en-US" sz="3600" dirty="0"/>
              <a:t>Updated VASH Operating Requirements</a:t>
            </a:r>
            <a:endParaRPr lang="en-US" sz="3600" dirty="0">
              <a:cs typeface="Helvetica"/>
            </a:endParaRPr>
          </a:p>
          <a:p>
            <a:endParaRPr lang="en-US" sz="3600"/>
          </a:p>
          <a:p>
            <a:pPr marL="800100" lvl="1" indent="-342900" algn="l">
              <a:buFont typeface="Arial" panose="020B0604020202020204" pitchFamily="34" charset="0"/>
              <a:buChar char="•"/>
            </a:pPr>
            <a:r>
              <a:rPr lang="en-US" sz="2800" dirty="0">
                <a:solidFill>
                  <a:schemeClr val="bg1"/>
                </a:solidFill>
              </a:rPr>
              <a:t>New authorization for PHAs to apply reasonable accommodation exception payment standards for HUD-VASH without additional HUD approval</a:t>
            </a:r>
            <a:endParaRPr lang="en-US" sz="2800" dirty="0">
              <a:solidFill>
                <a:schemeClr val="bg1"/>
              </a:solidFill>
              <a:cs typeface="Helvetica"/>
            </a:endParaRPr>
          </a:p>
          <a:p>
            <a:pPr marL="800100" lvl="1" indent="-342900" algn="l">
              <a:buFont typeface="Arial" panose="020B0604020202020204" pitchFamily="34" charset="0"/>
              <a:buChar char="•"/>
            </a:pPr>
            <a:r>
              <a:rPr lang="en-US" sz="2800" dirty="0">
                <a:solidFill>
                  <a:schemeClr val="bg1"/>
                </a:solidFill>
              </a:rPr>
              <a:t>New flexibility to allow noncompetitive selection of one or more PBV projects where all units in the project are exclusively available to HUD-VASH families on site of a VA facility</a:t>
            </a:r>
            <a:endParaRPr lang="en-US" sz="2800" dirty="0">
              <a:solidFill>
                <a:schemeClr val="bg1"/>
              </a:solidFill>
              <a:cs typeface="Helvetica"/>
            </a:endParaRPr>
          </a:p>
          <a:p>
            <a:pPr marL="800100" lvl="1" indent="-342900" algn="l">
              <a:buFont typeface="Arial" panose="020B0604020202020204" pitchFamily="34" charset="0"/>
              <a:buChar char="•"/>
            </a:pPr>
            <a:r>
              <a:rPr lang="en-US" sz="2800" dirty="0">
                <a:solidFill>
                  <a:schemeClr val="bg1"/>
                </a:solidFill>
              </a:rPr>
              <a:t>New flexibility to allow PHAs to set a lower minimum rent</a:t>
            </a:r>
            <a:endParaRPr lang="en-US" sz="2800" dirty="0">
              <a:solidFill>
                <a:schemeClr val="bg1"/>
              </a:solidFill>
              <a:cs typeface="Helvetica"/>
            </a:endParaRPr>
          </a:p>
        </p:txBody>
      </p:sp>
    </p:spTree>
    <p:extLst>
      <p:ext uri="{BB962C8B-B14F-4D97-AF65-F5344CB8AC3E}">
        <p14:creationId xmlns:p14="http://schemas.microsoft.com/office/powerpoint/2010/main" val="4048998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0F269-8BE8-3FA3-B521-5F91A37F9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2E9081-56FF-EC12-811B-C4811BAB7EC9}"/>
              </a:ext>
            </a:extLst>
          </p:cNvPr>
          <p:cNvSpPr>
            <a:spLocks noGrp="1"/>
          </p:cNvSpPr>
          <p:nvPr>
            <p:ph type="ctrTitle"/>
          </p:nvPr>
        </p:nvSpPr>
        <p:spPr>
          <a:xfrm>
            <a:off x="1524000" y="443707"/>
            <a:ext cx="9144000" cy="1094063"/>
          </a:xfrm>
        </p:spPr>
        <p:txBody>
          <a:bodyPr/>
          <a:lstStyle/>
          <a:p>
            <a:r>
              <a:rPr lang="en-US"/>
              <a:t>Public Comments</a:t>
            </a:r>
          </a:p>
        </p:txBody>
      </p:sp>
      <p:sp>
        <p:nvSpPr>
          <p:cNvPr id="3" name="Subtitle 2">
            <a:extLst>
              <a:ext uri="{FF2B5EF4-FFF2-40B4-BE49-F238E27FC236}">
                <a16:creationId xmlns:a16="http://schemas.microsoft.com/office/drawing/2014/main" id="{467106C0-5B87-BCFB-0096-DCB2D3C49D00}"/>
              </a:ext>
            </a:extLst>
          </p:cNvPr>
          <p:cNvSpPr>
            <a:spLocks noGrp="1"/>
          </p:cNvSpPr>
          <p:nvPr>
            <p:ph type="subTitle" idx="1"/>
          </p:nvPr>
        </p:nvSpPr>
        <p:spPr>
          <a:xfrm>
            <a:off x="1297782" y="1950658"/>
            <a:ext cx="9596437" cy="3583492"/>
          </a:xfrm>
        </p:spPr>
        <p:txBody>
          <a:bodyPr vert="horz" lIns="91440" tIns="45720" rIns="91440" bIns="45720" rtlCol="0" anchor="t">
            <a:noAutofit/>
          </a:bodyPr>
          <a:lstStyle/>
          <a:p>
            <a:pPr marL="342900" indent="-342900" algn="l">
              <a:buFont typeface="Arial" panose="020B0604020202020204" pitchFamily="34" charset="0"/>
              <a:buChar char="•"/>
            </a:pPr>
            <a:r>
              <a:rPr lang="en-US" sz="2800" dirty="0"/>
              <a:t>All public comments must be received by April 14, 2025, by 5:00 p.m. MST</a:t>
            </a:r>
            <a:endParaRPr lang="en-US" sz="2800" dirty="0">
              <a:cs typeface="Helvetica"/>
            </a:endParaRPr>
          </a:p>
          <a:p>
            <a:pPr marL="342900" indent="-342900" algn="l">
              <a:buFont typeface="Arial" panose="020B0604020202020204" pitchFamily="34" charset="0"/>
              <a:buChar char="•"/>
            </a:pPr>
            <a:r>
              <a:rPr lang="en-US" sz="2800" dirty="0"/>
              <a:t>The draft FY2026 PHA Administrative Plan is available for viewing at </a:t>
            </a:r>
            <a:r>
              <a:rPr lang="en-US" sz="2800" dirty="0">
                <a:ea typeface="+mn-lt"/>
                <a:cs typeface="+mn-lt"/>
                <a:hlinkClick r:id="rId2"/>
              </a:rPr>
              <a:t>https://commerce.mt.gov/Housing/Rental-Assistance/Admin-Plan</a:t>
            </a:r>
            <a:r>
              <a:rPr lang="en-US" sz="2800" dirty="0"/>
              <a:t> </a:t>
            </a:r>
            <a:endParaRPr lang="en-US" sz="2800">
              <a:cs typeface="Helvetica"/>
            </a:endParaRPr>
          </a:p>
          <a:p>
            <a:pPr marL="342900" indent="-342900" algn="l">
              <a:buFont typeface="Arial" panose="020B0604020202020204" pitchFamily="34" charset="0"/>
              <a:buChar char="•"/>
            </a:pPr>
            <a:r>
              <a:rPr lang="en-US" sz="2800" dirty="0"/>
              <a:t>Questions and public comments can be emailed to </a:t>
            </a:r>
            <a:r>
              <a:rPr lang="en-US" sz="2800" dirty="0">
                <a:hlinkClick r:id="rId3"/>
              </a:rPr>
              <a:t>housing@mt.gov</a:t>
            </a:r>
            <a:r>
              <a:rPr lang="en-US" sz="2800" dirty="0"/>
              <a:t> or use the "Provide Public Comment" button available on the website listed above</a:t>
            </a:r>
            <a:endParaRPr lang="en-US" sz="2800" dirty="0">
              <a:cs typeface="Helvetica"/>
            </a:endParaRPr>
          </a:p>
          <a:p>
            <a:pPr algn="l"/>
            <a:endParaRPr lang="en-US"/>
          </a:p>
        </p:txBody>
      </p:sp>
    </p:spTree>
    <p:extLst>
      <p:ext uri="{BB962C8B-B14F-4D97-AF65-F5344CB8AC3E}">
        <p14:creationId xmlns:p14="http://schemas.microsoft.com/office/powerpoint/2010/main" val="1659342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242CF-30D1-8F2A-C941-0697174CE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2F1B7-7402-B0D7-562A-224F9A5E2BB9}"/>
              </a:ext>
            </a:extLst>
          </p:cNvPr>
          <p:cNvSpPr>
            <a:spLocks noGrp="1"/>
          </p:cNvSpPr>
          <p:nvPr>
            <p:ph type="ctrTitle"/>
          </p:nvPr>
        </p:nvSpPr>
        <p:spPr>
          <a:xfrm>
            <a:off x="1524000" y="496062"/>
            <a:ext cx="9144000" cy="1044367"/>
          </a:xfrm>
        </p:spPr>
        <p:txBody>
          <a:bodyPr>
            <a:normAutofit/>
          </a:bodyPr>
          <a:lstStyle/>
          <a:p>
            <a:r>
              <a:rPr lang="en-US"/>
              <a:t>Agenda</a:t>
            </a:r>
          </a:p>
        </p:txBody>
      </p:sp>
      <p:sp>
        <p:nvSpPr>
          <p:cNvPr id="3" name="Subtitle 2">
            <a:extLst>
              <a:ext uri="{FF2B5EF4-FFF2-40B4-BE49-F238E27FC236}">
                <a16:creationId xmlns:a16="http://schemas.microsoft.com/office/drawing/2014/main" id="{7AB96EB1-51BA-0A48-E827-46C31C676D51}"/>
              </a:ext>
            </a:extLst>
          </p:cNvPr>
          <p:cNvSpPr>
            <a:spLocks noGrp="1"/>
          </p:cNvSpPr>
          <p:nvPr>
            <p:ph type="subTitle" idx="1"/>
          </p:nvPr>
        </p:nvSpPr>
        <p:spPr>
          <a:xfrm>
            <a:off x="1524000" y="1710892"/>
            <a:ext cx="9144000" cy="2951922"/>
          </a:xfrm>
        </p:spPr>
        <p:txBody>
          <a:bodyPr vert="horz" lIns="91440" tIns="45720" rIns="91440" bIns="45720" rtlCol="0" anchor="t">
            <a:normAutofit/>
          </a:bodyPr>
          <a:lstStyle/>
          <a:p>
            <a:pPr marL="457200" indent="-457200" algn="l">
              <a:buChar char="•"/>
            </a:pPr>
            <a:r>
              <a:rPr lang="en-US" sz="3200" dirty="0"/>
              <a:t>Introduction</a:t>
            </a:r>
            <a:endParaRPr lang="en-US" sz="3200">
              <a:cs typeface="Helvetica"/>
            </a:endParaRPr>
          </a:p>
          <a:p>
            <a:pPr marL="457200" indent="-457200" algn="l">
              <a:buChar char="•"/>
            </a:pPr>
            <a:r>
              <a:rPr lang="en-US" sz="3200" dirty="0"/>
              <a:t>Overview of the PHA and Admin Plan</a:t>
            </a:r>
            <a:endParaRPr lang="en-US" sz="3200">
              <a:cs typeface="Helvetica"/>
            </a:endParaRPr>
          </a:p>
          <a:p>
            <a:pPr marL="457200" indent="-457200" algn="l">
              <a:buChar char="•"/>
            </a:pPr>
            <a:r>
              <a:rPr lang="en-US" sz="3200" dirty="0"/>
              <a:t>Overview of changes</a:t>
            </a:r>
            <a:endParaRPr lang="en-US" sz="3200">
              <a:cs typeface="Helvetica"/>
            </a:endParaRPr>
          </a:p>
          <a:p>
            <a:pPr marL="457200" indent="-457200" algn="l">
              <a:buChar char="•"/>
            </a:pPr>
            <a:r>
              <a:rPr lang="en-US" sz="3200" dirty="0"/>
              <a:t>Public comments</a:t>
            </a:r>
            <a:endParaRPr lang="en-US" sz="3200" dirty="0">
              <a:cs typeface="Helvetica"/>
            </a:endParaRPr>
          </a:p>
        </p:txBody>
      </p:sp>
    </p:spTree>
    <p:extLst>
      <p:ext uri="{BB962C8B-B14F-4D97-AF65-F5344CB8AC3E}">
        <p14:creationId xmlns:p14="http://schemas.microsoft.com/office/powerpoint/2010/main" val="3502877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8F6A8-60A8-507E-F76B-6F518A80258B}"/>
              </a:ext>
            </a:extLst>
          </p:cNvPr>
          <p:cNvSpPr>
            <a:spLocks noGrp="1"/>
          </p:cNvSpPr>
          <p:nvPr>
            <p:ph type="ctrTitle"/>
          </p:nvPr>
        </p:nvSpPr>
        <p:spPr>
          <a:xfrm>
            <a:off x="1524000" y="485623"/>
            <a:ext cx="9144000" cy="1074185"/>
          </a:xfrm>
        </p:spPr>
        <p:txBody>
          <a:bodyPr/>
          <a:lstStyle/>
          <a:p>
            <a:r>
              <a:rPr lang="en-US"/>
              <a:t>PHA Plan</a:t>
            </a:r>
          </a:p>
        </p:txBody>
      </p:sp>
      <p:sp>
        <p:nvSpPr>
          <p:cNvPr id="3" name="Subtitle 2">
            <a:extLst>
              <a:ext uri="{FF2B5EF4-FFF2-40B4-BE49-F238E27FC236}">
                <a16:creationId xmlns:a16="http://schemas.microsoft.com/office/drawing/2014/main" id="{5AAE812B-6E83-B27D-E72F-C57EDBA40B4C}"/>
              </a:ext>
            </a:extLst>
          </p:cNvPr>
          <p:cNvSpPr>
            <a:spLocks noGrp="1"/>
          </p:cNvSpPr>
          <p:nvPr>
            <p:ph type="subTitle" idx="1"/>
          </p:nvPr>
        </p:nvSpPr>
        <p:spPr>
          <a:xfrm>
            <a:off x="1524000" y="1549369"/>
            <a:ext cx="9144000" cy="3539089"/>
          </a:xfrm>
        </p:spPr>
        <p:txBody>
          <a:bodyPr vert="horz" lIns="91440" tIns="45720" rIns="91440" bIns="45720" rtlCol="0" anchor="t">
            <a:normAutofit/>
          </a:bodyPr>
          <a:lstStyle/>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Comprehensive guide to public housing agency (PHA) policies, programs, operations, and strategies for meeting local housing needs and goals.</a:t>
            </a:r>
            <a:endParaRPr lang="en-US">
              <a:cs typeface="Helvetica"/>
            </a:endParaRPr>
          </a:p>
          <a:p>
            <a:pPr marL="342900" indent="-342900" algn="l">
              <a:buFont typeface="Arial" panose="020B0604020202020204" pitchFamily="34" charset="0"/>
              <a:buChar char="•"/>
            </a:pPr>
            <a:r>
              <a:rPr lang="en-US" dirty="0"/>
              <a:t>Congress’s way of ensuring the PHA is accountable to the local community for the choices it makes.</a:t>
            </a:r>
            <a:endParaRPr lang="en-US" dirty="0">
              <a:cs typeface="Helvetica"/>
            </a:endParaRPr>
          </a:p>
          <a:p>
            <a:pPr marL="342900" indent="-342900" algn="l">
              <a:buFont typeface="Arial" panose="020B0604020202020204" pitchFamily="34" charset="0"/>
              <a:buChar char="•"/>
            </a:pPr>
            <a:r>
              <a:rPr lang="en-US" dirty="0"/>
              <a:t>Admin Plan is an attachment with discretionary policies.</a:t>
            </a:r>
            <a:endParaRPr lang="en-US" dirty="0">
              <a:cs typeface="Helvetica"/>
            </a:endParaRPr>
          </a:p>
          <a:p>
            <a:endParaRPr lang="en-US"/>
          </a:p>
        </p:txBody>
      </p:sp>
    </p:spTree>
    <p:extLst>
      <p:ext uri="{BB962C8B-B14F-4D97-AF65-F5344CB8AC3E}">
        <p14:creationId xmlns:p14="http://schemas.microsoft.com/office/powerpoint/2010/main" val="1156002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E0570-08FD-8DA7-B4E6-0F76943EBC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221838-C2CF-3F45-E141-9166AD413C36}"/>
              </a:ext>
            </a:extLst>
          </p:cNvPr>
          <p:cNvSpPr>
            <a:spLocks noGrp="1"/>
          </p:cNvSpPr>
          <p:nvPr>
            <p:ph type="ctrTitle"/>
          </p:nvPr>
        </p:nvSpPr>
        <p:spPr>
          <a:xfrm>
            <a:off x="1524000" y="652637"/>
            <a:ext cx="9144000" cy="1074185"/>
          </a:xfrm>
        </p:spPr>
        <p:txBody>
          <a:bodyPr/>
          <a:lstStyle/>
          <a:p>
            <a:r>
              <a:rPr lang="en-US"/>
              <a:t>Annual Plan</a:t>
            </a:r>
          </a:p>
        </p:txBody>
      </p:sp>
      <p:sp>
        <p:nvSpPr>
          <p:cNvPr id="3" name="Subtitle 2">
            <a:extLst>
              <a:ext uri="{FF2B5EF4-FFF2-40B4-BE49-F238E27FC236}">
                <a16:creationId xmlns:a16="http://schemas.microsoft.com/office/drawing/2014/main" id="{16C7AF64-AF94-27AC-5D48-7274103E1E58}"/>
              </a:ext>
            </a:extLst>
          </p:cNvPr>
          <p:cNvSpPr>
            <a:spLocks noGrp="1"/>
          </p:cNvSpPr>
          <p:nvPr>
            <p:ph type="subTitle" idx="1"/>
          </p:nvPr>
        </p:nvSpPr>
        <p:spPr>
          <a:xfrm>
            <a:off x="1524000" y="1721240"/>
            <a:ext cx="9144000" cy="2464906"/>
          </a:xfrm>
        </p:spPr>
        <p:txBody>
          <a:bodyPr vert="horz" lIns="91440" tIns="45720" rIns="91440" bIns="45720" rtlCol="0" anchor="t">
            <a:normAutofit/>
          </a:bodyPr>
          <a:lstStyle/>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sz="2800" dirty="0"/>
              <a:t>Accomplishments for last year towards the 5-year plan</a:t>
            </a:r>
            <a:endParaRPr lang="en-US" sz="2800" dirty="0">
              <a:cs typeface="Helvetica"/>
            </a:endParaRPr>
          </a:p>
          <a:p>
            <a:pPr marL="342900" indent="-342900" algn="l">
              <a:buFont typeface="Arial" panose="020B0604020202020204" pitchFamily="34" charset="0"/>
              <a:buChar char="•"/>
            </a:pPr>
            <a:r>
              <a:rPr lang="en-US" sz="2800" dirty="0"/>
              <a:t>Indicates revisions or additions made in the last year</a:t>
            </a:r>
            <a:endParaRPr lang="en-US" sz="2800" dirty="0">
              <a:cs typeface="Helvetica"/>
            </a:endParaRPr>
          </a:p>
          <a:p>
            <a:pPr algn="l"/>
            <a:endParaRPr lang="en-US"/>
          </a:p>
        </p:txBody>
      </p:sp>
    </p:spTree>
    <p:extLst>
      <p:ext uri="{BB962C8B-B14F-4D97-AF65-F5344CB8AC3E}">
        <p14:creationId xmlns:p14="http://schemas.microsoft.com/office/powerpoint/2010/main" val="1758187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2A0D0-29EF-E0E7-24AE-F44D56A962F3}"/>
              </a:ext>
            </a:extLst>
          </p:cNvPr>
          <p:cNvSpPr>
            <a:spLocks noGrp="1"/>
          </p:cNvSpPr>
          <p:nvPr>
            <p:ph type="ctrTitle"/>
          </p:nvPr>
        </p:nvSpPr>
        <p:spPr>
          <a:xfrm>
            <a:off x="1520006" y="436563"/>
            <a:ext cx="9144000" cy="1094063"/>
          </a:xfrm>
        </p:spPr>
        <p:txBody>
          <a:bodyPr/>
          <a:lstStyle/>
          <a:p>
            <a:r>
              <a:rPr lang="en-US"/>
              <a:t>Substantial Edits</a:t>
            </a:r>
          </a:p>
        </p:txBody>
      </p:sp>
      <p:sp>
        <p:nvSpPr>
          <p:cNvPr id="3" name="Subtitle 2">
            <a:extLst>
              <a:ext uri="{FF2B5EF4-FFF2-40B4-BE49-F238E27FC236}">
                <a16:creationId xmlns:a16="http://schemas.microsoft.com/office/drawing/2014/main" id="{39BA233B-6C81-6AAA-A741-0D8782B49546}"/>
              </a:ext>
            </a:extLst>
          </p:cNvPr>
          <p:cNvSpPr>
            <a:spLocks noGrp="1"/>
          </p:cNvSpPr>
          <p:nvPr>
            <p:ph type="subTitle" idx="1"/>
          </p:nvPr>
        </p:nvSpPr>
        <p:spPr>
          <a:xfrm>
            <a:off x="1524000" y="1531863"/>
            <a:ext cx="9144000" cy="4037988"/>
          </a:xfrm>
        </p:spPr>
        <p:txBody>
          <a:bodyPr vert="horz" lIns="91440" tIns="45720" rIns="91440" bIns="45720" rtlCol="0" anchor="t">
            <a:noAutofit/>
          </a:bodyPr>
          <a:lstStyle/>
          <a:p>
            <a:pPr marL="342900" indent="-342900" algn="l">
              <a:buFont typeface="Arial" panose="020B0604020202020204" pitchFamily="34" charset="0"/>
              <a:buChar char="•"/>
            </a:pPr>
            <a:r>
              <a:rPr lang="en-US" sz="2800" dirty="0"/>
              <a:t>Updated Housing Opportunity Through Modernization Act (HOTMA) Policies</a:t>
            </a:r>
            <a:endParaRPr lang="en-US" sz="2800" dirty="0">
              <a:cs typeface="Helvetica"/>
            </a:endParaRPr>
          </a:p>
          <a:p>
            <a:pPr marL="800100" lvl="1" indent="-342900" algn="l">
              <a:buFont typeface="Arial" panose="020B0604020202020204" pitchFamily="34" charset="0"/>
              <a:buChar char="•"/>
            </a:pPr>
            <a:r>
              <a:rPr lang="en-US" sz="2400" dirty="0">
                <a:solidFill>
                  <a:schemeClr val="bg1"/>
                </a:solidFill>
              </a:rPr>
              <a:t>Changes in how income, assets, and deductions are calculated</a:t>
            </a:r>
            <a:endParaRPr lang="en-US" sz="2400" dirty="0">
              <a:solidFill>
                <a:schemeClr val="bg1"/>
              </a:solidFill>
              <a:cs typeface="Helvetica"/>
            </a:endParaRPr>
          </a:p>
          <a:p>
            <a:pPr marL="800100" lvl="1" indent="-342900" algn="l">
              <a:buFont typeface="Arial" panose="020B0604020202020204" pitchFamily="34" charset="0"/>
              <a:buChar char="•"/>
            </a:pPr>
            <a:r>
              <a:rPr lang="en-US" sz="2400" u="sng" dirty="0">
                <a:solidFill>
                  <a:schemeClr val="bg1"/>
                </a:solidFill>
              </a:rPr>
              <a:t>Income:</a:t>
            </a:r>
            <a:endParaRPr lang="en-US" sz="2400" u="sng" dirty="0">
              <a:solidFill>
                <a:schemeClr val="bg1"/>
              </a:solidFill>
              <a:cs typeface="Helvetica"/>
            </a:endParaRPr>
          </a:p>
          <a:p>
            <a:pPr marL="1257300" lvl="2" indent="-342900" algn="l">
              <a:buFont typeface="Arial" panose="020B0604020202020204" pitchFamily="34" charset="0"/>
              <a:buChar char="•"/>
            </a:pPr>
            <a:r>
              <a:rPr lang="en-US" sz="2000" dirty="0">
                <a:solidFill>
                  <a:schemeClr val="bg1"/>
                </a:solidFill>
              </a:rPr>
              <a:t>Income calculations for annual reviews are based on the previous year's income</a:t>
            </a:r>
            <a:endParaRPr lang="en-US" sz="2000" dirty="0">
              <a:solidFill>
                <a:schemeClr val="bg1"/>
              </a:solidFill>
              <a:cs typeface="Helvetica"/>
            </a:endParaRPr>
          </a:p>
          <a:p>
            <a:pPr marL="1257300" lvl="2" indent="-342900" algn="l">
              <a:buFont typeface="Arial" panose="020B0604020202020204" pitchFamily="34" charset="0"/>
              <a:buChar char="•"/>
            </a:pPr>
            <a:r>
              <a:rPr lang="en-US" sz="2000" dirty="0">
                <a:solidFill>
                  <a:schemeClr val="bg1"/>
                </a:solidFill>
              </a:rPr>
              <a:t>Most disability payments are excluded from income calculations</a:t>
            </a:r>
            <a:endParaRPr lang="en-US" sz="2000" dirty="0">
              <a:solidFill>
                <a:schemeClr val="bg1"/>
              </a:solidFill>
              <a:cs typeface="Helvetica"/>
            </a:endParaRPr>
          </a:p>
          <a:p>
            <a:pPr marL="1257300" lvl="2" indent="-342900" algn="l">
              <a:buFont typeface="Arial" panose="020B0604020202020204" pitchFamily="34" charset="0"/>
              <a:buChar char="•"/>
            </a:pPr>
            <a:r>
              <a:rPr lang="en-US" sz="2000" dirty="0">
                <a:solidFill>
                  <a:schemeClr val="bg1"/>
                </a:solidFill>
              </a:rPr>
              <a:t>Student aid is not included in income calculations</a:t>
            </a:r>
            <a:endParaRPr lang="en-US" sz="2000" dirty="0">
              <a:solidFill>
                <a:schemeClr val="bg1"/>
              </a:solidFill>
              <a:cs typeface="Helvetica"/>
            </a:endParaRPr>
          </a:p>
          <a:p>
            <a:pPr marL="1257300" lvl="2" indent="-342900" algn="l">
              <a:buFont typeface="Arial" panose="020B0604020202020204" pitchFamily="34" charset="0"/>
              <a:buChar char="•"/>
            </a:pPr>
            <a:r>
              <a:rPr lang="en-US" sz="2000" dirty="0">
                <a:solidFill>
                  <a:schemeClr val="bg1"/>
                </a:solidFill>
              </a:rPr>
              <a:t>Retirement account funds are not considered income until they are withdrawn</a:t>
            </a:r>
            <a:endParaRPr lang="en-US" sz="2000" dirty="0">
              <a:solidFill>
                <a:schemeClr val="bg1"/>
              </a:solidFill>
              <a:cs typeface="Helvetica"/>
            </a:endParaRPr>
          </a:p>
          <a:p>
            <a:pPr marL="1257300" lvl="2" indent="-342900" algn="l">
              <a:buFont typeface="Arial" panose="020B0604020202020204" pitchFamily="34" charset="0"/>
              <a:buChar char="•"/>
            </a:pPr>
            <a:endParaRPr lang="en-US">
              <a:solidFill>
                <a:schemeClr val="bg1"/>
              </a:solidFill>
            </a:endParaRPr>
          </a:p>
        </p:txBody>
      </p:sp>
    </p:spTree>
    <p:extLst>
      <p:ext uri="{BB962C8B-B14F-4D97-AF65-F5344CB8AC3E}">
        <p14:creationId xmlns:p14="http://schemas.microsoft.com/office/powerpoint/2010/main" val="2572897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704C8-7208-2006-61A4-29FA3EEB436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F0ED0EC-F73E-742B-2981-63CF33B08479}"/>
              </a:ext>
            </a:extLst>
          </p:cNvPr>
          <p:cNvSpPr>
            <a:spLocks noGrp="1"/>
          </p:cNvSpPr>
          <p:nvPr>
            <p:ph type="subTitle" idx="1"/>
          </p:nvPr>
        </p:nvSpPr>
        <p:spPr>
          <a:xfrm>
            <a:off x="1524000" y="880180"/>
            <a:ext cx="9144000" cy="5098774"/>
          </a:xfrm>
        </p:spPr>
        <p:txBody>
          <a:bodyPr vert="horz" lIns="91440" tIns="45720" rIns="91440" bIns="45720" rtlCol="0" anchor="t">
            <a:normAutofit/>
          </a:bodyPr>
          <a:lstStyle/>
          <a:p>
            <a:pPr marL="342900" indent="-342900" algn="l">
              <a:buFont typeface="Arial" panose="020B0604020202020204" pitchFamily="34" charset="0"/>
              <a:buChar char="•"/>
            </a:pPr>
            <a:r>
              <a:rPr lang="en-US" dirty="0"/>
              <a:t>Updated Housing Opportunity Through Modernization Act (HOTMA) Policies</a:t>
            </a:r>
          </a:p>
          <a:p>
            <a:pPr marL="800100" lvl="1" indent="-342900" algn="l">
              <a:buFont typeface="Arial" panose="020B0604020202020204" pitchFamily="34" charset="0"/>
              <a:buChar char="•"/>
            </a:pPr>
            <a:endParaRPr lang="en-US" u="sng" dirty="0">
              <a:solidFill>
                <a:schemeClr val="bg1"/>
              </a:solidFill>
            </a:endParaRPr>
          </a:p>
          <a:p>
            <a:pPr marL="800100" lvl="1" indent="-342900" algn="l">
              <a:buFont typeface="Arial" panose="020B0604020202020204" pitchFamily="34" charset="0"/>
              <a:buChar char="•"/>
            </a:pPr>
            <a:r>
              <a:rPr lang="en-US" u="sng" dirty="0">
                <a:solidFill>
                  <a:schemeClr val="bg1"/>
                </a:solidFill>
              </a:rPr>
              <a:t>Assets</a:t>
            </a:r>
            <a:endParaRPr lang="en-US" dirty="0">
              <a:solidFill>
                <a:schemeClr val="bg1"/>
              </a:solidFill>
            </a:endParaRPr>
          </a:p>
          <a:p>
            <a:pPr marL="1257300" lvl="2" indent="-342900" algn="l">
              <a:buFont typeface="Arial" panose="020B0604020202020204" pitchFamily="34" charset="0"/>
              <a:buChar char="•"/>
            </a:pPr>
            <a:r>
              <a:rPr lang="en-US" dirty="0">
                <a:solidFill>
                  <a:schemeClr val="bg1"/>
                </a:solidFill>
              </a:rPr>
              <a:t>Maximum asset limits for residents have been adjusted </a:t>
            </a:r>
            <a:endParaRPr lang="en-US" dirty="0">
              <a:solidFill>
                <a:schemeClr val="bg1"/>
              </a:solidFill>
              <a:cs typeface="Helvetica"/>
            </a:endParaRPr>
          </a:p>
          <a:p>
            <a:pPr marL="1257300" lvl="2" indent="-342900" algn="l">
              <a:buFont typeface="Arial" panose="020B0604020202020204" pitchFamily="34" charset="0"/>
              <a:buChar char="•"/>
            </a:pPr>
            <a:r>
              <a:rPr lang="en-US" dirty="0">
                <a:solidFill>
                  <a:schemeClr val="bg1"/>
                </a:solidFill>
              </a:rPr>
              <a:t>The cash value of a checking account is now its current balance </a:t>
            </a:r>
            <a:endParaRPr lang="en-US" dirty="0">
              <a:solidFill>
                <a:schemeClr val="bg1"/>
              </a:solidFill>
              <a:cs typeface="Helvetica"/>
            </a:endParaRPr>
          </a:p>
          <a:p>
            <a:pPr marL="1257300" lvl="2" indent="-342900" algn="l">
              <a:buFont typeface="Arial" panose="020B0604020202020204" pitchFamily="34" charset="0"/>
              <a:buChar char="•"/>
            </a:pPr>
            <a:r>
              <a:rPr lang="en-US" dirty="0">
                <a:solidFill>
                  <a:schemeClr val="bg1"/>
                </a:solidFill>
              </a:rPr>
              <a:t>In subsidized programs, assets must be verified at least every 3 years </a:t>
            </a:r>
            <a:endParaRPr lang="en-US" dirty="0">
              <a:solidFill>
                <a:schemeClr val="bg1"/>
              </a:solidFill>
              <a:cs typeface="Helvetica"/>
            </a:endParaRPr>
          </a:p>
          <a:p>
            <a:pPr lvl="1" algn="l"/>
            <a:endParaRPr lang="en-US">
              <a:solidFill>
                <a:schemeClr val="bg1"/>
              </a:solidFill>
            </a:endParaRPr>
          </a:p>
          <a:p>
            <a:pPr marL="800100" lvl="1" indent="-342900" algn="l">
              <a:buFont typeface="Arial" panose="020B0604020202020204" pitchFamily="34" charset="0"/>
              <a:buChar char="•"/>
            </a:pPr>
            <a:r>
              <a:rPr lang="en-US" u="sng" dirty="0">
                <a:solidFill>
                  <a:schemeClr val="bg1"/>
                </a:solidFill>
              </a:rPr>
              <a:t>Deductions</a:t>
            </a:r>
            <a:r>
              <a:rPr lang="en-US" dirty="0">
                <a:solidFill>
                  <a:schemeClr val="bg1"/>
                </a:solidFill>
              </a:rPr>
              <a:t> </a:t>
            </a:r>
            <a:endParaRPr lang="en-US" dirty="0">
              <a:solidFill>
                <a:schemeClr val="bg1"/>
              </a:solidFill>
              <a:cs typeface="Helvetica"/>
            </a:endParaRPr>
          </a:p>
          <a:p>
            <a:pPr marL="1257300" lvl="2" indent="-342900" algn="l">
              <a:buFont typeface="Arial" panose="020B0604020202020204" pitchFamily="34" charset="0"/>
              <a:buChar char="•"/>
            </a:pPr>
            <a:r>
              <a:rPr lang="en-US" dirty="0">
                <a:solidFill>
                  <a:schemeClr val="bg1"/>
                </a:solidFill>
              </a:rPr>
              <a:t>The elderly/disabled family deduction increased to $525, adjusted annually for inflation</a:t>
            </a:r>
            <a:endParaRPr lang="en-US" dirty="0">
              <a:solidFill>
                <a:schemeClr val="bg1"/>
              </a:solidFill>
              <a:cs typeface="Helvetica"/>
            </a:endParaRPr>
          </a:p>
          <a:p>
            <a:pPr marL="1257300" lvl="2" indent="-342900" algn="l">
              <a:buFont typeface="Arial" panose="020B0604020202020204" pitchFamily="34" charset="0"/>
              <a:buChar char="•"/>
            </a:pPr>
            <a:r>
              <a:rPr lang="en-US" dirty="0">
                <a:solidFill>
                  <a:schemeClr val="bg1"/>
                </a:solidFill>
              </a:rPr>
              <a:t>The dependent deduction increased to $480, adjusted annually for inflation</a:t>
            </a:r>
            <a:endParaRPr lang="en-US" dirty="0">
              <a:solidFill>
                <a:schemeClr val="bg1"/>
              </a:solidFill>
              <a:cs typeface="Helvetica"/>
            </a:endParaRPr>
          </a:p>
          <a:p>
            <a:pPr marL="1257300" lvl="2" indent="-342900" algn="l">
              <a:buFont typeface="Arial" panose="020B0604020202020204" pitchFamily="34" charset="0"/>
              <a:buChar char="•"/>
            </a:pPr>
            <a:r>
              <a:rPr lang="en-US" dirty="0">
                <a:solidFill>
                  <a:schemeClr val="bg1"/>
                </a:solidFill>
              </a:rPr>
              <a:t>The auxiliary and attendant care expenses deduction increased from 3% of annual income to 10% of annual income</a:t>
            </a:r>
            <a:endParaRPr lang="en-US" dirty="0">
              <a:solidFill>
                <a:schemeClr val="bg1"/>
              </a:solidFill>
              <a:cs typeface="Helvetica"/>
            </a:endParaRPr>
          </a:p>
        </p:txBody>
      </p:sp>
    </p:spTree>
    <p:extLst>
      <p:ext uri="{BB962C8B-B14F-4D97-AF65-F5344CB8AC3E}">
        <p14:creationId xmlns:p14="http://schemas.microsoft.com/office/powerpoint/2010/main" val="3657450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A115A-C237-AB25-F7BB-A6EC10BC3C7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C2090C2-58DC-0EDA-89C8-B1B2F10EC417}"/>
              </a:ext>
            </a:extLst>
          </p:cNvPr>
          <p:cNvSpPr>
            <a:spLocks noGrp="1"/>
          </p:cNvSpPr>
          <p:nvPr>
            <p:ph type="subTitle" idx="1"/>
          </p:nvPr>
        </p:nvSpPr>
        <p:spPr>
          <a:xfrm>
            <a:off x="1524000" y="878060"/>
            <a:ext cx="9144000" cy="5098774"/>
          </a:xfrm>
        </p:spPr>
        <p:txBody>
          <a:bodyPr vert="horz" lIns="91440" tIns="45720" rIns="91440" bIns="45720" rtlCol="0" anchor="t">
            <a:normAutofit/>
          </a:bodyPr>
          <a:lstStyle/>
          <a:p>
            <a:pPr marL="342900" indent="-342900" algn="l">
              <a:buFont typeface="Arial" panose="020B0604020202020204" pitchFamily="34" charset="0"/>
              <a:buChar char="•"/>
            </a:pPr>
            <a:r>
              <a:rPr lang="en-US"/>
              <a:t>Updated National Standards for the Physical Inspection of Real Estate (NSPIRE)</a:t>
            </a:r>
          </a:p>
          <a:p>
            <a:pPr marL="800100" lvl="1" indent="-342900" algn="l">
              <a:buFont typeface="Arial" panose="020B0604020202020204" pitchFamily="34" charset="0"/>
              <a:buChar char="•"/>
            </a:pPr>
            <a:r>
              <a:rPr lang="en-US">
                <a:solidFill>
                  <a:schemeClr val="bg1"/>
                </a:solidFill>
              </a:rPr>
              <a:t>Changes the scoring methodology, which converts observed defects into a numerical score and sets a threshold for HUD to perform additional administrative oversight by establishing a level for when a property fails an inspection</a:t>
            </a:r>
          </a:p>
          <a:p>
            <a:pPr marL="342900" indent="-342900" algn="l">
              <a:buFont typeface="Arial" panose="020B0604020202020204" pitchFamily="34" charset="0"/>
              <a:buChar char="•"/>
            </a:pPr>
            <a:endParaRPr lang="en-US"/>
          </a:p>
          <a:p>
            <a:pPr marL="342900" indent="-342900" algn="l">
              <a:buFont typeface="Arial" panose="020B0604020202020204" pitchFamily="34" charset="0"/>
              <a:buChar char="•"/>
            </a:pPr>
            <a:r>
              <a:rPr lang="en-US">
                <a:cs typeface="Helvetica"/>
              </a:rPr>
              <a:t>HOTMA Updated Definition of Family</a:t>
            </a:r>
          </a:p>
          <a:p>
            <a:pPr marL="800100" lvl="1" indent="-342900" algn="l">
              <a:buFont typeface="Arial" panose="020B0604020202020204" pitchFamily="34" charset="0"/>
              <a:buChar char="•"/>
            </a:pPr>
            <a:r>
              <a:rPr lang="en-US">
                <a:solidFill>
                  <a:schemeClr val="bg1"/>
                </a:solidFill>
                <a:cs typeface="Helvetica"/>
              </a:rPr>
              <a:t>An otherwise eligible youth at least 18 years and not more than 24 years who has left foster care or will leave within 90 days, in accordance with transition plan, and is homeless or at-risk of becoming homeless at age 16 or older; or a group of persons residing together</a:t>
            </a:r>
          </a:p>
          <a:p>
            <a:pPr marL="800100" lvl="1" indent="-342900" algn="l">
              <a:buFont typeface="Arial" panose="020B0604020202020204" pitchFamily="34" charset="0"/>
              <a:buChar char="•"/>
            </a:pPr>
            <a:r>
              <a:rPr lang="en-US">
                <a:solidFill>
                  <a:schemeClr val="bg1"/>
                </a:solidFill>
                <a:cs typeface="Helvetica"/>
              </a:rPr>
              <a:t>Updated definitions for "foster adult" and "foster child"</a:t>
            </a:r>
            <a:endParaRPr lang="en-US">
              <a:solidFill>
                <a:schemeClr val="bg1"/>
              </a:solidFill>
            </a:endParaRPr>
          </a:p>
          <a:p>
            <a:pPr marL="800100" lvl="1" indent="-342900" algn="l">
              <a:buFont typeface="Arial" panose="020B0604020202020204" pitchFamily="34" charset="0"/>
              <a:buChar char="•"/>
            </a:pPr>
            <a:endParaRPr lang="en-US">
              <a:solidFill>
                <a:schemeClr val="bg1"/>
              </a:solidFill>
              <a:cs typeface="Helvetica"/>
            </a:endParaRPr>
          </a:p>
        </p:txBody>
      </p:sp>
    </p:spTree>
    <p:extLst>
      <p:ext uri="{BB962C8B-B14F-4D97-AF65-F5344CB8AC3E}">
        <p14:creationId xmlns:p14="http://schemas.microsoft.com/office/powerpoint/2010/main" val="831036862"/>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6305FA-2228-EE72-095D-4075E895EC90}"/>
              </a:ext>
            </a:extLst>
          </p:cNvPr>
          <p:cNvSpPr>
            <a:spLocks noGrp="1"/>
          </p:cNvSpPr>
          <p:nvPr>
            <p:ph type="subTitle" idx="1"/>
          </p:nvPr>
        </p:nvSpPr>
        <p:spPr>
          <a:xfrm>
            <a:off x="1524000" y="750642"/>
            <a:ext cx="9144000" cy="4388884"/>
          </a:xfrm>
        </p:spPr>
        <p:txBody>
          <a:bodyPr vert="horz" lIns="91440" tIns="45720" rIns="91440" bIns="45720" rtlCol="0" anchor="t">
            <a:normAutofit/>
          </a:bodyPr>
          <a:lstStyle/>
          <a:p>
            <a:r>
              <a:rPr lang="en-US" sz="3600">
                <a:cs typeface="Helvetica"/>
              </a:rPr>
              <a:t>Commerce Updates to Eligibility</a:t>
            </a:r>
            <a:endParaRPr lang="en-US" sz="3600">
              <a:solidFill>
                <a:srgbClr val="000000"/>
              </a:solidFill>
              <a:cs typeface="Helvetica"/>
            </a:endParaRPr>
          </a:p>
          <a:p>
            <a:pPr algn="l"/>
            <a:endParaRPr lang="en-US" sz="4000">
              <a:cs typeface="Helvetica"/>
            </a:endParaRPr>
          </a:p>
          <a:p>
            <a:pPr marL="342900" indent="-342900" algn="l">
              <a:buChar char="•"/>
            </a:pPr>
            <a:r>
              <a:rPr lang="en-US">
                <a:cs typeface="Helvetica"/>
              </a:rPr>
              <a:t>Review of records of arrests indicating a pattern of drug-related or violent criminal activity will be limited to past 3 years; arrest records will not be used as sole basis for denial</a:t>
            </a:r>
          </a:p>
          <a:p>
            <a:pPr marL="342900" indent="-342900" algn="l">
              <a:buChar char="•"/>
            </a:pPr>
            <a:endParaRPr lang="en-US">
              <a:cs typeface="Helvetica"/>
            </a:endParaRPr>
          </a:p>
          <a:p>
            <a:pPr marL="342900" indent="-342900" algn="l">
              <a:buChar char="•"/>
            </a:pPr>
            <a:r>
              <a:rPr lang="en-US">
                <a:cs typeface="Helvetica"/>
              </a:rPr>
              <a:t>Records of arrest within last 12 months that have not yet been adjudicated may trigger additional review, i.e., have criminal charges been filed?</a:t>
            </a:r>
          </a:p>
        </p:txBody>
      </p:sp>
    </p:spTree>
    <p:extLst>
      <p:ext uri="{BB962C8B-B14F-4D97-AF65-F5344CB8AC3E}">
        <p14:creationId xmlns:p14="http://schemas.microsoft.com/office/powerpoint/2010/main" val="3899323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89ADB-FB5F-CAA7-F946-C8F5FB4A291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11E6A9E-2062-F25B-334C-346D10C2235E}"/>
              </a:ext>
            </a:extLst>
          </p:cNvPr>
          <p:cNvSpPr>
            <a:spLocks noGrp="1"/>
          </p:cNvSpPr>
          <p:nvPr>
            <p:ph type="subTitle" idx="1"/>
          </p:nvPr>
        </p:nvSpPr>
        <p:spPr>
          <a:xfrm>
            <a:off x="1524000" y="358262"/>
            <a:ext cx="9144000" cy="5098774"/>
          </a:xfrm>
        </p:spPr>
        <p:txBody>
          <a:bodyPr vert="horz" lIns="91440" tIns="45720" rIns="91440" bIns="45720" rtlCol="0" anchor="t">
            <a:normAutofit/>
          </a:bodyPr>
          <a:lstStyle/>
          <a:p>
            <a:pPr marL="342900" indent="-342900" algn="l">
              <a:buChar char="•"/>
            </a:pPr>
            <a:endParaRPr lang="en-US">
              <a:cs typeface="Helvetica"/>
            </a:endParaRPr>
          </a:p>
          <a:p>
            <a:r>
              <a:rPr lang="en-US" sz="3600"/>
              <a:t>Commerce Updates to Wait List Process</a:t>
            </a:r>
            <a:endParaRPr lang="en-US" sz="3600">
              <a:cs typeface="Helvetica"/>
            </a:endParaRPr>
          </a:p>
          <a:p>
            <a:pPr marL="342900" indent="-342900" algn="l">
              <a:buFont typeface="Arial,Sans-Serif" panose="020B0604020202020204" pitchFamily="34" charset="0"/>
              <a:buChar char="•"/>
            </a:pPr>
            <a:endParaRPr lang="en-US" sz="2800">
              <a:cs typeface="Helvetica"/>
            </a:endParaRPr>
          </a:p>
          <a:p>
            <a:pPr marL="342900" indent="-342900" algn="l">
              <a:buFont typeface="Arial,Sans-Serif" panose="020B0604020202020204" pitchFamily="34" charset="0"/>
              <a:buChar char="•"/>
            </a:pPr>
            <a:r>
              <a:rPr lang="en-US"/>
              <a:t>Separate Wait List for Mainstream and Moderate Rehabilitation</a:t>
            </a:r>
            <a:endParaRPr lang="en-US">
              <a:cs typeface="Helvetica"/>
            </a:endParaRPr>
          </a:p>
          <a:p>
            <a:pPr algn="l"/>
            <a:endParaRPr lang="en-US">
              <a:solidFill>
                <a:srgbClr val="FFFFFF"/>
              </a:solidFill>
              <a:cs typeface="Helvetica"/>
            </a:endParaRPr>
          </a:p>
          <a:p>
            <a:pPr marL="800100" lvl="1" indent="-342900" algn="l">
              <a:buFont typeface="Arial,Sans-Serif" panose="020B0604020202020204" pitchFamily="34" charset="0"/>
              <a:buChar char="•"/>
            </a:pPr>
            <a:r>
              <a:rPr lang="en-US" sz="2400">
                <a:solidFill>
                  <a:srgbClr val="FFFFFF"/>
                </a:solidFill>
                <a:cs typeface="Helvetica"/>
              </a:rPr>
              <a:t>Adding HCV Wait List preference for participants in Montana Treatment Courts (not more than 75 vouchers)</a:t>
            </a:r>
          </a:p>
          <a:p>
            <a:pPr marL="342900" indent="-342900" algn="l">
              <a:buFont typeface="Arial,Sans-Serif" panose="020B0604020202020204" pitchFamily="34" charset="0"/>
              <a:buChar char="•"/>
            </a:pPr>
            <a:endParaRPr lang="en-US"/>
          </a:p>
          <a:p>
            <a:pPr marL="342900" indent="-342900" algn="l">
              <a:buFont typeface="Arial,Sans-Serif" panose="020B0604020202020204" pitchFamily="34" charset="0"/>
              <a:buChar char="•"/>
            </a:pPr>
            <a:r>
              <a:rPr lang="en-US"/>
              <a:t>Owner-Maintained Wait Lists for Project-Based Vouchers</a:t>
            </a:r>
          </a:p>
          <a:p>
            <a:pPr marL="800100" lvl="1" indent="-342900" algn="l">
              <a:buFont typeface="Arial" panose="020B0604020202020204" pitchFamily="34" charset="0"/>
              <a:buChar char="•"/>
            </a:pPr>
            <a:endParaRPr lang="en-US">
              <a:solidFill>
                <a:schemeClr val="bg1"/>
              </a:solidFill>
            </a:endParaRPr>
          </a:p>
          <a:p>
            <a:pPr marL="800100" lvl="1" indent="-342900" algn="l">
              <a:buFont typeface="Arial" panose="020B0604020202020204" pitchFamily="34" charset="0"/>
              <a:buChar char="•"/>
            </a:pPr>
            <a:endParaRPr lang="en-US">
              <a:solidFill>
                <a:schemeClr val="bg1"/>
              </a:solidFill>
            </a:endParaRPr>
          </a:p>
        </p:txBody>
      </p:sp>
    </p:spTree>
    <p:extLst>
      <p:ext uri="{BB962C8B-B14F-4D97-AF65-F5344CB8AC3E}">
        <p14:creationId xmlns:p14="http://schemas.microsoft.com/office/powerpoint/2010/main" val="3603624473"/>
      </p:ext>
    </p:extLst>
  </p:cSld>
  <p:clrMapOvr>
    <a:masterClrMapping/>
  </p:clrMapOvr>
</p:sld>
</file>

<file path=ppt/theme/theme1.xml><?xml version="1.0" encoding="utf-8"?>
<a:theme xmlns:a="http://schemas.openxmlformats.org/drawingml/2006/main" name="OneCommerce">
  <a:themeElements>
    <a:clrScheme name="One Commerce">
      <a:dk1>
        <a:srgbClr val="112F60"/>
      </a:dk1>
      <a:lt1>
        <a:srgbClr val="FFFFFF"/>
      </a:lt1>
      <a:dk2>
        <a:srgbClr val="F5A603"/>
      </a:dk2>
      <a:lt2>
        <a:srgbClr val="1C2F60"/>
      </a:lt2>
      <a:accent1>
        <a:srgbClr val="112F60"/>
      </a:accent1>
      <a:accent2>
        <a:srgbClr val="F5A603"/>
      </a:accent2>
      <a:accent3>
        <a:srgbClr val="4993D3"/>
      </a:accent3>
      <a:accent4>
        <a:srgbClr val="085B4B"/>
      </a:accent4>
      <a:accent5>
        <a:srgbClr val="000059"/>
      </a:accent5>
      <a:accent6>
        <a:srgbClr val="FFFFFF"/>
      </a:accent6>
      <a:hlink>
        <a:srgbClr val="4993D3"/>
      </a:hlink>
      <a:folHlink>
        <a:srgbClr val="F5A67D"/>
      </a:folHlink>
    </a:clrScheme>
    <a:fontScheme name="One-Commerc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neCommerce_Template 1124" id="{ED44BDD0-5D4B-8745-A1A5-1B09B273870D}" vid="{04CA1524-8F2E-5849-B972-4F5DDE75AE9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12DDA4F235FEE4588CB62191604DA16" ma:contentTypeVersion="4" ma:contentTypeDescription="Create a new document." ma:contentTypeScope="" ma:versionID="0b07c7a281184b23bb9305887f151345">
  <xsd:schema xmlns:xsd="http://www.w3.org/2001/XMLSchema" xmlns:xs="http://www.w3.org/2001/XMLSchema" xmlns:p="http://schemas.microsoft.com/office/2006/metadata/properties" xmlns:ns2="53504e29-d6d1-43a2-a9a4-8b9ca68c5140" targetNamespace="http://schemas.microsoft.com/office/2006/metadata/properties" ma:root="true" ma:fieldsID="fe0771b23a0c32d032237f8139ef1a7f" ns2:_="">
    <xsd:import namespace="53504e29-d6d1-43a2-a9a4-8b9ca68c51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504e29-d6d1-43a2-a9a4-8b9ca68c51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5799C4D-356B-4674-877C-AAA7054FA441}">
  <ds:schemaRefs>
    <ds:schemaRef ds:uri="http://schemas.microsoft.com/sharepoint/v3/contenttype/forms"/>
  </ds:schemaRefs>
</ds:datastoreItem>
</file>

<file path=customXml/itemProps2.xml><?xml version="1.0" encoding="utf-8"?>
<ds:datastoreItem xmlns:ds="http://schemas.openxmlformats.org/officeDocument/2006/customXml" ds:itemID="{D60F256C-482E-42EB-8437-873C466EBF69}">
  <ds:schemaRefs>
    <ds:schemaRef ds:uri="53504e29-d6d1-43a2-a9a4-8b9ca68c514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B1DD8BE-3B9F-4995-A122-34CE24EDCF8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OneCommerce_Template-1124</Template>
  <Application>Microsoft Office PowerPoint</Application>
  <PresentationFormat>Widescreen</PresentationFormat>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OneCommerce</vt:lpstr>
      <vt:lpstr>Housing Choice Voucher  Draft FY 2026 Administrative Plan  Public Hearing</vt:lpstr>
      <vt:lpstr>Agenda</vt:lpstr>
      <vt:lpstr>PHA Plan</vt:lpstr>
      <vt:lpstr>Annual Plan</vt:lpstr>
      <vt:lpstr>Substantial Edits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Public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Dustin Brace</dc:creator>
  <cp:revision>55</cp:revision>
  <dcterms:created xsi:type="dcterms:W3CDTF">2025-02-19T22:38:14Z</dcterms:created>
  <dcterms:modified xsi:type="dcterms:W3CDTF">2025-03-03T16:26:10Z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0x010100312DDA4F235FEE4588CB62191604DA16</vt:lpwstr>
  </property>
</Properties>
</file>