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6" r:id="rId2"/>
    <p:sldId id="637" r:id="rId3"/>
    <p:sldId id="638" r:id="rId4"/>
    <p:sldId id="639" r:id="rId5"/>
    <p:sldId id="412" r:id="rId6"/>
    <p:sldId id="640" r:id="rId7"/>
    <p:sldId id="602" r:id="rId8"/>
    <p:sldId id="606" r:id="rId9"/>
    <p:sldId id="607" r:id="rId10"/>
    <p:sldId id="642" r:id="rId11"/>
    <p:sldId id="643" r:id="rId12"/>
    <p:sldId id="644" r:id="rId13"/>
    <p:sldId id="417" r:id="rId14"/>
    <p:sldId id="325" r:id="rId15"/>
    <p:sldId id="612" r:id="rId16"/>
    <p:sldId id="370" r:id="rId17"/>
    <p:sldId id="342" r:id="rId18"/>
    <p:sldId id="335" r:id="rId19"/>
    <p:sldId id="273" r:id="rId20"/>
    <p:sldId id="641" r:id="rId21"/>
    <p:sldId id="645"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3E5BAD-4668-D5FB-3BF1-DBC4C95A81D5}" name="Garth Rieman" initials="GR" userId="S::GRieman@ncsha.org::432e713f-eb25-4899-b7b9-15e76d2618ca" providerId="AD"/>
  <p188:author id="{E79E9AE8-CFC3-7AD8-F787-ABDA192E15AD}" name="Greg Zagorski" initials="GZ" userId="S::gzagorski@ncsha.org::fac0b5c5-657d-44f6-acf0-f6bf50d8258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D7F03E-B84C-4FDD-8879-7A231989ECD1}" v="24" dt="2025-07-10T15:34:16.9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70" autoAdjust="0"/>
    <p:restoredTop sz="94658"/>
  </p:normalViewPr>
  <p:slideViewPr>
    <p:cSldViewPr snapToGrid="0">
      <p:cViewPr varScale="1">
        <p:scale>
          <a:sx n="82" d="100"/>
          <a:sy n="82" d="100"/>
        </p:scale>
        <p:origin x="8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74DA44A-92EB-4196-8416-60970C720796}" type="datetimeFigureOut">
              <a:rPr lang="en-US" smtClean="0"/>
              <a:t>7/10/2025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0F410FD-D6ED-45A8-BD50-729FD25DF1A6}" type="slidenum">
              <a:rPr lang="en-US" smtClean="0"/>
              <a:t>‹#›</a:t>
            </a:fld>
            <a:endParaRPr lang="en-US"/>
          </a:p>
        </p:txBody>
      </p:sp>
    </p:spTree>
    <p:extLst>
      <p:ext uri="{BB962C8B-B14F-4D97-AF65-F5344CB8AC3E}">
        <p14:creationId xmlns:p14="http://schemas.microsoft.com/office/powerpoint/2010/main" val="2580320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9118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5B19D-C417-1E0F-6F13-EAD4DD1F8A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67023-AF6E-E3B4-A2C6-68A89CFD6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E4A38F-E260-2295-6A13-B527A87BFE4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0355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50570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7034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97540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0369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0031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0558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3A7FA-2C4C-42CE-A00F-0F52F663119D}" type="datetime1">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6F8E22DB-5AA2-4486-2559-4F010F8CDED9}"/>
              </a:ext>
            </a:extLst>
          </p:cNvPr>
          <p:cNvPicPr>
            <a:picLocks noChangeAspect="1"/>
          </p:cNvPicPr>
          <p:nvPr userDrawn="1"/>
        </p:nvPicPr>
        <p:blipFill>
          <a:blip r:embed="rId2"/>
          <a:stretch>
            <a:fillRect/>
          </a:stretch>
        </p:blipFill>
        <p:spPr>
          <a:xfrm>
            <a:off x="-318530" y="0"/>
            <a:ext cx="12829059" cy="6858000"/>
          </a:xfrm>
          <a:prstGeom prst="rect">
            <a:avLst/>
          </a:prstGeom>
        </p:spPr>
      </p:pic>
      <p:pic>
        <p:nvPicPr>
          <p:cNvPr id="9" name="Picture 8">
            <a:extLst>
              <a:ext uri="{FF2B5EF4-FFF2-40B4-BE49-F238E27FC236}">
                <a16:creationId xmlns:a16="http://schemas.microsoft.com/office/drawing/2014/main" id="{26660190-1CE7-E843-9C27-1A74A134B5ED}"/>
              </a:ext>
            </a:extLst>
          </p:cNvPr>
          <p:cNvPicPr>
            <a:picLocks noChangeAspect="1"/>
          </p:cNvPicPr>
          <p:nvPr userDrawn="1"/>
        </p:nvPicPr>
        <p:blipFill>
          <a:blip r:embed="rId3"/>
          <a:srcRect/>
          <a:stretch/>
        </p:blipFill>
        <p:spPr>
          <a:xfrm>
            <a:off x="259276" y="328900"/>
            <a:ext cx="1157848" cy="747426"/>
          </a:xfrm>
          <a:prstGeom prst="rect">
            <a:avLst/>
          </a:prstGeom>
        </p:spPr>
      </p:pic>
    </p:spTree>
    <p:extLst>
      <p:ext uri="{BB962C8B-B14F-4D97-AF65-F5344CB8AC3E}">
        <p14:creationId xmlns:p14="http://schemas.microsoft.com/office/powerpoint/2010/main" val="4134255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279272-33DF-4C0E-915A-C74C9E9839B6}" type="datetime1">
              <a:rPr lang="en-US" smtClean="0"/>
              <a:t>7/10/2025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2492FB-C374-174C-B5CE-59F7604A8E1C}" type="slidenum">
              <a:rPr lang="en-US" smtClean="0"/>
              <a:pPr/>
              <a:t>‹#›</a:t>
            </a:fld>
            <a:endParaRPr lang="en-US" dirty="0"/>
          </a:p>
        </p:txBody>
      </p:sp>
    </p:spTree>
    <p:extLst>
      <p:ext uri="{BB962C8B-B14F-4D97-AF65-F5344CB8AC3E}">
        <p14:creationId xmlns:p14="http://schemas.microsoft.com/office/powerpoint/2010/main" val="227843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7E820CFD-F09D-7441-AF7E-5A632577976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p:nvPr>
        </p:nvSpPr>
        <p:spPr>
          <a:xfrm>
            <a:off x="1947336" y="3744124"/>
            <a:ext cx="6570133" cy="2028587"/>
          </a:xfrm>
          <a:prstGeom prst="rect">
            <a:avLst/>
          </a:prstGeom>
        </p:spPr>
        <p:txBody>
          <a:bodyPr anchor="t" anchorCtr="0">
            <a:normAutofit/>
          </a:bodyPr>
          <a:lstStyle>
            <a:lvl1pPr algn="l">
              <a:defRPr sz="4400" b="1"/>
            </a:lvl1pPr>
          </a:lstStyle>
          <a:p>
            <a:r>
              <a:rPr lang="en-US" dirty="0"/>
              <a:t>Click to edit Master title style</a:t>
            </a:r>
          </a:p>
        </p:txBody>
      </p:sp>
      <p:sp>
        <p:nvSpPr>
          <p:cNvPr id="3" name="Subtitle 2"/>
          <p:cNvSpPr>
            <a:spLocks noGrp="1"/>
          </p:cNvSpPr>
          <p:nvPr>
            <p:ph type="subTitle" idx="1" hasCustomPrompt="1"/>
          </p:nvPr>
        </p:nvSpPr>
        <p:spPr>
          <a:xfrm>
            <a:off x="1947333" y="3271838"/>
            <a:ext cx="9144000" cy="614362"/>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2" name="Picture 11">
            <a:extLst>
              <a:ext uri="{FF2B5EF4-FFF2-40B4-BE49-F238E27FC236}">
                <a16:creationId xmlns:a16="http://schemas.microsoft.com/office/drawing/2014/main" id="{496943B6-E1B9-CA4C-A554-17B1A2D95E14}"/>
              </a:ext>
            </a:extLst>
          </p:cNvPr>
          <p:cNvPicPr>
            <a:picLocks noChangeAspect="1"/>
          </p:cNvPicPr>
          <p:nvPr userDrawn="1"/>
        </p:nvPicPr>
        <p:blipFill>
          <a:blip r:embed="rId3"/>
          <a:stretch>
            <a:fillRect/>
          </a:stretch>
        </p:blipFill>
        <p:spPr>
          <a:xfrm>
            <a:off x="1117600" y="594074"/>
            <a:ext cx="1306464" cy="587026"/>
          </a:xfrm>
          <a:prstGeom prst="rect">
            <a:avLst/>
          </a:prstGeom>
        </p:spPr>
      </p:pic>
    </p:spTree>
    <p:extLst>
      <p:ext uri="{BB962C8B-B14F-4D97-AF65-F5344CB8AC3E}">
        <p14:creationId xmlns:p14="http://schemas.microsoft.com/office/powerpoint/2010/main" val="423813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00DD46-F5F1-405A-8919-A01D397D62EF}" type="datetime1">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492FB-C374-174C-B5CE-59F7604A8E1C}" type="slidenum">
              <a:rPr lang="en-US" smtClean="0"/>
              <a:pPr/>
              <a:t>‹#›</a:t>
            </a:fld>
            <a:endParaRPr lang="en-US" dirty="0"/>
          </a:p>
        </p:txBody>
      </p:sp>
    </p:spTree>
    <p:extLst>
      <p:ext uri="{BB962C8B-B14F-4D97-AF65-F5344CB8AC3E}">
        <p14:creationId xmlns:p14="http://schemas.microsoft.com/office/powerpoint/2010/main" val="3274907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47002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EAC3C-CF75-45F3-A74B-C663EC868421}" type="datetime1">
              <a:rPr lang="en-US" smtClean="0"/>
              <a:t>7/10/2025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492FB-C374-174C-B5CE-59F7604A8E1C}" type="slidenum">
              <a:rPr lang="en-US" smtClean="0"/>
              <a:pPr/>
              <a:t>‹#›</a:t>
            </a:fld>
            <a:endParaRPr lang="en-US" dirty="0"/>
          </a:p>
        </p:txBody>
      </p:sp>
    </p:spTree>
    <p:extLst>
      <p:ext uri="{BB962C8B-B14F-4D97-AF65-F5344CB8AC3E}">
        <p14:creationId xmlns:p14="http://schemas.microsoft.com/office/powerpoint/2010/main" val="267477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504348"/>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04348"/>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D1BADF-7602-4EFA-B62C-6C58ED84977E}" type="datetime1">
              <a:rPr lang="en-US" smtClean="0"/>
              <a:t>7/10/2025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492FB-C374-174C-B5CE-59F7604A8E1C}" type="slidenum">
              <a:rPr lang="en-US" smtClean="0"/>
              <a:pPr/>
              <a:t>‹#›</a:t>
            </a:fld>
            <a:endParaRPr lang="en-US" dirty="0"/>
          </a:p>
        </p:txBody>
      </p:sp>
    </p:spTree>
    <p:extLst>
      <p:ext uri="{BB962C8B-B14F-4D97-AF65-F5344CB8AC3E}">
        <p14:creationId xmlns:p14="http://schemas.microsoft.com/office/powerpoint/2010/main" val="368187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5920" y="298621"/>
            <a:ext cx="10515600" cy="107709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611635"/>
            <a:ext cx="10515600" cy="4565329"/>
          </a:xfrm>
          <a:prstGeom prst="rect">
            <a:avLst/>
          </a:prstGeom>
        </p:spPr>
        <p:txBody>
          <a:bodyPr vert="horz" lIns="91440" tIns="45720" rIns="91440" bIns="45720" rtlCol="0">
            <a:normAutofit/>
          </a:bodyPr>
          <a:lstStyle/>
          <a:p>
            <a:pPr marL="228600" lvl="0" indent="-228600" algn="l" defTabSz="914400" rtl="0" eaLnBrk="1" latinLnBrk="0" hangingPunct="1">
              <a:lnSpc>
                <a:spcPct val="90000"/>
              </a:lnSpc>
              <a:spcBef>
                <a:spcPts val="1000"/>
              </a:spcBef>
              <a:buFont typeface="Arial" panose="020B0604020202020204" pitchFamily="34" charset="0"/>
              <a:buChar char="•"/>
            </a:pPr>
            <a:r>
              <a:rPr lang="en-US" dirty="0"/>
              <a:t>Edit Master text styles</a:t>
            </a:r>
          </a:p>
          <a:p>
            <a:pPr marL="685800" lvl="1" indent="-228600" algn="l" defTabSz="914400" rtl="0" eaLnBrk="1" latinLnBrk="0" hangingPunct="1">
              <a:lnSpc>
                <a:spcPct val="90000"/>
              </a:lnSpc>
              <a:spcBef>
                <a:spcPts val="500"/>
              </a:spcBef>
              <a:buFont typeface="Arial" panose="020B0604020202020204" pitchFamily="34" charset="0"/>
              <a:buChar char="•"/>
            </a:pPr>
            <a:r>
              <a:rPr lang="en-US" dirty="0"/>
              <a:t>Second level</a:t>
            </a:r>
          </a:p>
          <a:p>
            <a:pPr marL="1143000" lvl="2" indent="-228600" algn="l" defTabSz="914400" rtl="0" eaLnBrk="1" latinLnBrk="0" hangingPunct="1">
              <a:lnSpc>
                <a:spcPct val="90000"/>
              </a:lnSpc>
              <a:spcBef>
                <a:spcPts val="500"/>
              </a:spcBef>
              <a:buFont typeface="Arial" panose="020B0604020202020204" pitchFamily="34" charset="0"/>
              <a:buChar char="•"/>
            </a:pPr>
            <a:r>
              <a:rPr lang="en-US" dirty="0"/>
              <a:t>Third level</a:t>
            </a:r>
          </a:p>
          <a:p>
            <a:pPr marL="1600200" lvl="3" indent="-228600" algn="l" defTabSz="914400" rtl="0" eaLnBrk="1" latinLnBrk="0" hangingPunct="1">
              <a:lnSpc>
                <a:spcPct val="90000"/>
              </a:lnSpc>
              <a:spcBef>
                <a:spcPts val="500"/>
              </a:spcBef>
              <a:buFont typeface="Arial" panose="020B0604020202020204" pitchFamily="34" charset="0"/>
              <a:buChar char="•"/>
            </a:pPr>
            <a:r>
              <a:rPr lang="en-US" dirty="0"/>
              <a:t>Fourth level</a:t>
            </a:r>
          </a:p>
          <a:p>
            <a:pPr marL="2057400" lvl="4" indent="-228600" algn="l" defTabSz="914400" rtl="0" eaLnBrk="1" latinLnBrk="0" hangingPunct="1">
              <a:lnSpc>
                <a:spcPct val="90000"/>
              </a:lnSpc>
              <a:spcBef>
                <a:spcPts val="500"/>
              </a:spcBef>
              <a:buFont typeface="Arial" panose="020B0604020202020204" pitchFamily="34" charset="0"/>
              <a:buChar char="•"/>
            </a:pPr>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1C3A7869-466F-4E4D-957D-CCBA5C22D5BD}" type="datetime1">
              <a:rPr lang="en-US" smtClean="0"/>
              <a:pPr/>
              <a:t>7/10/2025</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56E1CE9E-FB0D-58BE-2A77-756E633B47A1}"/>
              </a:ext>
            </a:extLst>
          </p:cNvPr>
          <p:cNvCxnSpPr/>
          <p:nvPr userDrawn="1"/>
        </p:nvCxnSpPr>
        <p:spPr>
          <a:xfrm>
            <a:off x="838202" y="1172309"/>
            <a:ext cx="10453007" cy="27843"/>
          </a:xfrm>
          <a:prstGeom prst="line">
            <a:avLst/>
          </a:prstGeom>
          <a:ln>
            <a:solidFill>
              <a:srgbClr val="92929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BA7052D-9D6D-FDB4-6993-767A0599D34C}"/>
              </a:ext>
            </a:extLst>
          </p:cNvPr>
          <p:cNvPicPr>
            <a:picLocks noChangeAspect="1"/>
          </p:cNvPicPr>
          <p:nvPr userDrawn="1"/>
        </p:nvPicPr>
        <p:blipFill rotWithShape="1">
          <a:blip r:embed="rId8"/>
          <a:srcRect r="50000"/>
          <a:stretch/>
        </p:blipFill>
        <p:spPr>
          <a:xfrm>
            <a:off x="10943759" y="316546"/>
            <a:ext cx="904643" cy="510712"/>
          </a:xfrm>
          <a:prstGeom prst="rect">
            <a:avLst/>
          </a:prstGeom>
        </p:spPr>
      </p:pic>
    </p:spTree>
    <p:extLst>
      <p:ext uri="{BB962C8B-B14F-4D97-AF65-F5344CB8AC3E}">
        <p14:creationId xmlns:p14="http://schemas.microsoft.com/office/powerpoint/2010/main" val="3891635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914400" rtl="0" eaLnBrk="1" latinLnBrk="0" hangingPunct="1">
        <a:lnSpc>
          <a:spcPct val="90000"/>
        </a:lnSpc>
        <a:spcBef>
          <a:spcPct val="0"/>
        </a:spcBef>
        <a:buNone/>
        <a:defRPr lang="en-US" sz="4400" kern="1200" dirty="0">
          <a:solidFill>
            <a:srgbClr val="182E5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800" kern="1200" dirty="0" smtClean="0">
          <a:solidFill>
            <a:srgbClr val="182E5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rgbClr val="182E5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rgbClr val="182E5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rgbClr val="182E5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a:solidFill>
            <a:srgbClr val="182E5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96">
          <p15:clr>
            <a:srgbClr val="F26B43"/>
          </p15:clr>
        </p15:guide>
        <p15:guide id="2" orient="horz" pos="744">
          <p15:clr>
            <a:srgbClr val="F26B43"/>
          </p15:clr>
        </p15:guide>
        <p15:guide id="3" orient="horz" pos="1296">
          <p15:clr>
            <a:srgbClr val="F26B43"/>
          </p15:clr>
        </p15:guide>
        <p15:guide id="4" pos="384">
          <p15:clr>
            <a:srgbClr val="F26B43"/>
          </p15:clr>
        </p15:guide>
        <p15:guide id="5" pos="537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www.jct.gov/publications/2025/jcx-31-25/"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grieman@ncsha.org" TargetMode="External"/><Relationship Id="rId2" Type="http://schemas.openxmlformats.org/officeDocument/2006/relationships/image" Target="../media/image5.jpeg"/><Relationship Id="rId1" Type="http://schemas.openxmlformats.org/officeDocument/2006/relationships/slideLayout" Target="../slideLayouts/slideLayout4.xml"/><Relationship Id="rId4" Type="http://schemas.openxmlformats.org/officeDocument/2006/relationships/hyperlink" Target="http://www.ncsha.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40A5C-F590-C342-9AED-A3CC10200B9C}"/>
              </a:ext>
            </a:extLst>
          </p:cNvPr>
          <p:cNvSpPr>
            <a:spLocks noGrp="1"/>
          </p:cNvSpPr>
          <p:nvPr>
            <p:ph type="ctrTitle"/>
          </p:nvPr>
        </p:nvSpPr>
        <p:spPr>
          <a:xfrm>
            <a:off x="1272209" y="2584173"/>
            <a:ext cx="10363200" cy="1099931"/>
          </a:xfrm>
        </p:spPr>
        <p:txBody>
          <a:bodyPr>
            <a:normAutofit/>
          </a:bodyPr>
          <a:lstStyle/>
          <a:p>
            <a:r>
              <a:rPr lang="en-US" b="1" dirty="0"/>
              <a:t>Washington Update</a:t>
            </a:r>
          </a:p>
        </p:txBody>
      </p:sp>
      <p:sp>
        <p:nvSpPr>
          <p:cNvPr id="3" name="TextBox 2">
            <a:extLst>
              <a:ext uri="{FF2B5EF4-FFF2-40B4-BE49-F238E27FC236}">
                <a16:creationId xmlns:a16="http://schemas.microsoft.com/office/drawing/2014/main" id="{2B23C52A-6D3A-44D4-5254-ADCCF8A5EEC0}"/>
              </a:ext>
            </a:extLst>
          </p:cNvPr>
          <p:cNvSpPr txBox="1"/>
          <p:nvPr/>
        </p:nvSpPr>
        <p:spPr>
          <a:xfrm>
            <a:off x="4770783" y="5115339"/>
            <a:ext cx="6864626" cy="954107"/>
          </a:xfrm>
          <a:prstGeom prst="rect">
            <a:avLst/>
          </a:prstGeom>
          <a:noFill/>
        </p:spPr>
        <p:txBody>
          <a:bodyPr wrap="square" rtlCol="0">
            <a:spAutoFit/>
          </a:bodyPr>
          <a:lstStyle/>
          <a:p>
            <a:pPr algn="r"/>
            <a:r>
              <a:rPr lang="en-US" sz="2000" b="1" dirty="0">
                <a:solidFill>
                  <a:schemeClr val="accent1">
                    <a:lumMod val="50000"/>
                  </a:schemeClr>
                </a:solidFill>
              </a:rPr>
              <a:t>GARTH RIEMAN</a:t>
            </a:r>
            <a:br>
              <a:rPr lang="en-US" b="1" dirty="0">
                <a:solidFill>
                  <a:schemeClr val="accent1">
                    <a:lumMod val="50000"/>
                  </a:schemeClr>
                </a:solidFill>
              </a:rPr>
            </a:br>
            <a:r>
              <a:rPr lang="en-US" dirty="0">
                <a:solidFill>
                  <a:schemeClr val="accent1">
                    <a:lumMod val="50000"/>
                  </a:schemeClr>
                </a:solidFill>
              </a:rPr>
              <a:t>Director of Housing Advocacy and Strategic Initiatives </a:t>
            </a:r>
          </a:p>
          <a:p>
            <a:pPr algn="r"/>
            <a:r>
              <a:rPr lang="en-US" dirty="0">
                <a:solidFill>
                  <a:schemeClr val="accent1">
                    <a:lumMod val="50000"/>
                  </a:schemeClr>
                </a:solidFill>
              </a:rPr>
              <a:t>National Council of State Housing Agencies</a:t>
            </a:r>
            <a:endParaRPr lang="en-US" b="1" dirty="0">
              <a:solidFill>
                <a:schemeClr val="accent1">
                  <a:lumMod val="50000"/>
                </a:schemeClr>
              </a:solidFill>
            </a:endParaRPr>
          </a:p>
        </p:txBody>
      </p:sp>
    </p:spTree>
    <p:extLst>
      <p:ext uri="{BB962C8B-B14F-4D97-AF65-F5344CB8AC3E}">
        <p14:creationId xmlns:p14="http://schemas.microsoft.com/office/powerpoint/2010/main" val="4053641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A84D-01B6-27BA-1308-69DA694C3F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F52177-0022-E8D6-ACE1-C2D828BB9BDD}"/>
              </a:ext>
            </a:extLst>
          </p:cNvPr>
          <p:cNvSpPr>
            <a:spLocks noGrp="1"/>
          </p:cNvSpPr>
          <p:nvPr>
            <p:ph type="title"/>
          </p:nvPr>
        </p:nvSpPr>
        <p:spPr>
          <a:xfrm>
            <a:off x="795337" y="335317"/>
            <a:ext cx="9609052" cy="772015"/>
          </a:xfrm>
        </p:spPr>
        <p:txBody>
          <a:bodyPr>
            <a:normAutofit fontScale="90000"/>
          </a:bodyPr>
          <a:lstStyle/>
          <a:p>
            <a:r>
              <a:rPr lang="en-US" sz="4100" b="1" dirty="0">
                <a:solidFill>
                  <a:srgbClr val="002060"/>
                </a:solidFill>
              </a:rPr>
              <a:t>House Rural Housing Appropriations Bill</a:t>
            </a:r>
          </a:p>
        </p:txBody>
      </p:sp>
      <p:sp>
        <p:nvSpPr>
          <p:cNvPr id="3" name="Content Placeholder 2">
            <a:extLst>
              <a:ext uri="{FF2B5EF4-FFF2-40B4-BE49-F238E27FC236}">
                <a16:creationId xmlns:a16="http://schemas.microsoft.com/office/drawing/2014/main" id="{9415F05C-369E-8F88-A529-717A0698362E}"/>
              </a:ext>
            </a:extLst>
          </p:cNvPr>
          <p:cNvSpPr>
            <a:spLocks noGrp="1"/>
          </p:cNvSpPr>
          <p:nvPr>
            <p:ph idx="1"/>
          </p:nvPr>
        </p:nvSpPr>
        <p:spPr>
          <a:xfrm>
            <a:off x="795337" y="1455313"/>
            <a:ext cx="10558463" cy="5186639"/>
          </a:xfrm>
        </p:spPr>
        <p:txBody>
          <a:bodyPr>
            <a:normAutofit/>
          </a:bodyPr>
          <a:lstStyle/>
          <a:p>
            <a:pPr marL="342900" indent="-342900">
              <a:buFont typeface="Arial" panose="020B0604020202020204" pitchFamily="34" charset="0"/>
              <a:buChar char="•"/>
            </a:pPr>
            <a:r>
              <a:rPr lang="en-US" dirty="0"/>
              <a:t>House Appropriations Committee advanced the FY26 Agriculture, Rural Development, Food and Drug Administration, and Related Agencies bill.</a:t>
            </a:r>
          </a:p>
          <a:p>
            <a:pPr marL="342900" indent="-342900">
              <a:buFont typeface="Arial" panose="020B0604020202020204" pitchFamily="34" charset="0"/>
              <a:buChar char="•"/>
            </a:pPr>
            <a:r>
              <a:rPr lang="en-US" dirty="0"/>
              <a:t>Provides $25 billion for USDA’s programs, $1.2 billion or 4.2 percent less FY25 and a $2 billion increase compared to the President’s Budget Request. </a:t>
            </a:r>
          </a:p>
          <a:p>
            <a:pPr marL="342900" indent="-342900">
              <a:buFont typeface="Arial" panose="020B0604020202020204" pitchFamily="34" charset="0"/>
              <a:buChar char="•"/>
            </a:pPr>
            <a:r>
              <a:rPr lang="en-US" dirty="0"/>
              <a:t>Most rural housing programs would retain similar funding to current FY25 levels. </a:t>
            </a:r>
          </a:p>
        </p:txBody>
      </p:sp>
    </p:spTree>
    <p:extLst>
      <p:ext uri="{BB962C8B-B14F-4D97-AF65-F5344CB8AC3E}">
        <p14:creationId xmlns:p14="http://schemas.microsoft.com/office/powerpoint/2010/main" val="217301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4552B-25D0-258C-1D16-C58401DDD0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CCBABE-DF42-6C36-8C60-610BCC52BDF4}"/>
              </a:ext>
            </a:extLst>
          </p:cNvPr>
          <p:cNvSpPr>
            <a:spLocks noGrp="1"/>
          </p:cNvSpPr>
          <p:nvPr>
            <p:ph type="title"/>
          </p:nvPr>
        </p:nvSpPr>
        <p:spPr>
          <a:xfrm>
            <a:off x="859631" y="216048"/>
            <a:ext cx="10320338" cy="772015"/>
          </a:xfrm>
        </p:spPr>
        <p:txBody>
          <a:bodyPr>
            <a:normAutofit/>
          </a:bodyPr>
          <a:lstStyle/>
          <a:p>
            <a:r>
              <a:rPr lang="en-US" sz="4100" b="1" dirty="0">
                <a:solidFill>
                  <a:srgbClr val="002060"/>
                </a:solidFill>
              </a:rPr>
              <a:t>House Rural Housing Funding  </a:t>
            </a:r>
          </a:p>
        </p:txBody>
      </p:sp>
      <p:sp>
        <p:nvSpPr>
          <p:cNvPr id="3" name="Content Placeholder 2">
            <a:extLst>
              <a:ext uri="{FF2B5EF4-FFF2-40B4-BE49-F238E27FC236}">
                <a16:creationId xmlns:a16="http://schemas.microsoft.com/office/drawing/2014/main" id="{5C4DA4EF-FF37-099D-149A-53799863EA0E}"/>
              </a:ext>
            </a:extLst>
          </p:cNvPr>
          <p:cNvSpPr>
            <a:spLocks noGrp="1"/>
          </p:cNvSpPr>
          <p:nvPr>
            <p:ph idx="1"/>
          </p:nvPr>
        </p:nvSpPr>
        <p:spPr>
          <a:xfrm>
            <a:off x="859630" y="1416677"/>
            <a:ext cx="10494169" cy="5225276"/>
          </a:xfrm>
        </p:spPr>
        <p:txBody>
          <a:bodyPr>
            <a:normAutofit/>
          </a:bodyPr>
          <a:lstStyle/>
          <a:p>
            <a:pPr marL="342900" indent="-342900">
              <a:buFont typeface="Arial" panose="020B0604020202020204" pitchFamily="34" charset="0"/>
              <a:buChar char="•"/>
            </a:pPr>
            <a:r>
              <a:rPr lang="en-US" dirty="0"/>
              <a:t>Section 502 Single-Family Housing Direct Loans would receive $880 million, equal to FY25 funding levels.</a:t>
            </a:r>
          </a:p>
          <a:p>
            <a:pPr marL="342900" indent="-342900">
              <a:buFont typeface="Arial" panose="020B0604020202020204" pitchFamily="34" charset="0"/>
              <a:buChar char="•"/>
            </a:pPr>
            <a:r>
              <a:rPr lang="en-US" dirty="0"/>
              <a:t>Section 502 Single-Family Housing Guaranteed Loan level would be $25 billion, same as FY25. </a:t>
            </a:r>
          </a:p>
          <a:p>
            <a:pPr marL="342900" indent="-342900">
              <a:buFont typeface="Arial" panose="020B0604020202020204" pitchFamily="34" charset="0"/>
              <a:buChar char="•"/>
            </a:pPr>
            <a:r>
              <a:rPr lang="en-US" dirty="0"/>
              <a:t>Section 515 Multifamily Housing Direct Loan Program would receive $60 million, equal to FY25.</a:t>
            </a:r>
          </a:p>
          <a:p>
            <a:pPr marL="342900" indent="-342900">
              <a:buFont typeface="Arial" panose="020B0604020202020204" pitchFamily="34" charset="0"/>
              <a:buChar char="•"/>
            </a:pPr>
            <a:r>
              <a:rPr lang="en-US" dirty="0"/>
              <a:t>Section 538 Multifamily Housing Guaranteed Loan Program would receive $800 million, same as FY25.</a:t>
            </a:r>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3524269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F42DD-AD64-263D-C366-8950DB7FF5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AA34D3-D528-3AE2-977E-EA17D839F02C}"/>
              </a:ext>
            </a:extLst>
          </p:cNvPr>
          <p:cNvSpPr>
            <a:spLocks noGrp="1"/>
          </p:cNvSpPr>
          <p:nvPr>
            <p:ph type="title"/>
          </p:nvPr>
        </p:nvSpPr>
        <p:spPr>
          <a:xfrm>
            <a:off x="838200" y="341547"/>
            <a:ext cx="9258837" cy="772015"/>
          </a:xfrm>
        </p:spPr>
        <p:txBody>
          <a:bodyPr>
            <a:normAutofit/>
          </a:bodyPr>
          <a:lstStyle/>
          <a:p>
            <a:r>
              <a:rPr lang="en-US" sz="4100" b="1" dirty="0">
                <a:solidFill>
                  <a:srgbClr val="002060"/>
                </a:solidFill>
              </a:rPr>
              <a:t>House Rural Housing Funding</a:t>
            </a:r>
          </a:p>
        </p:txBody>
      </p:sp>
      <p:sp>
        <p:nvSpPr>
          <p:cNvPr id="3" name="Content Placeholder 2">
            <a:extLst>
              <a:ext uri="{FF2B5EF4-FFF2-40B4-BE49-F238E27FC236}">
                <a16:creationId xmlns:a16="http://schemas.microsoft.com/office/drawing/2014/main" id="{B5FC388C-5762-087F-BA88-01D938D5895C}"/>
              </a:ext>
            </a:extLst>
          </p:cNvPr>
          <p:cNvSpPr>
            <a:spLocks noGrp="1"/>
          </p:cNvSpPr>
          <p:nvPr>
            <p:ph idx="1"/>
          </p:nvPr>
        </p:nvSpPr>
        <p:spPr>
          <a:xfrm>
            <a:off x="838199" y="1481071"/>
            <a:ext cx="10494169" cy="5160882"/>
          </a:xfrm>
        </p:spPr>
        <p:txBody>
          <a:bodyPr>
            <a:normAutofit lnSpcReduction="10000"/>
          </a:bodyPr>
          <a:lstStyle/>
          <a:p>
            <a:pPr marL="342900" indent="-342900">
              <a:lnSpc>
                <a:spcPct val="110000"/>
              </a:lnSpc>
              <a:spcBef>
                <a:spcPts val="0"/>
              </a:spcBef>
              <a:buFont typeface="Arial" panose="020B0604020202020204" pitchFamily="34" charset="0"/>
              <a:buChar char="•"/>
            </a:pPr>
            <a:r>
              <a:rPr lang="en-US" sz="2600" dirty="0"/>
              <a:t>Section 521 Rental Assistance Program would receive $1.72 billion, seven percent, or $107 million, more than FY 25. </a:t>
            </a:r>
          </a:p>
          <a:p>
            <a:pPr marL="800100" lvl="1" indent="-342900">
              <a:lnSpc>
                <a:spcPct val="110000"/>
              </a:lnSpc>
              <a:spcBef>
                <a:spcPts val="0"/>
              </a:spcBef>
            </a:pPr>
            <a:r>
              <a:rPr lang="en-US" sz="2600" dirty="0"/>
              <a:t>For renewals of existing RA. </a:t>
            </a:r>
          </a:p>
          <a:p>
            <a:pPr marL="800100" lvl="1" indent="-342900">
              <a:lnSpc>
                <a:spcPct val="110000"/>
              </a:lnSpc>
              <a:spcBef>
                <a:spcPts val="0"/>
              </a:spcBef>
            </a:pPr>
            <a:r>
              <a:rPr lang="en-US" sz="2600" dirty="0"/>
              <a:t>Also authorizes USDA to continue, for another year and up to an additional 1,000 units, decoupling rental assistance from Section 515/516 properties with expiring mortgages, preserving the affordability of these units.</a:t>
            </a:r>
          </a:p>
          <a:p>
            <a:pPr marL="342900" indent="-342900">
              <a:lnSpc>
                <a:spcPct val="110000"/>
              </a:lnSpc>
              <a:spcBef>
                <a:spcPts val="0"/>
              </a:spcBef>
              <a:buFont typeface="Arial" panose="020B0604020202020204" pitchFamily="34" charset="0"/>
              <a:buChar char="•"/>
            </a:pPr>
            <a:r>
              <a:rPr lang="en-US" sz="2600" dirty="0"/>
              <a:t>Section 542 Rural Voucher Assistance Program would receive $48 million, equal to FY25.</a:t>
            </a:r>
          </a:p>
          <a:p>
            <a:pPr marL="342900" indent="-342900">
              <a:lnSpc>
                <a:spcPct val="110000"/>
              </a:lnSpc>
              <a:spcBef>
                <a:spcPts val="0"/>
              </a:spcBef>
              <a:buFont typeface="Arial" panose="020B0604020202020204" pitchFamily="34" charset="0"/>
              <a:buChar char="•"/>
            </a:pPr>
            <a:r>
              <a:rPr lang="en-US" sz="2600" dirty="0"/>
              <a:t>Rental Preservation Demonstration Program (MPR) would receive $30 million, a $4 million, or nearly 12 percent, decrease in funding from FY25.</a:t>
            </a:r>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2349475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4459B-E8C0-A325-9BAD-58497A42A2E5}"/>
              </a:ext>
            </a:extLst>
          </p:cNvPr>
          <p:cNvSpPr>
            <a:spLocks noGrp="1"/>
          </p:cNvSpPr>
          <p:nvPr>
            <p:ph type="title"/>
          </p:nvPr>
        </p:nvSpPr>
        <p:spPr/>
        <p:txBody>
          <a:bodyPr/>
          <a:lstStyle/>
          <a:p>
            <a:r>
              <a:rPr lang="en-US" b="1" dirty="0">
                <a:solidFill>
                  <a:srgbClr val="002060"/>
                </a:solidFill>
              </a:rPr>
              <a:t>Other Administration Priorities</a:t>
            </a:r>
          </a:p>
        </p:txBody>
      </p:sp>
      <p:sp>
        <p:nvSpPr>
          <p:cNvPr id="3" name="Content Placeholder 2">
            <a:extLst>
              <a:ext uri="{FF2B5EF4-FFF2-40B4-BE49-F238E27FC236}">
                <a16:creationId xmlns:a16="http://schemas.microsoft.com/office/drawing/2014/main" id="{9F1D3988-76D5-BE9A-AC89-7629D2F8DE76}"/>
              </a:ext>
            </a:extLst>
          </p:cNvPr>
          <p:cNvSpPr>
            <a:spLocks noGrp="1"/>
          </p:cNvSpPr>
          <p:nvPr>
            <p:ph idx="1"/>
          </p:nvPr>
        </p:nvSpPr>
        <p:spPr>
          <a:xfrm>
            <a:off x="880480" y="1375720"/>
            <a:ext cx="10473320" cy="5290123"/>
          </a:xfrm>
        </p:spPr>
        <p:txBody>
          <a:bodyPr>
            <a:normAutofit/>
          </a:bodyPr>
          <a:lstStyle/>
          <a:p>
            <a:pPr>
              <a:lnSpc>
                <a:spcPct val="100000"/>
              </a:lnSpc>
              <a:spcBef>
                <a:spcPts val="0"/>
              </a:spcBef>
              <a:spcAft>
                <a:spcPts val="600"/>
              </a:spcAft>
            </a:pPr>
            <a:r>
              <a:rPr lang="en-US" sz="3200" dirty="0"/>
              <a:t>Reduce the size and scope of the federal government</a:t>
            </a:r>
          </a:p>
          <a:p>
            <a:pPr lvl="1">
              <a:lnSpc>
                <a:spcPct val="100000"/>
              </a:lnSpc>
              <a:spcBef>
                <a:spcPts val="0"/>
              </a:spcBef>
              <a:spcAft>
                <a:spcPts val="600"/>
              </a:spcAft>
            </a:pPr>
            <a:r>
              <a:rPr lang="en-US" sz="3200" dirty="0"/>
              <a:t>Staffing cuts at federal agencies</a:t>
            </a:r>
          </a:p>
          <a:p>
            <a:pPr lvl="1">
              <a:lnSpc>
                <a:spcPct val="100000"/>
              </a:lnSpc>
              <a:spcBef>
                <a:spcPts val="0"/>
              </a:spcBef>
              <a:spcAft>
                <a:spcPts val="600"/>
              </a:spcAft>
            </a:pPr>
            <a:r>
              <a:rPr lang="en-US" sz="3200" dirty="0"/>
              <a:t>Contract and grant cancellations</a:t>
            </a:r>
          </a:p>
          <a:p>
            <a:pPr>
              <a:lnSpc>
                <a:spcPct val="100000"/>
              </a:lnSpc>
              <a:spcBef>
                <a:spcPts val="0"/>
              </a:spcBef>
              <a:spcAft>
                <a:spcPts val="600"/>
              </a:spcAft>
            </a:pPr>
            <a:r>
              <a:rPr lang="en-US" sz="3200" dirty="0"/>
              <a:t>Remove regulatory barriers</a:t>
            </a:r>
          </a:p>
          <a:p>
            <a:pPr>
              <a:lnSpc>
                <a:spcPct val="100000"/>
              </a:lnSpc>
              <a:spcBef>
                <a:spcPts val="0"/>
              </a:spcBef>
              <a:spcAft>
                <a:spcPts val="600"/>
              </a:spcAft>
            </a:pPr>
            <a:r>
              <a:rPr lang="en-US" sz="3200" dirty="0"/>
              <a:t>Impose Administration Executive Orders and directives through grant agreements</a:t>
            </a:r>
          </a:p>
          <a:p>
            <a:pPr>
              <a:lnSpc>
                <a:spcPct val="100000"/>
              </a:lnSpc>
              <a:spcBef>
                <a:spcPts val="0"/>
              </a:spcBef>
              <a:spcAft>
                <a:spcPts val="600"/>
              </a:spcAft>
            </a:pPr>
            <a:r>
              <a:rPr lang="en-US" sz="3200" dirty="0"/>
              <a:t>Assert control over certain independent agencies</a:t>
            </a:r>
          </a:p>
        </p:txBody>
      </p:sp>
    </p:spTree>
    <p:extLst>
      <p:ext uri="{BB962C8B-B14F-4D97-AF65-F5344CB8AC3E}">
        <p14:creationId xmlns:p14="http://schemas.microsoft.com/office/powerpoint/2010/main" val="1551486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8DE07-10EB-4345-98AE-454CDC98AC57}"/>
              </a:ext>
            </a:extLst>
          </p:cNvPr>
          <p:cNvSpPr>
            <a:spLocks noGrp="1"/>
          </p:cNvSpPr>
          <p:nvPr>
            <p:ph type="title"/>
          </p:nvPr>
        </p:nvSpPr>
        <p:spPr>
          <a:xfrm>
            <a:off x="795920" y="298621"/>
            <a:ext cx="9880318" cy="788057"/>
          </a:xfrm>
        </p:spPr>
        <p:txBody>
          <a:bodyPr>
            <a:noAutofit/>
          </a:bodyPr>
          <a:lstStyle/>
          <a:p>
            <a:pPr>
              <a:lnSpc>
                <a:spcPct val="100000"/>
              </a:lnSpc>
            </a:pPr>
            <a:r>
              <a:rPr lang="en-US" sz="3200" b="1" dirty="0">
                <a:solidFill>
                  <a:srgbClr val="002060"/>
                </a:solidFill>
              </a:rPr>
              <a:t>HOME Reauthorization and Reform Possibilities</a:t>
            </a:r>
          </a:p>
        </p:txBody>
      </p:sp>
      <p:sp>
        <p:nvSpPr>
          <p:cNvPr id="3" name="Content Placeholder 2">
            <a:extLst>
              <a:ext uri="{FF2B5EF4-FFF2-40B4-BE49-F238E27FC236}">
                <a16:creationId xmlns:a16="http://schemas.microsoft.com/office/drawing/2014/main" id="{780A583A-1C0B-42C3-B176-071EB9FE889C}"/>
              </a:ext>
            </a:extLst>
          </p:cNvPr>
          <p:cNvSpPr>
            <a:spLocks noGrp="1"/>
          </p:cNvSpPr>
          <p:nvPr>
            <p:ph idx="1"/>
          </p:nvPr>
        </p:nvSpPr>
        <p:spPr>
          <a:xfrm>
            <a:off x="940904" y="1537252"/>
            <a:ext cx="10515600" cy="4717774"/>
          </a:xfrm>
        </p:spPr>
        <p:txBody>
          <a:bodyPr>
            <a:noAutofit/>
          </a:bodyPr>
          <a:lstStyle/>
          <a:p>
            <a:pPr marL="347663" indent="-347663">
              <a:lnSpc>
                <a:spcPct val="100000"/>
              </a:lnSpc>
              <a:spcBef>
                <a:spcPts val="0"/>
              </a:spcBef>
              <a:spcAft>
                <a:spcPts val="600"/>
              </a:spcAft>
              <a:buFont typeface="Wingdings" panose="05000000000000000000" pitchFamily="2" charset="2"/>
              <a:buChar char=""/>
            </a:pPr>
            <a:r>
              <a:rPr lang="en-US" sz="2800" dirty="0">
                <a:solidFill>
                  <a:srgbClr val="002060"/>
                </a:solidFill>
              </a:rPr>
              <a:t>Eliminate or raise thresholds for cross-cutting requirements:</a:t>
            </a:r>
          </a:p>
          <a:p>
            <a:pPr marL="1033463" lvl="1" indent="-347663">
              <a:spcBef>
                <a:spcPts val="0"/>
              </a:spcBef>
              <a:spcAft>
                <a:spcPts val="600"/>
              </a:spcAft>
              <a:buFont typeface="Wingdings" panose="05000000000000000000" pitchFamily="2" charset="2"/>
              <a:buChar char=""/>
            </a:pPr>
            <a:r>
              <a:rPr lang="en-US" sz="2800" dirty="0">
                <a:solidFill>
                  <a:srgbClr val="002060"/>
                </a:solidFill>
              </a:rPr>
              <a:t>BABA </a:t>
            </a:r>
          </a:p>
          <a:p>
            <a:pPr marL="1033463" lvl="1" indent="-347663">
              <a:spcBef>
                <a:spcPts val="0"/>
              </a:spcBef>
              <a:spcAft>
                <a:spcPts val="600"/>
              </a:spcAft>
              <a:buFont typeface="Wingdings" panose="05000000000000000000" pitchFamily="2" charset="2"/>
              <a:buChar char=""/>
            </a:pPr>
            <a:r>
              <a:rPr lang="en-US" sz="2800" dirty="0">
                <a:solidFill>
                  <a:srgbClr val="002060"/>
                </a:solidFill>
              </a:rPr>
              <a:t>Davis-Bacon</a:t>
            </a:r>
          </a:p>
          <a:p>
            <a:pPr marL="1033463" lvl="1" indent="-347663">
              <a:spcBef>
                <a:spcPts val="0"/>
              </a:spcBef>
              <a:spcAft>
                <a:spcPts val="600"/>
              </a:spcAft>
              <a:buFont typeface="Wingdings" panose="05000000000000000000" pitchFamily="2" charset="2"/>
              <a:buChar char=""/>
            </a:pPr>
            <a:r>
              <a:rPr lang="en-US" sz="2800" dirty="0">
                <a:solidFill>
                  <a:srgbClr val="002060"/>
                </a:solidFill>
              </a:rPr>
              <a:t>NEPA choice-limiting actions </a:t>
            </a:r>
          </a:p>
          <a:p>
            <a:pPr marL="1033463" lvl="1" indent="-347663">
              <a:spcBef>
                <a:spcPts val="0"/>
              </a:spcBef>
              <a:spcAft>
                <a:spcPts val="600"/>
              </a:spcAft>
              <a:buFont typeface="Wingdings" panose="05000000000000000000" pitchFamily="2" charset="2"/>
              <a:buChar char=""/>
            </a:pPr>
            <a:r>
              <a:rPr lang="en-US" sz="2800" dirty="0">
                <a:solidFill>
                  <a:srgbClr val="002060"/>
                </a:solidFill>
              </a:rPr>
              <a:t>Section 3</a:t>
            </a:r>
          </a:p>
          <a:p>
            <a:pPr marL="347663" indent="-347663">
              <a:lnSpc>
                <a:spcPct val="100000"/>
              </a:lnSpc>
              <a:spcBef>
                <a:spcPts val="0"/>
              </a:spcBef>
              <a:spcAft>
                <a:spcPts val="600"/>
              </a:spcAft>
              <a:buFont typeface="Wingdings" panose="05000000000000000000" pitchFamily="2" charset="2"/>
              <a:buChar char=""/>
            </a:pPr>
            <a:r>
              <a:rPr lang="en-US" sz="2800" dirty="0">
                <a:solidFill>
                  <a:srgbClr val="002060"/>
                </a:solidFill>
              </a:rPr>
              <a:t>Replace CHDO set-aside with a nonprofit set-aside</a:t>
            </a:r>
          </a:p>
          <a:p>
            <a:pPr marL="347663" indent="-347663">
              <a:lnSpc>
                <a:spcPct val="100000"/>
              </a:lnSpc>
              <a:spcBef>
                <a:spcPts val="0"/>
              </a:spcBef>
              <a:spcAft>
                <a:spcPts val="600"/>
              </a:spcAft>
              <a:buFont typeface="Wingdings" panose="05000000000000000000" pitchFamily="2" charset="2"/>
              <a:buChar char=""/>
            </a:pPr>
            <a:r>
              <a:rPr lang="en-US" sz="2800" dirty="0">
                <a:solidFill>
                  <a:srgbClr val="002060"/>
                </a:solidFill>
              </a:rPr>
              <a:t>Increase eligible income thresholds</a:t>
            </a:r>
          </a:p>
          <a:p>
            <a:pPr marL="347663" indent="-347663">
              <a:lnSpc>
                <a:spcPct val="100000"/>
              </a:lnSpc>
              <a:spcBef>
                <a:spcPts val="0"/>
              </a:spcBef>
              <a:spcAft>
                <a:spcPts val="600"/>
              </a:spcAft>
              <a:buFont typeface="Wingdings" panose="05000000000000000000" pitchFamily="2" charset="2"/>
              <a:buChar char=""/>
            </a:pPr>
            <a:r>
              <a:rPr lang="en-US" sz="2800" dirty="0">
                <a:solidFill>
                  <a:srgbClr val="002060"/>
                </a:solidFill>
              </a:rPr>
              <a:t>Add or remove eligible activities</a:t>
            </a:r>
          </a:p>
          <a:p>
            <a:pPr marL="347663" indent="-347663">
              <a:lnSpc>
                <a:spcPct val="100000"/>
              </a:lnSpc>
              <a:spcBef>
                <a:spcPts val="0"/>
              </a:spcBef>
              <a:spcAft>
                <a:spcPts val="1800"/>
              </a:spcAft>
              <a:buFont typeface="Arial" panose="020B0604020202020204" pitchFamily="34" charset="0"/>
              <a:buChar char="•"/>
            </a:pPr>
            <a:endParaRPr lang="en-US" sz="2400" dirty="0">
              <a:solidFill>
                <a:srgbClr val="002060"/>
              </a:solidFill>
            </a:endParaRPr>
          </a:p>
          <a:p>
            <a:pPr marL="347663" indent="-347663">
              <a:lnSpc>
                <a:spcPct val="100000"/>
              </a:lnSpc>
              <a:spcBef>
                <a:spcPts val="0"/>
              </a:spcBef>
              <a:spcAft>
                <a:spcPts val="1800"/>
              </a:spcAft>
              <a:buFont typeface="Wingdings" panose="05000000000000000000" pitchFamily="2" charset="2"/>
              <a:buChar char=""/>
            </a:pPr>
            <a:endParaRPr lang="en-US" sz="2400" dirty="0">
              <a:solidFill>
                <a:srgbClr val="002060"/>
              </a:solidFill>
            </a:endParaRPr>
          </a:p>
          <a:p>
            <a:pPr marL="0" indent="0">
              <a:lnSpc>
                <a:spcPct val="100000"/>
              </a:lnSpc>
              <a:spcBef>
                <a:spcPts val="0"/>
              </a:spcBef>
              <a:spcAft>
                <a:spcPts val="1800"/>
              </a:spcAft>
              <a:buNone/>
            </a:pPr>
            <a:endParaRPr lang="en-US" sz="2400" dirty="0">
              <a:solidFill>
                <a:srgbClr val="002060"/>
              </a:solidFill>
            </a:endParaRPr>
          </a:p>
          <a:p>
            <a:pPr lvl="1"/>
            <a:endParaRPr lang="en-US"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0534046-EDCD-E643-AFE5-8B26A50B61D5}"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96621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0A583A-1C0B-42C3-B176-071EB9FE889C}"/>
              </a:ext>
            </a:extLst>
          </p:cNvPr>
          <p:cNvSpPr>
            <a:spLocks noGrp="1"/>
          </p:cNvSpPr>
          <p:nvPr>
            <p:ph idx="1"/>
          </p:nvPr>
        </p:nvSpPr>
        <p:spPr>
          <a:xfrm>
            <a:off x="855084" y="1403387"/>
            <a:ext cx="4678149" cy="4631105"/>
          </a:xfrm>
        </p:spPr>
        <p:txBody>
          <a:bodyPr>
            <a:noAutofit/>
          </a:bodyPr>
          <a:lstStyle/>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rPr>
              <a:t>Increase authorized funding level to $5 billion.</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rPr>
              <a:t>Changes to CHDO set-aside.</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rPr>
              <a:t>Raise cap on operating assistance to 10 percent.</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rPr>
              <a:t>Allow for pro-rated repayment for noncompliance.</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rPr>
              <a:t>Increase administration resources to 15 percent.</a:t>
            </a:r>
          </a:p>
          <a:p>
            <a:pPr lvl="1"/>
            <a:endParaRPr lang="en-US" dirty="0"/>
          </a:p>
        </p:txBody>
      </p:sp>
      <p:sp>
        <p:nvSpPr>
          <p:cNvPr id="4" name="Slide Number Placeholder 3"/>
          <p:cNvSpPr>
            <a:spLocks noGrp="1"/>
          </p:cNvSpPr>
          <p:nvPr>
            <p:ph type="sldNum" sz="quarter" idx="12"/>
          </p:nvPr>
        </p:nvSpPr>
        <p:spPr/>
        <p:txBody>
          <a:bodyPr/>
          <a:lstStyle/>
          <a:p>
            <a:fld id="{00534046-EDCD-E643-AFE5-8B26A50B61D5}" type="slidenum">
              <a:rPr lang="en-US" smtClean="0"/>
              <a:t>15</a:t>
            </a:fld>
            <a:endParaRPr lang="en-US"/>
          </a:p>
        </p:txBody>
      </p:sp>
      <p:sp>
        <p:nvSpPr>
          <p:cNvPr id="5" name="Title 1">
            <a:extLst>
              <a:ext uri="{FF2B5EF4-FFF2-40B4-BE49-F238E27FC236}">
                <a16:creationId xmlns:a16="http://schemas.microsoft.com/office/drawing/2014/main" id="{4C9001EA-BAFF-6273-198C-2835271954F4}"/>
              </a:ext>
            </a:extLst>
          </p:cNvPr>
          <p:cNvSpPr txBox="1">
            <a:spLocks/>
          </p:cNvSpPr>
          <p:nvPr/>
        </p:nvSpPr>
        <p:spPr>
          <a:xfrm>
            <a:off x="529511" y="136523"/>
            <a:ext cx="10324019" cy="1036407"/>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kumimoji="0" lang="en-US" sz="4400" b="1" i="0" u="none" strike="noStrike" kern="1200" cap="none" spc="0" normalizeH="0" baseline="0" noProof="0" dirty="0">
                <a:ln>
                  <a:noFill/>
                </a:ln>
                <a:solidFill>
                  <a:srgbClr val="54A1DC"/>
                </a:solidFill>
                <a:effectLst/>
                <a:uLnTx/>
                <a:uFillTx/>
                <a:latin typeface="Arial" panose="020B0604020202020204" pitchFamily="34" charset="0"/>
                <a:ea typeface="+mj-ea"/>
                <a:cs typeface="Arial" panose="020B0604020202020204" pitchFamily="34" charset="0"/>
              </a:defRPr>
            </a:lvl1pPr>
          </a:lstStyle>
          <a:p>
            <a:pPr>
              <a:lnSpc>
                <a:spcPct val="100000"/>
              </a:lnSpc>
            </a:pPr>
            <a:r>
              <a:rPr lang="en-US" sz="2800" dirty="0">
                <a:solidFill>
                  <a:srgbClr val="002060"/>
                </a:solidFill>
              </a:rPr>
              <a:t>HOME Investment Partnerships Program Reauthorization and Improvement Act (S. 948/H.R. 2031) Highlights</a:t>
            </a:r>
          </a:p>
        </p:txBody>
      </p:sp>
      <p:sp>
        <p:nvSpPr>
          <p:cNvPr id="2" name="TextBox 1">
            <a:extLst>
              <a:ext uri="{FF2B5EF4-FFF2-40B4-BE49-F238E27FC236}">
                <a16:creationId xmlns:a16="http://schemas.microsoft.com/office/drawing/2014/main" id="{9DD0EDE3-8C2F-15FF-D14B-0F7C785837EE}"/>
              </a:ext>
            </a:extLst>
          </p:cNvPr>
          <p:cNvSpPr txBox="1"/>
          <p:nvPr/>
        </p:nvSpPr>
        <p:spPr>
          <a:xfrm>
            <a:off x="6096000" y="1403387"/>
            <a:ext cx="5380383" cy="4539704"/>
          </a:xfrm>
          <a:prstGeom prst="rect">
            <a:avLst/>
          </a:prstGeom>
          <a:noFill/>
        </p:spPr>
        <p:txBody>
          <a:bodyPr wrap="square" rtlCol="0">
            <a:spAutoFit/>
          </a:bodyPr>
          <a:lstStyle/>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latin typeface="Arial" panose="020B0604020202020204" pitchFamily="34" charset="0"/>
                <a:cs typeface="Arial" panose="020B0604020202020204" pitchFamily="34" charset="0"/>
              </a:rPr>
              <a:t>Eliminate 24-month commitment deadline.</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latin typeface="Arial" panose="020B0604020202020204" pitchFamily="34" charset="0"/>
                <a:cs typeface="Arial" panose="020B0604020202020204" pitchFamily="34" charset="0"/>
              </a:rPr>
              <a:t>Allow national standard for inspections.</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latin typeface="Arial" panose="020B0604020202020204" pitchFamily="34" charset="0"/>
                <a:cs typeface="Arial" panose="020B0604020202020204" pitchFamily="34" charset="0"/>
              </a:rPr>
              <a:t>Eliminate certain resale restrictions (reassigned service members, heirs/beneficiaries).</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latin typeface="Arial" panose="020B0604020202020204" pitchFamily="34" charset="0"/>
                <a:cs typeface="Arial" panose="020B0604020202020204" pitchFamily="34" charset="0"/>
              </a:rPr>
              <a:t>Modify PJ qualification threshold.</a:t>
            </a:r>
          </a:p>
          <a:p>
            <a:pPr marL="347663" indent="-347663">
              <a:lnSpc>
                <a:spcPct val="100000"/>
              </a:lnSpc>
              <a:spcBef>
                <a:spcPts val="0"/>
              </a:spcBef>
              <a:spcAft>
                <a:spcPts val="600"/>
              </a:spcAft>
              <a:buFont typeface="Arial" panose="020B0604020202020204" pitchFamily="34" charset="0"/>
              <a:buChar char="•"/>
            </a:pPr>
            <a:r>
              <a:rPr lang="en-US" sz="2400" dirty="0">
                <a:solidFill>
                  <a:srgbClr val="002060"/>
                </a:solidFill>
                <a:latin typeface="Arial" panose="020B0604020202020204" pitchFamily="34" charset="0"/>
                <a:cs typeface="Arial" panose="020B0604020202020204" pitchFamily="34" charset="0"/>
              </a:rPr>
              <a:t>Establish HOME loan guarantee (mirror CDBG Section 108).</a:t>
            </a:r>
          </a:p>
          <a:p>
            <a:endParaRPr lang="en-US" sz="2400" dirty="0"/>
          </a:p>
        </p:txBody>
      </p:sp>
    </p:spTree>
    <p:extLst>
      <p:ext uri="{BB962C8B-B14F-4D97-AF65-F5344CB8AC3E}">
        <p14:creationId xmlns:p14="http://schemas.microsoft.com/office/powerpoint/2010/main" val="1717884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A6134-E491-4620-366C-F0A4404F54B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4317154-6E87-4405-1BDD-3F0B8639169D}"/>
              </a:ext>
            </a:extLst>
          </p:cNvPr>
          <p:cNvSpPr>
            <a:spLocks noGrp="1"/>
          </p:cNvSpPr>
          <p:nvPr>
            <p:ph type="title"/>
          </p:nvPr>
        </p:nvSpPr>
        <p:spPr>
          <a:xfrm>
            <a:off x="795920" y="298621"/>
            <a:ext cx="10515600" cy="774805"/>
          </a:xfrm>
        </p:spPr>
        <p:txBody>
          <a:bodyPr>
            <a:noAutofit/>
          </a:bodyPr>
          <a:lstStyle/>
          <a:p>
            <a:r>
              <a:rPr lang="en-US" sz="3600" b="1" dirty="0">
                <a:solidFill>
                  <a:srgbClr val="002060"/>
                </a:solidFill>
              </a:rPr>
              <a:t>NCSHA-Endorsed Standalone Tax Bills </a:t>
            </a:r>
            <a:endParaRPr lang="en-US" b="1" dirty="0"/>
          </a:p>
        </p:txBody>
      </p:sp>
      <p:sp>
        <p:nvSpPr>
          <p:cNvPr id="3" name="Content Placeholder 2">
            <a:extLst>
              <a:ext uri="{FF2B5EF4-FFF2-40B4-BE49-F238E27FC236}">
                <a16:creationId xmlns:a16="http://schemas.microsoft.com/office/drawing/2014/main" id="{DA8A8235-D3FF-89A3-F9FA-FE24FED64C07}"/>
              </a:ext>
            </a:extLst>
          </p:cNvPr>
          <p:cNvSpPr>
            <a:spLocks noGrp="1"/>
          </p:cNvSpPr>
          <p:nvPr>
            <p:ph idx="1"/>
          </p:nvPr>
        </p:nvSpPr>
        <p:spPr>
          <a:xfrm>
            <a:off x="795920" y="1537252"/>
            <a:ext cx="10478366" cy="5163777"/>
          </a:xfrm>
        </p:spPr>
        <p:txBody>
          <a:bodyPr>
            <a:normAutofit/>
          </a:bodyPr>
          <a:lstStyle/>
          <a:p>
            <a:pPr marL="576263" marR="0" lvl="0" indent="-576263">
              <a:lnSpc>
                <a:spcPct val="100000"/>
              </a:lnSpc>
              <a:spcBef>
                <a:spcPts val="0"/>
              </a:spcBef>
              <a:spcAft>
                <a:spcPts val="1800"/>
              </a:spcAft>
              <a:buFont typeface="Wingdings" panose="05000000000000000000" pitchFamily="2" charset="2"/>
              <a:buChar char=""/>
            </a:pPr>
            <a:r>
              <a:rPr lang="en-US" dirty="0">
                <a:effectLst/>
                <a:ea typeface="Calibri" panose="020F0502020204030204" pitchFamily="34" charset="0"/>
              </a:rPr>
              <a:t>Affordable Housing Credit Improvement Act (AHCIA), S. 1515, H.R. 2725</a:t>
            </a:r>
          </a:p>
          <a:p>
            <a:pPr marL="576263" indent="-576263">
              <a:lnSpc>
                <a:spcPct val="100000"/>
              </a:lnSpc>
              <a:spcBef>
                <a:spcPts val="0"/>
              </a:spcBef>
              <a:spcAft>
                <a:spcPts val="1800"/>
              </a:spcAft>
              <a:buFont typeface="Wingdings" panose="05000000000000000000" pitchFamily="2" charset="2"/>
              <a:buChar char=""/>
            </a:pPr>
            <a:r>
              <a:rPr lang="en-US" dirty="0">
                <a:ea typeface="Calibri" panose="020F0502020204030204" pitchFamily="34" charset="0"/>
              </a:rPr>
              <a:t>Neighborhood Homes Investment Act (NHIA), S. 1686, H.R. 2854</a:t>
            </a:r>
          </a:p>
          <a:p>
            <a:pPr marL="576263" marR="0" lvl="0" indent="-576263">
              <a:lnSpc>
                <a:spcPct val="100000"/>
              </a:lnSpc>
              <a:spcBef>
                <a:spcPts val="0"/>
              </a:spcBef>
              <a:spcAft>
                <a:spcPts val="1800"/>
              </a:spcAft>
              <a:buFont typeface="Wingdings" panose="05000000000000000000" pitchFamily="2" charset="2"/>
              <a:buChar char=""/>
            </a:pPr>
            <a:r>
              <a:rPr lang="en-US" dirty="0">
                <a:effectLst/>
                <a:ea typeface="Calibri" panose="020F0502020204030204" pitchFamily="34" charset="0"/>
              </a:rPr>
              <a:t>Affordable Housing Bond Enhancement Act (AHBEA), S. 1511, TBD in House</a:t>
            </a:r>
          </a:p>
          <a:p>
            <a:pPr marL="0" marR="0" indent="0" algn="just">
              <a:buNone/>
            </a:pPr>
            <a:r>
              <a:rPr lang="en-US" dirty="0">
                <a:effectLst/>
                <a:ea typeface="Calibri" panose="020F0502020204030204" pitchFamily="34" charset="0"/>
              </a:rPr>
              <a:t>Note: We still want more cosponsors for these bills!</a:t>
            </a:r>
          </a:p>
          <a:p>
            <a:pPr marL="0" indent="0">
              <a:buNone/>
            </a:pPr>
            <a:endParaRPr lang="en-US" dirty="0"/>
          </a:p>
        </p:txBody>
      </p:sp>
    </p:spTree>
    <p:extLst>
      <p:ext uri="{BB962C8B-B14F-4D97-AF65-F5344CB8AC3E}">
        <p14:creationId xmlns:p14="http://schemas.microsoft.com/office/powerpoint/2010/main" val="2366280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EC8C5-3FF9-4C9F-A1AD-6CCED4701222}"/>
              </a:ext>
            </a:extLst>
          </p:cNvPr>
          <p:cNvSpPr>
            <a:spLocks noGrp="1"/>
          </p:cNvSpPr>
          <p:nvPr>
            <p:ph type="title"/>
          </p:nvPr>
        </p:nvSpPr>
        <p:spPr>
          <a:xfrm>
            <a:off x="838200" y="203454"/>
            <a:ext cx="10515600" cy="918972"/>
          </a:xfrm>
        </p:spPr>
        <p:txBody>
          <a:bodyPr>
            <a:noAutofit/>
          </a:bodyPr>
          <a:lstStyle/>
          <a:p>
            <a:pPr marL="0" indent="0">
              <a:lnSpc>
                <a:spcPct val="100000"/>
              </a:lnSpc>
              <a:spcBef>
                <a:spcPts val="0"/>
              </a:spcBef>
              <a:spcAft>
                <a:spcPts val="600"/>
              </a:spcAft>
              <a:buNone/>
            </a:pPr>
            <a:r>
              <a:rPr lang="en-US" b="1" dirty="0">
                <a:solidFill>
                  <a:srgbClr val="002060"/>
                </a:solidFill>
              </a:rPr>
              <a:t>AHCIA Highlights</a:t>
            </a:r>
            <a:endParaRPr lang="en-US" sz="2000" b="1" dirty="0">
              <a:solidFill>
                <a:srgbClr val="002060"/>
              </a:solidFill>
            </a:endParaRPr>
          </a:p>
        </p:txBody>
      </p:sp>
      <p:sp>
        <p:nvSpPr>
          <p:cNvPr id="3" name="Content Placeholder 2">
            <a:extLst>
              <a:ext uri="{FF2B5EF4-FFF2-40B4-BE49-F238E27FC236}">
                <a16:creationId xmlns:a16="http://schemas.microsoft.com/office/drawing/2014/main" id="{14FBE326-B2EC-4181-9113-D9B1351485E9}"/>
              </a:ext>
            </a:extLst>
          </p:cNvPr>
          <p:cNvSpPr>
            <a:spLocks noGrp="1"/>
          </p:cNvSpPr>
          <p:nvPr>
            <p:ph idx="1"/>
          </p:nvPr>
        </p:nvSpPr>
        <p:spPr>
          <a:xfrm>
            <a:off x="838200" y="1444993"/>
            <a:ext cx="4922520" cy="4352502"/>
          </a:xfrm>
        </p:spPr>
        <p:txBody>
          <a:bodyPr>
            <a:noAutofit/>
          </a:bodyPr>
          <a:lstStyle/>
          <a:p>
            <a:pPr marL="342900" indent="-342900">
              <a:lnSpc>
                <a:spcPct val="100000"/>
              </a:lnSpc>
              <a:spcBef>
                <a:spcPts val="0"/>
              </a:spcBef>
              <a:spcAft>
                <a:spcPts val="600"/>
              </a:spcAft>
              <a:buFont typeface="Arial" panose="020B0604020202020204" pitchFamily="34" charset="0"/>
              <a:buChar char="•"/>
            </a:pPr>
            <a:r>
              <a:rPr lang="en-US" sz="1900" dirty="0">
                <a:solidFill>
                  <a:srgbClr val="002060"/>
                </a:solidFill>
              </a:rPr>
              <a:t>Expands the Housing Credit volume cap by 50 percent above </a:t>
            </a:r>
            <a:br>
              <a:rPr lang="en-US" sz="1900" dirty="0">
                <a:solidFill>
                  <a:srgbClr val="002060"/>
                </a:solidFill>
              </a:rPr>
            </a:br>
            <a:r>
              <a:rPr lang="en-US" sz="1900" dirty="0">
                <a:solidFill>
                  <a:srgbClr val="002060"/>
                </a:solidFill>
              </a:rPr>
              <a:t>the current level (building 12.5 percent increase into baseline and accounting for inflation during two-year phase-in).</a:t>
            </a:r>
          </a:p>
          <a:p>
            <a:pPr marL="342900" indent="-342900">
              <a:lnSpc>
                <a:spcPct val="100000"/>
              </a:lnSpc>
              <a:spcBef>
                <a:spcPts val="0"/>
              </a:spcBef>
              <a:spcAft>
                <a:spcPts val="600"/>
              </a:spcAft>
              <a:buFont typeface="Wingdings" panose="05000000000000000000" pitchFamily="2" charset="2"/>
              <a:buChar char=""/>
            </a:pPr>
            <a:r>
              <a:rPr lang="en-US" sz="1900" dirty="0">
                <a:solidFill>
                  <a:srgbClr val="002060"/>
                </a:solidFill>
              </a:rPr>
              <a:t>Lowers the bond “financed-by” threshold from 50 to 25 percent.</a:t>
            </a:r>
          </a:p>
          <a:p>
            <a:pPr marL="347663" indent="-347663">
              <a:lnSpc>
                <a:spcPct val="100000"/>
              </a:lnSpc>
              <a:spcBef>
                <a:spcPts val="0"/>
              </a:spcBef>
              <a:spcAft>
                <a:spcPts val="600"/>
              </a:spcAft>
              <a:buFont typeface="Wingdings" panose="05000000000000000000" pitchFamily="2" charset="2"/>
              <a:buChar char=""/>
            </a:pPr>
            <a:r>
              <a:rPr lang="en-US" sz="1900" dirty="0">
                <a:solidFill>
                  <a:srgbClr val="002060"/>
                </a:solidFill>
              </a:rPr>
              <a:t>Allows states to award a 30 percent basis boost to Housing </a:t>
            </a:r>
            <a:br>
              <a:rPr lang="en-US" sz="1900" dirty="0">
                <a:solidFill>
                  <a:srgbClr val="002060"/>
                </a:solidFill>
              </a:rPr>
            </a:br>
            <a:r>
              <a:rPr lang="en-US" sz="1900" dirty="0">
                <a:solidFill>
                  <a:srgbClr val="002060"/>
                </a:solidFill>
              </a:rPr>
              <a:t>Bond-financed developments; all projects in rural and Native American areas.</a:t>
            </a:r>
          </a:p>
          <a:p>
            <a:pPr marL="347663" indent="-347663">
              <a:lnSpc>
                <a:spcPct val="100000"/>
              </a:lnSpc>
              <a:spcBef>
                <a:spcPts val="0"/>
              </a:spcBef>
              <a:spcAft>
                <a:spcPts val="600"/>
              </a:spcAft>
              <a:buFont typeface="Wingdings" panose="05000000000000000000" pitchFamily="2" charset="2"/>
              <a:buChar char=""/>
            </a:pPr>
            <a:r>
              <a:rPr lang="en-US" sz="1900" dirty="0">
                <a:solidFill>
                  <a:srgbClr val="002060"/>
                </a:solidFill>
              </a:rPr>
              <a:t>Establishes a 50 percent basis boost for ELI units in properties that reserve at least 20 percent of units for ELI households.</a:t>
            </a:r>
          </a:p>
          <a:p>
            <a:pPr marL="342900" indent="-342900">
              <a:lnSpc>
                <a:spcPct val="100000"/>
              </a:lnSpc>
              <a:spcBef>
                <a:spcPts val="0"/>
              </a:spcBef>
              <a:spcAft>
                <a:spcPts val="600"/>
              </a:spcAft>
              <a:buFont typeface="Wingdings" panose="05000000000000000000" pitchFamily="2" charset="2"/>
              <a:buChar char=""/>
            </a:pPr>
            <a:endParaRPr lang="en-US" sz="1900" dirty="0">
              <a:solidFill>
                <a:srgbClr val="002060"/>
              </a:solidFill>
            </a:endParaRPr>
          </a:p>
          <a:p>
            <a:pPr>
              <a:lnSpc>
                <a:spcPct val="100000"/>
              </a:lnSpc>
              <a:spcBef>
                <a:spcPts val="0"/>
              </a:spcBef>
              <a:spcAft>
                <a:spcPts val="600"/>
              </a:spcAft>
            </a:pPr>
            <a:endParaRPr lang="en-US" sz="1900" dirty="0">
              <a:solidFill>
                <a:srgbClr val="002060"/>
              </a:solidFill>
            </a:endParaRPr>
          </a:p>
          <a:p>
            <a:pPr marL="0" indent="0">
              <a:lnSpc>
                <a:spcPct val="100000"/>
              </a:lnSpc>
              <a:spcBef>
                <a:spcPts val="0"/>
              </a:spcBef>
              <a:spcAft>
                <a:spcPts val="600"/>
              </a:spcAft>
              <a:buNone/>
            </a:pPr>
            <a:endParaRPr lang="en-US" sz="1900" dirty="0"/>
          </a:p>
          <a:p>
            <a:endParaRPr lang="en-US" sz="1900" dirty="0"/>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0534046-EDCD-E643-AFE5-8B26A50B61D5}"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A4BD6EF0-D39F-4DA4-0A12-6FB0663540F1}"/>
              </a:ext>
            </a:extLst>
          </p:cNvPr>
          <p:cNvSpPr txBox="1"/>
          <p:nvPr/>
        </p:nvSpPr>
        <p:spPr>
          <a:xfrm>
            <a:off x="5760720" y="1444993"/>
            <a:ext cx="5337810" cy="3631763"/>
          </a:xfrm>
          <a:prstGeom prst="rect">
            <a:avLst/>
          </a:prstGeom>
          <a:noFill/>
        </p:spPr>
        <p:txBody>
          <a:bodyPr wrap="square">
            <a:spAutoFit/>
          </a:bodyPr>
          <a:lstStyle/>
          <a:p>
            <a:pPr marL="347663" indent="-347663">
              <a:lnSpc>
                <a:spcPct val="100000"/>
              </a:lnSpc>
              <a:spcBef>
                <a:spcPts val="0"/>
              </a:spcBef>
              <a:spcAft>
                <a:spcPts val="1200"/>
              </a:spcAft>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Expands multifamily Housing Bond recycling authority.</a:t>
            </a:r>
          </a:p>
          <a:p>
            <a:pPr marL="347663" indent="-347663">
              <a:lnSpc>
                <a:spcPct val="100000"/>
              </a:lnSpc>
              <a:spcBef>
                <a:spcPts val="0"/>
              </a:spcBef>
              <a:spcAft>
                <a:spcPts val="1200"/>
              </a:spcAft>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Makes the Credit a more effective tool for preservation.</a:t>
            </a:r>
          </a:p>
          <a:p>
            <a:pPr marL="342900" indent="-342900">
              <a:lnSpc>
                <a:spcPct val="100000"/>
              </a:lnSpc>
              <a:spcBef>
                <a:spcPts val="0"/>
              </a:spcBef>
              <a:spcAft>
                <a:spcPts val="1200"/>
              </a:spcAft>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Streamlines program rules like the student rule and requirements related to casualty loss and AIT in bond-financed properties.</a:t>
            </a:r>
          </a:p>
          <a:p>
            <a:pPr marL="342900" indent="-342900">
              <a:lnSpc>
                <a:spcPct val="100000"/>
              </a:lnSpc>
              <a:spcBef>
                <a:spcPts val="0"/>
              </a:spcBef>
              <a:spcAft>
                <a:spcPts val="1200"/>
              </a:spcAft>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Ensures protections for veterans and survivors of domestic violence, dating violence, and human trafficking.</a:t>
            </a:r>
          </a:p>
        </p:txBody>
      </p:sp>
    </p:spTree>
    <p:extLst>
      <p:ext uri="{BB962C8B-B14F-4D97-AF65-F5344CB8AC3E}">
        <p14:creationId xmlns:p14="http://schemas.microsoft.com/office/powerpoint/2010/main" val="3833415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FBE326-B2EC-4181-9113-D9B1351485E9}"/>
              </a:ext>
            </a:extLst>
          </p:cNvPr>
          <p:cNvSpPr>
            <a:spLocks noGrp="1"/>
          </p:cNvSpPr>
          <p:nvPr>
            <p:ph idx="1"/>
          </p:nvPr>
        </p:nvSpPr>
        <p:spPr>
          <a:xfrm>
            <a:off x="690263" y="1623663"/>
            <a:ext cx="5723789" cy="4886070"/>
          </a:xfrm>
        </p:spPr>
        <p:txBody>
          <a:bodyPr>
            <a:noAutofit/>
          </a:bodyPr>
          <a:lstStyle/>
          <a:p>
            <a:pPr marL="347663" indent="-347663">
              <a:lnSpc>
                <a:spcPct val="100000"/>
              </a:lnSpc>
              <a:spcBef>
                <a:spcPts val="0"/>
              </a:spcBef>
              <a:spcAft>
                <a:spcPts val="600"/>
              </a:spcAft>
              <a:buFont typeface="Arial" panose="020B0604020202020204" pitchFamily="34" charset="0"/>
              <a:buChar char="•"/>
            </a:pPr>
            <a:r>
              <a:rPr lang="en-US" sz="1900" dirty="0"/>
              <a:t>Adopts long-standing NCSHA priorities for strengthening MRBs and MCCs.</a:t>
            </a:r>
          </a:p>
          <a:p>
            <a:pPr marL="347663" indent="-347663">
              <a:lnSpc>
                <a:spcPct val="100000"/>
              </a:lnSpc>
              <a:spcBef>
                <a:spcPts val="0"/>
              </a:spcBef>
              <a:spcAft>
                <a:spcPts val="600"/>
              </a:spcAft>
              <a:buFont typeface="Arial" panose="020B0604020202020204" pitchFamily="34" charset="0"/>
              <a:buChar char="•"/>
            </a:pPr>
            <a:r>
              <a:rPr lang="en-US" sz="1900" dirty="0"/>
              <a:t>Increases the MRB home improvement loan limit from $15,000 to $75,000 and indexes the limit for inflation. </a:t>
            </a:r>
          </a:p>
          <a:p>
            <a:pPr marL="347663" indent="-347663">
              <a:lnSpc>
                <a:spcPct val="100000"/>
              </a:lnSpc>
              <a:spcBef>
                <a:spcPts val="0"/>
              </a:spcBef>
              <a:spcAft>
                <a:spcPts val="600"/>
              </a:spcAft>
              <a:buFont typeface="Arial" panose="020B0604020202020204" pitchFamily="34" charset="0"/>
              <a:buChar char="•"/>
            </a:pPr>
            <a:r>
              <a:rPr lang="en-US" sz="1900" dirty="0"/>
              <a:t>Permits states to re-designate carryforward authority and use it for either single-family or multifamily housing during the carryforward period.</a:t>
            </a:r>
          </a:p>
          <a:p>
            <a:pPr marL="347663" indent="-347663">
              <a:lnSpc>
                <a:spcPct val="100000"/>
              </a:lnSpc>
              <a:spcBef>
                <a:spcPts val="0"/>
              </a:spcBef>
              <a:spcAft>
                <a:spcPts val="600"/>
              </a:spcAft>
              <a:buFont typeface="Arial" panose="020B0604020202020204" pitchFamily="34" charset="0"/>
              <a:buChar char="•"/>
            </a:pPr>
            <a:r>
              <a:rPr lang="en-US" sz="1900" dirty="0"/>
              <a:t>Allows MRBs to be used to fund refinancing loans.</a:t>
            </a:r>
          </a:p>
          <a:p>
            <a:pPr marL="347663" indent="-347663">
              <a:lnSpc>
                <a:spcPct val="100000"/>
              </a:lnSpc>
              <a:spcBef>
                <a:spcPts val="0"/>
              </a:spcBef>
              <a:spcAft>
                <a:spcPts val="600"/>
              </a:spcAft>
              <a:buFont typeface="Arial" panose="020B0604020202020204" pitchFamily="34" charset="0"/>
              <a:buChar char="•"/>
            </a:pPr>
            <a:r>
              <a:rPr lang="en-US" sz="1900" dirty="0"/>
              <a:t>Extends the MCC expiration period from two years to four and the MCC revocation period from one year to two.</a:t>
            </a:r>
          </a:p>
          <a:p>
            <a:pPr marL="342900" indent="-342900">
              <a:lnSpc>
                <a:spcPct val="100000"/>
              </a:lnSpc>
              <a:spcBef>
                <a:spcPts val="0"/>
              </a:spcBef>
              <a:spcAft>
                <a:spcPts val="600"/>
              </a:spcAft>
              <a:buFont typeface="Arial" panose="020B0604020202020204" pitchFamily="34" charset="0"/>
              <a:buChar char="•"/>
            </a:pPr>
            <a:endParaRPr lang="en-US" sz="2100" dirty="0"/>
          </a:p>
          <a:p>
            <a:pPr marL="342900" indent="-342900">
              <a:lnSpc>
                <a:spcPct val="100000"/>
              </a:lnSpc>
              <a:spcBef>
                <a:spcPts val="0"/>
              </a:spcBef>
              <a:spcAft>
                <a:spcPts val="1200"/>
              </a:spcAft>
              <a:buFont typeface="Arial" panose="020B0604020202020204" pitchFamily="34" charset="0"/>
              <a:buChar char="•"/>
            </a:pPr>
            <a:endParaRPr lang="en-US" sz="2100" dirty="0"/>
          </a:p>
          <a:p>
            <a:pPr marL="342900" indent="-342900">
              <a:lnSpc>
                <a:spcPct val="100000"/>
              </a:lnSpc>
              <a:spcBef>
                <a:spcPts val="0"/>
              </a:spcBef>
              <a:spcAft>
                <a:spcPts val="1200"/>
              </a:spcAft>
              <a:buFont typeface="Arial" panose="020B0604020202020204" pitchFamily="34" charset="0"/>
              <a:buChar char="•"/>
            </a:pPr>
            <a:endParaRPr lang="en-US" sz="2100" dirty="0"/>
          </a:p>
          <a:p>
            <a:pPr marL="342900" indent="-342900">
              <a:lnSpc>
                <a:spcPct val="100000"/>
              </a:lnSpc>
              <a:spcBef>
                <a:spcPts val="0"/>
              </a:spcBef>
              <a:spcAft>
                <a:spcPts val="1200"/>
              </a:spcAft>
              <a:buFont typeface="Arial" panose="020B0604020202020204" pitchFamily="34" charset="0"/>
              <a:buChar char="•"/>
            </a:pPr>
            <a:endParaRPr lang="en-US" sz="2100" dirty="0"/>
          </a:p>
          <a:p>
            <a:pPr marL="342900" indent="-342900">
              <a:buFont typeface="Arial" panose="020B0604020202020204" pitchFamily="34" charset="0"/>
              <a:buChar char="•"/>
            </a:pPr>
            <a:endParaRPr lang="en-US" sz="2100" dirty="0"/>
          </a:p>
        </p:txBody>
      </p:sp>
      <p:sp>
        <p:nvSpPr>
          <p:cNvPr id="5" name="Slide Number Placeholder 4"/>
          <p:cNvSpPr>
            <a:spLocks noGrp="1"/>
          </p:cNvSpPr>
          <p:nvPr>
            <p:ph type="sldNum" sz="quarter" idx="12"/>
          </p:nvPr>
        </p:nvSpPr>
        <p:spPr/>
        <p:txBody>
          <a:bodyPr/>
          <a:lstStyle/>
          <a:p>
            <a:fld id="{00534046-EDCD-E643-AFE5-8B26A50B61D5}" type="slidenum">
              <a:rPr lang="en-US" smtClean="0"/>
              <a:t>18</a:t>
            </a:fld>
            <a:endParaRPr lang="en-US" dirty="0"/>
          </a:p>
        </p:txBody>
      </p:sp>
      <p:sp>
        <p:nvSpPr>
          <p:cNvPr id="8" name="Title 1">
            <a:extLst>
              <a:ext uri="{FF2B5EF4-FFF2-40B4-BE49-F238E27FC236}">
                <a16:creationId xmlns:a16="http://schemas.microsoft.com/office/drawing/2014/main" id="{B7850B11-35F9-A7B4-A256-F528429B7E2E}"/>
              </a:ext>
            </a:extLst>
          </p:cNvPr>
          <p:cNvSpPr txBox="1">
            <a:spLocks/>
          </p:cNvSpPr>
          <p:nvPr/>
        </p:nvSpPr>
        <p:spPr>
          <a:xfrm>
            <a:off x="771675" y="348267"/>
            <a:ext cx="11492993" cy="69865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kumimoji="0" lang="en-US" sz="4400" b="1" i="0" u="none" strike="noStrike" kern="1200" cap="none" spc="0" normalizeH="0" baseline="0" noProof="0" dirty="0">
                <a:ln>
                  <a:noFill/>
                </a:ln>
                <a:solidFill>
                  <a:srgbClr val="54A1DC"/>
                </a:solidFill>
                <a:effectLst/>
                <a:uLnTx/>
                <a:uFillTx/>
                <a:latin typeface="Arial" panose="020B0604020202020204" pitchFamily="34" charset="0"/>
                <a:ea typeface="+mj-ea"/>
                <a:cs typeface="Arial" panose="020B0604020202020204" pitchFamily="34" charset="0"/>
              </a:defRPr>
            </a:lvl1pPr>
          </a:lstStyle>
          <a:p>
            <a:pPr>
              <a:lnSpc>
                <a:spcPct val="100000"/>
              </a:lnSpc>
            </a:pPr>
            <a:r>
              <a:rPr lang="en-US" dirty="0">
                <a:solidFill>
                  <a:srgbClr val="002060"/>
                </a:solidFill>
              </a:rPr>
              <a:t>AHBEA Highlights</a:t>
            </a:r>
          </a:p>
        </p:txBody>
      </p:sp>
      <p:sp>
        <p:nvSpPr>
          <p:cNvPr id="2" name="TextBox 1">
            <a:extLst>
              <a:ext uri="{FF2B5EF4-FFF2-40B4-BE49-F238E27FC236}">
                <a16:creationId xmlns:a16="http://schemas.microsoft.com/office/drawing/2014/main" id="{A2587346-1A79-D2F7-F87B-86B9F1B44402}"/>
              </a:ext>
            </a:extLst>
          </p:cNvPr>
          <p:cNvSpPr txBox="1"/>
          <p:nvPr/>
        </p:nvSpPr>
        <p:spPr>
          <a:xfrm>
            <a:off x="6599583" y="1630561"/>
            <a:ext cx="5047053" cy="4308872"/>
          </a:xfrm>
          <a:prstGeom prst="rect">
            <a:avLst/>
          </a:prstGeom>
          <a:noFill/>
        </p:spPr>
        <p:txBody>
          <a:bodyPr wrap="square" rtlCol="0">
            <a:spAutoFit/>
          </a:bodyPr>
          <a:lstStyle/>
          <a:p>
            <a:pPr marL="347663" indent="-347663">
              <a:lnSpc>
                <a:spcPct val="100000"/>
              </a:lnSpc>
              <a:spcBef>
                <a:spcPts val="0"/>
              </a:spcBef>
              <a:spcAft>
                <a:spcPts val="600"/>
              </a:spcAft>
              <a:buFont typeface="Arial" panose="020B0604020202020204" pitchFamily="34" charset="0"/>
              <a:buChar char="•"/>
            </a:pPr>
            <a:r>
              <a:rPr lang="en-US" sz="1900" dirty="0">
                <a:solidFill>
                  <a:schemeClr val="accent1">
                    <a:lumMod val="50000"/>
                  </a:schemeClr>
                </a:solidFill>
                <a:latin typeface="Arial" panose="020B0604020202020204" pitchFamily="34" charset="0"/>
                <a:cs typeface="Arial" panose="020B0604020202020204" pitchFamily="34" charset="0"/>
              </a:rPr>
              <a:t>Changes the MCC benefit calculation to a simple percentage of the original loan balance.</a:t>
            </a:r>
          </a:p>
          <a:p>
            <a:pPr marL="347663" indent="-347663">
              <a:lnSpc>
                <a:spcPct val="100000"/>
              </a:lnSpc>
              <a:spcBef>
                <a:spcPts val="0"/>
              </a:spcBef>
              <a:spcAft>
                <a:spcPts val="600"/>
              </a:spcAft>
              <a:buFont typeface="Arial" panose="020B0604020202020204" pitchFamily="34" charset="0"/>
              <a:buChar char="•"/>
            </a:pPr>
            <a:r>
              <a:rPr lang="en-US" sz="1900" dirty="0">
                <a:solidFill>
                  <a:schemeClr val="accent1">
                    <a:lumMod val="50000"/>
                  </a:schemeClr>
                </a:solidFill>
                <a:latin typeface="Arial" panose="020B0604020202020204" pitchFamily="34" charset="0"/>
                <a:cs typeface="Arial" panose="020B0604020202020204" pitchFamily="34" charset="0"/>
              </a:rPr>
              <a:t>Reduces the time period for the MRB and MCC recapture tax from nine years to five.</a:t>
            </a:r>
          </a:p>
          <a:p>
            <a:pPr marL="347663" indent="-347663">
              <a:lnSpc>
                <a:spcPct val="100000"/>
              </a:lnSpc>
              <a:spcBef>
                <a:spcPts val="0"/>
              </a:spcBef>
              <a:spcAft>
                <a:spcPts val="600"/>
              </a:spcAft>
              <a:buFont typeface="Arial" panose="020B0604020202020204" pitchFamily="34" charset="0"/>
              <a:buChar char="•"/>
            </a:pPr>
            <a:r>
              <a:rPr lang="en-US" sz="1900" dirty="0">
                <a:solidFill>
                  <a:schemeClr val="accent1">
                    <a:lumMod val="50000"/>
                  </a:schemeClr>
                </a:solidFill>
                <a:latin typeface="Arial" panose="020B0604020202020204" pitchFamily="34" charset="0"/>
                <a:cs typeface="Arial" panose="020B0604020202020204" pitchFamily="34" charset="0"/>
              </a:rPr>
              <a:t>Eliminates the MCC lender reporting requirement.</a:t>
            </a:r>
          </a:p>
          <a:p>
            <a:pPr marL="347663" indent="-347663">
              <a:lnSpc>
                <a:spcPct val="100000"/>
              </a:lnSpc>
              <a:spcBef>
                <a:spcPts val="0"/>
              </a:spcBef>
              <a:spcAft>
                <a:spcPts val="600"/>
              </a:spcAft>
              <a:buFont typeface="Arial" panose="020B0604020202020204" pitchFamily="34" charset="0"/>
              <a:buChar char="•"/>
            </a:pPr>
            <a:r>
              <a:rPr lang="en-US" sz="1900" dirty="0">
                <a:solidFill>
                  <a:schemeClr val="accent1">
                    <a:lumMod val="50000"/>
                  </a:schemeClr>
                </a:solidFill>
                <a:latin typeface="Arial" panose="020B0604020202020204" pitchFamily="34" charset="0"/>
                <a:cs typeface="Arial" panose="020B0604020202020204" pitchFamily="34" charset="0"/>
              </a:rPr>
              <a:t>Shortens the MCC comment period from 90 days to 30.</a:t>
            </a:r>
          </a:p>
          <a:p>
            <a:pPr marL="347663" indent="-347663">
              <a:lnSpc>
                <a:spcPct val="100000"/>
              </a:lnSpc>
              <a:spcBef>
                <a:spcPts val="0"/>
              </a:spcBef>
              <a:spcAft>
                <a:spcPts val="600"/>
              </a:spcAft>
              <a:buFont typeface="Arial" panose="020B0604020202020204" pitchFamily="34" charset="0"/>
              <a:buChar char="•"/>
            </a:pPr>
            <a:r>
              <a:rPr lang="en-US" sz="1900" dirty="0">
                <a:solidFill>
                  <a:schemeClr val="accent1">
                    <a:lumMod val="50000"/>
                  </a:schemeClr>
                </a:solidFill>
                <a:latin typeface="Arial" panose="020B0604020202020204" pitchFamily="34" charset="0"/>
                <a:cs typeface="Arial" panose="020B0604020202020204" pitchFamily="34" charset="0"/>
              </a:rPr>
              <a:t>Mandates IRS reporting on states’ use of PAB cap.</a:t>
            </a:r>
          </a:p>
          <a:p>
            <a:endParaRPr lang="en-US" sz="2100" dirty="0"/>
          </a:p>
        </p:txBody>
      </p:sp>
    </p:spTree>
    <p:extLst>
      <p:ext uri="{BB962C8B-B14F-4D97-AF65-F5344CB8AC3E}">
        <p14:creationId xmlns:p14="http://schemas.microsoft.com/office/powerpoint/2010/main" val="4285513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D454F7-528A-4BC7-8E2B-3076AFCAF17B}"/>
              </a:ext>
            </a:extLst>
          </p:cNvPr>
          <p:cNvSpPr>
            <a:spLocks noGrp="1"/>
          </p:cNvSpPr>
          <p:nvPr>
            <p:ph idx="1"/>
          </p:nvPr>
        </p:nvSpPr>
        <p:spPr>
          <a:xfrm>
            <a:off x="901147" y="1510749"/>
            <a:ext cx="9859618" cy="3723860"/>
          </a:xfrm>
        </p:spPr>
        <p:txBody>
          <a:bodyPr>
            <a:noAutofit/>
          </a:bodyPr>
          <a:lstStyle/>
          <a:p>
            <a:pPr>
              <a:lnSpc>
                <a:spcPct val="100000"/>
              </a:lnSpc>
              <a:spcBef>
                <a:spcPts val="0"/>
              </a:spcBef>
              <a:spcAft>
                <a:spcPts val="1800"/>
              </a:spcAft>
            </a:pPr>
            <a:r>
              <a:rPr lang="en-US" sz="2400" dirty="0"/>
              <a:t>Authorizes the Neighborhood Homes Credit.</a:t>
            </a:r>
          </a:p>
          <a:p>
            <a:pPr>
              <a:lnSpc>
                <a:spcPct val="100000"/>
              </a:lnSpc>
              <a:spcBef>
                <a:spcPts val="0"/>
              </a:spcBef>
              <a:spcAft>
                <a:spcPts val="1800"/>
              </a:spcAft>
            </a:pPr>
            <a:r>
              <a:rPr lang="en-US" sz="2400" dirty="0"/>
              <a:t>Tax credit for production of single-family affordable housing in distressed areas.</a:t>
            </a:r>
          </a:p>
          <a:p>
            <a:pPr>
              <a:lnSpc>
                <a:spcPct val="100000"/>
              </a:lnSpc>
              <a:spcBef>
                <a:spcPts val="0"/>
              </a:spcBef>
              <a:spcAft>
                <a:spcPts val="1800"/>
              </a:spcAft>
            </a:pPr>
            <a:r>
              <a:rPr lang="en-US" sz="2400" dirty="0"/>
              <a:t>State-administered.</a:t>
            </a:r>
          </a:p>
          <a:p>
            <a:pPr>
              <a:lnSpc>
                <a:spcPct val="100000"/>
              </a:lnSpc>
              <a:spcBef>
                <a:spcPts val="0"/>
              </a:spcBef>
              <a:spcAft>
                <a:spcPts val="1800"/>
              </a:spcAft>
            </a:pPr>
            <a:r>
              <a:rPr lang="en-US" sz="2400" dirty="0"/>
              <a:t>Eligible area maps available at neighborhoodhomesinvestmentact.org.</a:t>
            </a:r>
          </a:p>
        </p:txBody>
      </p:sp>
      <p:sp>
        <p:nvSpPr>
          <p:cNvPr id="6" name="Slide Number Placeholder 5"/>
          <p:cNvSpPr>
            <a:spLocks noGrp="1"/>
          </p:cNvSpPr>
          <p:nvPr>
            <p:ph type="sldNum" sz="quarter" idx="12"/>
          </p:nvPr>
        </p:nvSpPr>
        <p:spPr/>
        <p:txBody>
          <a:bodyPr/>
          <a:lstStyle/>
          <a:p>
            <a:fld id="{00534046-EDCD-E643-AFE5-8B26A50B61D5}" type="slidenum">
              <a:rPr lang="en-US" smtClean="0"/>
              <a:t>19</a:t>
            </a:fld>
            <a:endParaRPr lang="en-US"/>
          </a:p>
        </p:txBody>
      </p:sp>
      <p:sp>
        <p:nvSpPr>
          <p:cNvPr id="8" name="Title 1">
            <a:extLst>
              <a:ext uri="{FF2B5EF4-FFF2-40B4-BE49-F238E27FC236}">
                <a16:creationId xmlns:a16="http://schemas.microsoft.com/office/drawing/2014/main" id="{1DB6B364-310F-C905-48F0-499CCA13CDD4}"/>
              </a:ext>
            </a:extLst>
          </p:cNvPr>
          <p:cNvSpPr txBox="1">
            <a:spLocks/>
          </p:cNvSpPr>
          <p:nvPr/>
        </p:nvSpPr>
        <p:spPr>
          <a:xfrm>
            <a:off x="771675" y="345230"/>
            <a:ext cx="11492993" cy="76795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kumimoji="0" lang="en-US" sz="4400" b="1" i="0" u="none" strike="noStrike" kern="1200" cap="none" spc="0" normalizeH="0" baseline="0" noProof="0" dirty="0">
                <a:ln>
                  <a:noFill/>
                </a:ln>
                <a:solidFill>
                  <a:srgbClr val="54A1DC"/>
                </a:solidFill>
                <a:effectLst/>
                <a:uLnTx/>
                <a:uFillTx/>
                <a:latin typeface="Arial" panose="020B0604020202020204" pitchFamily="34" charset="0"/>
                <a:ea typeface="+mj-ea"/>
                <a:cs typeface="Arial" panose="020B0604020202020204" pitchFamily="34" charset="0"/>
              </a:defRPr>
            </a:lvl1pPr>
          </a:lstStyle>
          <a:p>
            <a:pPr>
              <a:lnSpc>
                <a:spcPct val="100000"/>
              </a:lnSpc>
            </a:pPr>
            <a:r>
              <a:rPr lang="en-US" dirty="0">
                <a:solidFill>
                  <a:srgbClr val="002060"/>
                </a:solidFill>
              </a:rPr>
              <a:t>NHIA Highlights</a:t>
            </a:r>
          </a:p>
        </p:txBody>
      </p:sp>
    </p:spTree>
    <p:extLst>
      <p:ext uri="{BB962C8B-B14F-4D97-AF65-F5344CB8AC3E}">
        <p14:creationId xmlns:p14="http://schemas.microsoft.com/office/powerpoint/2010/main" val="240090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6063E-BB54-8BA5-2988-0D28F9720B3E}"/>
              </a:ext>
            </a:extLst>
          </p:cNvPr>
          <p:cNvSpPr>
            <a:spLocks noGrp="1"/>
          </p:cNvSpPr>
          <p:nvPr>
            <p:ph type="title"/>
          </p:nvPr>
        </p:nvSpPr>
        <p:spPr>
          <a:xfrm>
            <a:off x="838200" y="414337"/>
            <a:ext cx="10515600" cy="604647"/>
          </a:xfrm>
        </p:spPr>
        <p:txBody>
          <a:bodyPr>
            <a:normAutofit fontScale="90000"/>
          </a:bodyPr>
          <a:lstStyle/>
          <a:p>
            <a:r>
              <a:rPr lang="en-US" b="1" dirty="0">
                <a:solidFill>
                  <a:srgbClr val="002060"/>
                </a:solidFill>
              </a:rPr>
              <a:t>One Big Beautiful Bill Act (OBBBA)</a:t>
            </a:r>
          </a:p>
        </p:txBody>
      </p:sp>
      <p:sp>
        <p:nvSpPr>
          <p:cNvPr id="3" name="Content Placeholder 2">
            <a:extLst>
              <a:ext uri="{FF2B5EF4-FFF2-40B4-BE49-F238E27FC236}">
                <a16:creationId xmlns:a16="http://schemas.microsoft.com/office/drawing/2014/main" id="{CC5A12EE-6D86-8C0E-705A-87E6F55E249D}"/>
              </a:ext>
            </a:extLst>
          </p:cNvPr>
          <p:cNvSpPr>
            <a:spLocks noGrp="1"/>
          </p:cNvSpPr>
          <p:nvPr>
            <p:ph idx="1"/>
          </p:nvPr>
        </p:nvSpPr>
        <p:spPr>
          <a:xfrm>
            <a:off x="702365" y="1391478"/>
            <a:ext cx="10826489" cy="5052185"/>
          </a:xfrm>
        </p:spPr>
        <p:txBody>
          <a:bodyPr>
            <a:normAutofit fontScale="77500" lnSpcReduction="20000"/>
          </a:bodyPr>
          <a:lstStyle/>
          <a:p>
            <a:pPr marL="342900" indent="-342900">
              <a:lnSpc>
                <a:spcPct val="120000"/>
              </a:lnSpc>
              <a:spcBef>
                <a:spcPts val="0"/>
              </a:spcBef>
              <a:buFont typeface="Arial" panose="020B0604020202020204" pitchFamily="34" charset="0"/>
              <a:buChar char="•"/>
            </a:pPr>
            <a:r>
              <a:rPr lang="en-US" sz="3600" dirty="0"/>
              <a:t>President Trump signed OBBBA into law July 4.</a:t>
            </a:r>
          </a:p>
          <a:p>
            <a:pPr marL="342900" indent="-342900">
              <a:lnSpc>
                <a:spcPct val="120000"/>
              </a:lnSpc>
              <a:spcBef>
                <a:spcPts val="0"/>
              </a:spcBef>
              <a:buFont typeface="Arial" panose="020B0604020202020204" pitchFamily="34" charset="0"/>
              <a:buChar char="•"/>
            </a:pPr>
            <a:endParaRPr lang="en-US" sz="1000" dirty="0"/>
          </a:p>
          <a:p>
            <a:pPr marL="342900" indent="-342900">
              <a:lnSpc>
                <a:spcPct val="120000"/>
              </a:lnSpc>
              <a:spcBef>
                <a:spcPts val="0"/>
              </a:spcBef>
              <a:buFont typeface="Arial" panose="020B0604020202020204" pitchFamily="34" charset="0"/>
              <a:buChar char="•"/>
            </a:pPr>
            <a:r>
              <a:rPr lang="en-US" sz="3600" dirty="0"/>
              <a:t>Includes a permanent 12 percent increase in 9 percent Housing Credit authority beginning in calendar year 2026 and </a:t>
            </a:r>
          </a:p>
          <a:p>
            <a:pPr marL="342900" indent="-342900">
              <a:lnSpc>
                <a:spcPct val="120000"/>
              </a:lnSpc>
              <a:spcBef>
                <a:spcPts val="0"/>
              </a:spcBef>
              <a:buFont typeface="Arial" panose="020B0604020202020204" pitchFamily="34" charset="0"/>
              <a:buChar char="•"/>
            </a:pPr>
            <a:endParaRPr lang="en-US" sz="1300" dirty="0"/>
          </a:p>
          <a:p>
            <a:pPr marL="342900" indent="-342900">
              <a:lnSpc>
                <a:spcPct val="120000"/>
              </a:lnSpc>
              <a:spcBef>
                <a:spcPts val="0"/>
              </a:spcBef>
              <a:buFont typeface="Arial" panose="020B0604020202020204" pitchFamily="34" charset="0"/>
              <a:buChar char="•"/>
            </a:pPr>
            <a:r>
              <a:rPr lang="en-US" sz="3600" dirty="0"/>
              <a:t>Permanently lowers the bond financing threshold from 50 to 25 percent for 4 percent Housing Credit projects financed with tax-exempt private activity bonds that have an issue date after December 31, 2025.</a:t>
            </a:r>
          </a:p>
          <a:p>
            <a:pPr marL="342900" indent="-342900">
              <a:lnSpc>
                <a:spcPct val="120000"/>
              </a:lnSpc>
              <a:spcBef>
                <a:spcPts val="0"/>
              </a:spcBef>
              <a:buFont typeface="Arial" panose="020B0604020202020204" pitchFamily="34" charset="0"/>
              <a:buChar char="•"/>
            </a:pPr>
            <a:endParaRPr lang="en-US" sz="1300" dirty="0"/>
          </a:p>
          <a:p>
            <a:pPr marL="342900" indent="-342900">
              <a:lnSpc>
                <a:spcPct val="120000"/>
              </a:lnSpc>
              <a:spcBef>
                <a:spcPts val="0"/>
              </a:spcBef>
              <a:buFont typeface="Arial" panose="020B0604020202020204" pitchFamily="34" charset="0"/>
              <a:buChar char="•"/>
            </a:pPr>
            <a:r>
              <a:rPr lang="en-US" sz="3600" dirty="0"/>
              <a:t>According to the </a:t>
            </a:r>
            <a:r>
              <a:rPr lang="en-US" sz="3600" dirty="0">
                <a:hlinkClick r:id="rId2"/>
              </a:rPr>
              <a:t>Joint Committee on Taxation</a:t>
            </a:r>
            <a:r>
              <a:rPr lang="en-US" sz="3600" dirty="0"/>
              <a:t>, these provisions represent an estimated $15.7 billion in tax expenditure.</a:t>
            </a:r>
          </a:p>
        </p:txBody>
      </p:sp>
    </p:spTree>
    <p:extLst>
      <p:ext uri="{BB962C8B-B14F-4D97-AF65-F5344CB8AC3E}">
        <p14:creationId xmlns:p14="http://schemas.microsoft.com/office/powerpoint/2010/main" val="370782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C917-D8FD-8FC3-09BE-C93BAB311B2F}"/>
              </a:ext>
            </a:extLst>
          </p:cNvPr>
          <p:cNvSpPr>
            <a:spLocks noGrp="1"/>
          </p:cNvSpPr>
          <p:nvPr>
            <p:ph type="title"/>
          </p:nvPr>
        </p:nvSpPr>
        <p:spPr/>
        <p:txBody>
          <a:bodyPr/>
          <a:lstStyle/>
          <a:p>
            <a:r>
              <a:rPr lang="en-US" b="1" dirty="0">
                <a:solidFill>
                  <a:schemeClr val="accent1">
                    <a:lumMod val="50000"/>
                  </a:schemeClr>
                </a:solidFill>
              </a:rPr>
              <a:t>Housing Finance Reform</a:t>
            </a:r>
          </a:p>
        </p:txBody>
      </p:sp>
      <p:sp>
        <p:nvSpPr>
          <p:cNvPr id="3" name="Content Placeholder 2">
            <a:extLst>
              <a:ext uri="{FF2B5EF4-FFF2-40B4-BE49-F238E27FC236}">
                <a16:creationId xmlns:a16="http://schemas.microsoft.com/office/drawing/2014/main" id="{1761DC95-54C9-0E36-F9F8-C39523AAB088}"/>
              </a:ext>
            </a:extLst>
          </p:cNvPr>
          <p:cNvSpPr>
            <a:spLocks noGrp="1"/>
          </p:cNvSpPr>
          <p:nvPr>
            <p:ph idx="1"/>
          </p:nvPr>
        </p:nvSpPr>
        <p:spPr/>
        <p:txBody>
          <a:bodyPr>
            <a:normAutofit/>
          </a:bodyPr>
          <a:lstStyle/>
          <a:p>
            <a:r>
              <a:rPr lang="en-US" sz="3200" dirty="0"/>
              <a:t>FHFA Director Bill Pulte and other Administration officials considering proposals.</a:t>
            </a:r>
          </a:p>
          <a:p>
            <a:r>
              <a:rPr lang="en-US" sz="3200" dirty="0"/>
              <a:t>Possible exit from conservatorship.</a:t>
            </a:r>
          </a:p>
          <a:p>
            <a:r>
              <a:rPr lang="en-US" sz="3200" dirty="0"/>
              <a:t>Other administrative reforms ongoing.</a:t>
            </a:r>
          </a:p>
          <a:p>
            <a:r>
              <a:rPr lang="en-US" sz="3200" dirty="0"/>
              <a:t>NCSHA focus on HFA initiatives, affordable housing goals, Duty to Serve requirements, and broad access to liquidity.</a:t>
            </a:r>
          </a:p>
        </p:txBody>
      </p:sp>
    </p:spTree>
    <p:extLst>
      <p:ext uri="{BB962C8B-B14F-4D97-AF65-F5344CB8AC3E}">
        <p14:creationId xmlns:p14="http://schemas.microsoft.com/office/powerpoint/2010/main" val="348027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CA306-3871-7342-6DC4-FE4ED58F88C1}"/>
              </a:ext>
            </a:extLst>
          </p:cNvPr>
          <p:cNvSpPr>
            <a:spLocks noGrp="1"/>
          </p:cNvSpPr>
          <p:nvPr>
            <p:ph type="title"/>
          </p:nvPr>
        </p:nvSpPr>
        <p:spPr/>
        <p:txBody>
          <a:bodyPr/>
          <a:lstStyle/>
          <a:p>
            <a:r>
              <a:rPr lang="en-US" dirty="0"/>
              <a:t>Questions and Discussion</a:t>
            </a:r>
          </a:p>
        </p:txBody>
      </p:sp>
      <p:sp>
        <p:nvSpPr>
          <p:cNvPr id="4" name="Slide Number Placeholder 3">
            <a:extLst>
              <a:ext uri="{FF2B5EF4-FFF2-40B4-BE49-F238E27FC236}">
                <a16:creationId xmlns:a16="http://schemas.microsoft.com/office/drawing/2014/main" id="{CCA9EB78-7824-A27B-8A61-8A18FF23A5EF}"/>
              </a:ext>
            </a:extLst>
          </p:cNvPr>
          <p:cNvSpPr>
            <a:spLocks noGrp="1"/>
          </p:cNvSpPr>
          <p:nvPr>
            <p:ph type="sldNum" sz="quarter" idx="12"/>
          </p:nvPr>
        </p:nvSpPr>
        <p:spPr/>
        <p:txBody>
          <a:bodyPr/>
          <a:lstStyle/>
          <a:p>
            <a:fld id="{162492FB-C374-174C-B5CE-59F7604A8E1C}" type="slidenum">
              <a:rPr lang="en-US" smtClean="0"/>
              <a:pPr/>
              <a:t>21</a:t>
            </a:fld>
            <a:endParaRPr lang="en-US" dirty="0"/>
          </a:p>
        </p:txBody>
      </p:sp>
      <p:pic>
        <p:nvPicPr>
          <p:cNvPr id="1026" name="Picture 2" descr="100+ Microphone Pictures | Download Free Images on Unsplash">
            <a:extLst>
              <a:ext uri="{FF2B5EF4-FFF2-40B4-BE49-F238E27FC236}">
                <a16:creationId xmlns:a16="http://schemas.microsoft.com/office/drawing/2014/main" id="{7796A290-0EF1-85DA-2AE0-891D84E1FDC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10588" y="1766045"/>
            <a:ext cx="5910977" cy="332591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3C4B9FD-1047-08EE-3934-7F02161F1BB5}"/>
              </a:ext>
            </a:extLst>
          </p:cNvPr>
          <p:cNvSpPr txBox="1"/>
          <p:nvPr/>
        </p:nvSpPr>
        <p:spPr>
          <a:xfrm>
            <a:off x="1624912" y="5644979"/>
            <a:ext cx="9001899" cy="830997"/>
          </a:xfrm>
          <a:prstGeom prst="rect">
            <a:avLst/>
          </a:prstGeom>
          <a:noFill/>
        </p:spPr>
        <p:txBody>
          <a:bodyPr wrap="square" rtlCol="0">
            <a:spAutoFit/>
          </a:bodyPr>
          <a:lstStyle/>
          <a:p>
            <a:pPr algn="r"/>
            <a:r>
              <a:rPr lang="en-US" sz="2400" dirty="0"/>
              <a:t> With additional questions or comments, contact </a:t>
            </a:r>
            <a:r>
              <a:rPr lang="en-US" sz="2400" dirty="0">
                <a:hlinkClick r:id="rId3"/>
              </a:rPr>
              <a:t>grieman@ncsha.org</a:t>
            </a:r>
            <a:r>
              <a:rPr lang="en-US" sz="2400" dirty="0"/>
              <a:t> </a:t>
            </a:r>
          </a:p>
          <a:p>
            <a:pPr algn="r"/>
            <a:r>
              <a:rPr lang="en-US" sz="2400" dirty="0"/>
              <a:t>or visit </a:t>
            </a:r>
            <a:r>
              <a:rPr lang="en-US" sz="2400" dirty="0">
                <a:hlinkClick r:id="rId4"/>
              </a:rPr>
              <a:t>www.ncsha.org</a:t>
            </a:r>
            <a:r>
              <a:rPr lang="en-US" sz="2400" dirty="0"/>
              <a:t>   </a:t>
            </a:r>
          </a:p>
        </p:txBody>
      </p:sp>
    </p:spTree>
    <p:extLst>
      <p:ext uri="{BB962C8B-B14F-4D97-AF65-F5344CB8AC3E}">
        <p14:creationId xmlns:p14="http://schemas.microsoft.com/office/powerpoint/2010/main" val="3584440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24C3-B14C-CFF8-1DCE-3AA114131327}"/>
              </a:ext>
            </a:extLst>
          </p:cNvPr>
          <p:cNvSpPr>
            <a:spLocks noGrp="1"/>
          </p:cNvSpPr>
          <p:nvPr>
            <p:ph type="title"/>
          </p:nvPr>
        </p:nvSpPr>
        <p:spPr>
          <a:xfrm>
            <a:off x="838200" y="506942"/>
            <a:ext cx="10515600" cy="490347"/>
          </a:xfrm>
        </p:spPr>
        <p:txBody>
          <a:bodyPr>
            <a:normAutofit fontScale="90000"/>
          </a:bodyPr>
          <a:lstStyle/>
          <a:p>
            <a:r>
              <a:rPr lang="en-US" b="1" dirty="0">
                <a:solidFill>
                  <a:srgbClr val="002060"/>
                </a:solidFill>
              </a:rPr>
              <a:t>One Big Beautiful Bill Act (OBBBA)</a:t>
            </a:r>
            <a:endParaRPr lang="en-US" b="1" dirty="0"/>
          </a:p>
        </p:txBody>
      </p:sp>
      <p:sp>
        <p:nvSpPr>
          <p:cNvPr id="3" name="Content Placeholder 2">
            <a:extLst>
              <a:ext uri="{FF2B5EF4-FFF2-40B4-BE49-F238E27FC236}">
                <a16:creationId xmlns:a16="http://schemas.microsoft.com/office/drawing/2014/main" id="{59182AB8-A08F-D1EF-2A22-4BA30AEA866D}"/>
              </a:ext>
            </a:extLst>
          </p:cNvPr>
          <p:cNvSpPr>
            <a:spLocks noGrp="1"/>
          </p:cNvSpPr>
          <p:nvPr>
            <p:ph idx="1"/>
          </p:nvPr>
        </p:nvSpPr>
        <p:spPr>
          <a:xfrm>
            <a:off x="838200" y="1444487"/>
            <a:ext cx="10515600" cy="5062330"/>
          </a:xfrm>
        </p:spPr>
        <p:txBody>
          <a:bodyPr>
            <a:normAutofit/>
          </a:bodyPr>
          <a:lstStyle/>
          <a:p>
            <a:pPr marL="342900" indent="-342900">
              <a:buFont typeface="Arial" panose="020B0604020202020204" pitchFamily="34" charset="0"/>
              <a:buChar char="•"/>
            </a:pPr>
            <a:r>
              <a:rPr lang="en-US" dirty="0"/>
              <a:t>Permanent 100 percent bonus depreciation for qualified properties, which should benefit Housing Credit investors and thereby help boost pricing. </a:t>
            </a:r>
          </a:p>
          <a:p>
            <a:pPr marL="342900" indent="-342900">
              <a:buFont typeface="Arial" panose="020B0604020202020204" pitchFamily="34" charset="0"/>
              <a:buChar char="•"/>
            </a:pPr>
            <a:r>
              <a:rPr lang="en-US" dirty="0"/>
              <a:t>Does not include basis boost increases for Housing Credit properties in rural and Native American areas included in the House version. </a:t>
            </a:r>
          </a:p>
          <a:p>
            <a:pPr marL="342900" indent="-342900"/>
            <a:r>
              <a:rPr lang="en-US" dirty="0"/>
              <a:t>Will help produce and preserve up to an additional 1.22 million affordable homes over the next decade, according to Novogradac.</a:t>
            </a:r>
          </a:p>
          <a:p>
            <a:pPr marL="342900" indent="-342900">
              <a:buFont typeface="Arial" panose="020B0604020202020204" pitchFamily="34" charset="0"/>
              <a:buChar char="•"/>
            </a:pPr>
            <a:r>
              <a:rPr lang="en-US" b="1" dirty="0"/>
              <a:t>No changes to the tax exemption for private activity bonds.</a:t>
            </a:r>
          </a:p>
          <a:p>
            <a:endParaRPr lang="en-US" dirty="0"/>
          </a:p>
        </p:txBody>
      </p:sp>
    </p:spTree>
    <p:extLst>
      <p:ext uri="{BB962C8B-B14F-4D97-AF65-F5344CB8AC3E}">
        <p14:creationId xmlns:p14="http://schemas.microsoft.com/office/powerpoint/2010/main" val="6595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97C08-093A-9BAE-AD75-E44792EF0A28}"/>
              </a:ext>
            </a:extLst>
          </p:cNvPr>
          <p:cNvSpPr>
            <a:spLocks noGrp="1"/>
          </p:cNvSpPr>
          <p:nvPr>
            <p:ph type="title"/>
          </p:nvPr>
        </p:nvSpPr>
        <p:spPr>
          <a:xfrm>
            <a:off x="838200" y="426074"/>
            <a:ext cx="10515600" cy="476060"/>
          </a:xfrm>
        </p:spPr>
        <p:txBody>
          <a:bodyPr>
            <a:normAutofit fontScale="90000"/>
          </a:bodyPr>
          <a:lstStyle/>
          <a:p>
            <a:r>
              <a:rPr lang="en-US" b="1" dirty="0">
                <a:solidFill>
                  <a:srgbClr val="002060"/>
                </a:solidFill>
              </a:rPr>
              <a:t>One Big Beautiful Bill Act (OBBBA)</a:t>
            </a:r>
            <a:endParaRPr lang="en-US" b="1" dirty="0"/>
          </a:p>
        </p:txBody>
      </p:sp>
      <p:sp>
        <p:nvSpPr>
          <p:cNvPr id="3" name="Content Placeholder 2">
            <a:extLst>
              <a:ext uri="{FF2B5EF4-FFF2-40B4-BE49-F238E27FC236}">
                <a16:creationId xmlns:a16="http://schemas.microsoft.com/office/drawing/2014/main" id="{34A25C73-C1B4-969B-3DE1-414640C19DB7}"/>
              </a:ext>
            </a:extLst>
          </p:cNvPr>
          <p:cNvSpPr>
            <a:spLocks noGrp="1"/>
          </p:cNvSpPr>
          <p:nvPr>
            <p:ph idx="1"/>
          </p:nvPr>
        </p:nvSpPr>
        <p:spPr>
          <a:xfrm>
            <a:off x="838199" y="1603513"/>
            <a:ext cx="10664687" cy="4828413"/>
          </a:xfrm>
        </p:spPr>
        <p:txBody>
          <a:bodyPr>
            <a:normAutofit lnSpcReduction="10000"/>
          </a:bodyPr>
          <a:lstStyle/>
          <a:p>
            <a:pPr marL="342900" indent="-342900">
              <a:buFont typeface="Arial" panose="020B0604020202020204" pitchFamily="34" charset="0"/>
              <a:buChar char="•"/>
            </a:pPr>
            <a:r>
              <a:rPr lang="en-US" dirty="0"/>
              <a:t>Permanently extends and reforms the Opportunity Zone tax incentive, increases the targeting of designations and financial incentives to rural areas, allows new zone designations every ten years, focuses benefits on lower income communities, and adds reporting requirements.</a:t>
            </a:r>
          </a:p>
          <a:p>
            <a:pPr marL="342900" indent="-342900">
              <a:buFont typeface="Arial" panose="020B0604020202020204" pitchFamily="34" charset="0"/>
              <a:buChar char="•"/>
            </a:pPr>
            <a:r>
              <a:rPr lang="en-US" dirty="0"/>
              <a:t>Permanently extends the New Markets Tax Credit program, currently set to expire at the end of 2025. </a:t>
            </a:r>
          </a:p>
          <a:p>
            <a:pPr marL="342900" indent="-342900">
              <a:buFont typeface="Arial" panose="020B0604020202020204" pitchFamily="34" charset="0"/>
              <a:buChar char="•"/>
            </a:pPr>
            <a:r>
              <a:rPr lang="en-US" dirty="0"/>
              <a:t>Accelerates the phase-out and termination of clean energy tax credits implemented in the Inflation Reduction Act but more slowly than the phase-out schedule in the original House bill.</a:t>
            </a:r>
          </a:p>
          <a:p>
            <a:pPr marL="342900" indent="-342900"/>
            <a:r>
              <a:rPr lang="en-US" dirty="0"/>
              <a:t>Mortgage insurance and interest deductions made permanent, SALT cap raised temporarily, other changes. </a:t>
            </a:r>
          </a:p>
        </p:txBody>
      </p:sp>
    </p:spTree>
    <p:extLst>
      <p:ext uri="{BB962C8B-B14F-4D97-AF65-F5344CB8AC3E}">
        <p14:creationId xmlns:p14="http://schemas.microsoft.com/office/powerpoint/2010/main" val="857285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a:extLst>
              <a:ext uri="{FF2B5EF4-FFF2-40B4-BE49-F238E27FC236}">
                <a16:creationId xmlns:a16="http://schemas.microsoft.com/office/drawing/2014/main" id="{7D1ECB38-F12E-66D4-3C30-AE6ACCAC6500}"/>
              </a:ext>
            </a:extLst>
          </p:cNvPr>
          <p:cNvCxnSpPr>
            <a:cxnSpLocks/>
            <a:endCxn id="108" idx="2"/>
          </p:cNvCxnSpPr>
          <p:nvPr/>
        </p:nvCxnSpPr>
        <p:spPr>
          <a:xfrm flipV="1">
            <a:off x="1255605" y="4140253"/>
            <a:ext cx="10171717" cy="25872"/>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3F86068-A8C7-8494-73A0-A896461E67D4}"/>
              </a:ext>
            </a:extLst>
          </p:cNvPr>
          <p:cNvSpPr txBox="1"/>
          <p:nvPr/>
        </p:nvSpPr>
        <p:spPr>
          <a:xfrm>
            <a:off x="7774986" y="2213413"/>
            <a:ext cx="2880470"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ts val="1000"/>
              <a:buFontTx/>
              <a:buNone/>
              <a:tabLst>
                <a:tab pos="457200" algn="l"/>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September 30: </a:t>
            </a:r>
            <a: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End of FY25</a:t>
            </a:r>
          </a:p>
        </p:txBody>
      </p:sp>
      <p:grpSp>
        <p:nvGrpSpPr>
          <p:cNvPr id="27" name="Group 26">
            <a:extLst>
              <a:ext uri="{FF2B5EF4-FFF2-40B4-BE49-F238E27FC236}">
                <a16:creationId xmlns:a16="http://schemas.microsoft.com/office/drawing/2014/main" id="{BF202688-1272-BFB5-DBA0-CEE5DFC09FA4}"/>
              </a:ext>
            </a:extLst>
          </p:cNvPr>
          <p:cNvGrpSpPr/>
          <p:nvPr/>
        </p:nvGrpSpPr>
        <p:grpSpPr>
          <a:xfrm rot="10800000">
            <a:off x="11322267" y="3488378"/>
            <a:ext cx="80620" cy="706102"/>
            <a:chOff x="11659200" y="3948959"/>
            <a:chExt cx="91440" cy="800868"/>
          </a:xfrm>
        </p:grpSpPr>
        <p:cxnSp>
          <p:nvCxnSpPr>
            <p:cNvPr id="77" name="Straight Arrow Connector 76">
              <a:extLst>
                <a:ext uri="{FF2B5EF4-FFF2-40B4-BE49-F238E27FC236}">
                  <a16:creationId xmlns:a16="http://schemas.microsoft.com/office/drawing/2014/main" id="{7F9D072E-157E-D937-7C44-505B8561A87E}"/>
                </a:ext>
              </a:extLst>
            </p:cNvPr>
            <p:cNvCxnSpPr>
              <a:cxnSpLocks/>
            </p:cNvCxnSpPr>
            <p:nvPr/>
          </p:nvCxnSpPr>
          <p:spPr>
            <a:xfrm rot="10800000" flipV="1">
              <a:off x="11704920" y="4024173"/>
              <a:ext cx="0" cy="725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F54011EA-C353-95FD-8F1B-8FAD1D3BB7C4}"/>
                </a:ext>
              </a:extLst>
            </p:cNvPr>
            <p:cNvSpPr/>
            <p:nvPr/>
          </p:nvSpPr>
          <p:spPr>
            <a:xfrm>
              <a:off x="11659200" y="3948959"/>
              <a:ext cx="91440" cy="9144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grpSp>
      <p:sp>
        <p:nvSpPr>
          <p:cNvPr id="42" name="TextBox 41">
            <a:extLst>
              <a:ext uri="{FF2B5EF4-FFF2-40B4-BE49-F238E27FC236}">
                <a16:creationId xmlns:a16="http://schemas.microsoft.com/office/drawing/2014/main" id="{A99B148A-4607-27BF-E6B2-D78406F84184}"/>
              </a:ext>
            </a:extLst>
          </p:cNvPr>
          <p:cNvSpPr txBox="1"/>
          <p:nvPr/>
        </p:nvSpPr>
        <p:spPr>
          <a:xfrm rot="19500000">
            <a:off x="9733227" y="4313057"/>
            <a:ext cx="724536"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DEC</a:t>
            </a:r>
          </a:p>
        </p:txBody>
      </p:sp>
      <p:sp>
        <p:nvSpPr>
          <p:cNvPr id="111" name="TextBox 110">
            <a:extLst>
              <a:ext uri="{FF2B5EF4-FFF2-40B4-BE49-F238E27FC236}">
                <a16:creationId xmlns:a16="http://schemas.microsoft.com/office/drawing/2014/main" id="{499E0C12-BD52-B26D-98AA-15465865849B}"/>
              </a:ext>
            </a:extLst>
          </p:cNvPr>
          <p:cNvSpPr txBox="1"/>
          <p:nvPr/>
        </p:nvSpPr>
        <p:spPr>
          <a:xfrm rot="19500000">
            <a:off x="10866915" y="4306536"/>
            <a:ext cx="747274"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JAN</a:t>
            </a:r>
          </a:p>
        </p:txBody>
      </p:sp>
      <p:sp>
        <p:nvSpPr>
          <p:cNvPr id="47" name="Oval 46">
            <a:extLst>
              <a:ext uri="{FF2B5EF4-FFF2-40B4-BE49-F238E27FC236}">
                <a16:creationId xmlns:a16="http://schemas.microsoft.com/office/drawing/2014/main" id="{C82EE894-C85D-DC08-90CD-551CAAD75866}"/>
              </a:ext>
            </a:extLst>
          </p:cNvPr>
          <p:cNvSpPr/>
          <p:nvPr/>
        </p:nvSpPr>
        <p:spPr>
          <a:xfrm>
            <a:off x="118334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9" name="Oval 48">
            <a:extLst>
              <a:ext uri="{FF2B5EF4-FFF2-40B4-BE49-F238E27FC236}">
                <a16:creationId xmlns:a16="http://schemas.microsoft.com/office/drawing/2014/main" id="{4CF256C0-2322-703D-7A55-6981459C762B}"/>
              </a:ext>
            </a:extLst>
          </p:cNvPr>
          <p:cNvSpPr/>
          <p:nvPr/>
        </p:nvSpPr>
        <p:spPr>
          <a:xfrm>
            <a:off x="345978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4" name="Oval 53">
            <a:extLst>
              <a:ext uri="{FF2B5EF4-FFF2-40B4-BE49-F238E27FC236}">
                <a16:creationId xmlns:a16="http://schemas.microsoft.com/office/drawing/2014/main" id="{EE6F5529-01A8-A0C4-5BC0-05110D2AA9F8}"/>
              </a:ext>
            </a:extLst>
          </p:cNvPr>
          <p:cNvSpPr/>
          <p:nvPr/>
        </p:nvSpPr>
        <p:spPr>
          <a:xfrm>
            <a:off x="687444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5" name="Oval 54">
            <a:extLst>
              <a:ext uri="{FF2B5EF4-FFF2-40B4-BE49-F238E27FC236}">
                <a16:creationId xmlns:a16="http://schemas.microsoft.com/office/drawing/2014/main" id="{6B9DE694-293C-D628-2475-78E3916142E3}"/>
              </a:ext>
            </a:extLst>
          </p:cNvPr>
          <p:cNvSpPr/>
          <p:nvPr/>
        </p:nvSpPr>
        <p:spPr>
          <a:xfrm>
            <a:off x="801266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6" name="Oval 55">
            <a:extLst>
              <a:ext uri="{FF2B5EF4-FFF2-40B4-BE49-F238E27FC236}">
                <a16:creationId xmlns:a16="http://schemas.microsoft.com/office/drawing/2014/main" id="{71B2F142-5836-EA7C-B3ED-6487C8876155}"/>
              </a:ext>
            </a:extLst>
          </p:cNvPr>
          <p:cNvSpPr/>
          <p:nvPr/>
        </p:nvSpPr>
        <p:spPr>
          <a:xfrm>
            <a:off x="915088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4" name="TextBox 73">
            <a:extLst>
              <a:ext uri="{FF2B5EF4-FFF2-40B4-BE49-F238E27FC236}">
                <a16:creationId xmlns:a16="http://schemas.microsoft.com/office/drawing/2014/main" id="{AF06916F-B751-248F-3893-1CB29F43AA0D}"/>
              </a:ext>
            </a:extLst>
          </p:cNvPr>
          <p:cNvSpPr txBox="1"/>
          <p:nvPr/>
        </p:nvSpPr>
        <p:spPr>
          <a:xfrm rot="19500000">
            <a:off x="8637185" y="4252962"/>
            <a:ext cx="934078"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NOV</a:t>
            </a:r>
          </a:p>
        </p:txBody>
      </p:sp>
      <p:sp>
        <p:nvSpPr>
          <p:cNvPr id="108" name="Oval 107">
            <a:extLst>
              <a:ext uri="{FF2B5EF4-FFF2-40B4-BE49-F238E27FC236}">
                <a16:creationId xmlns:a16="http://schemas.microsoft.com/office/drawing/2014/main" id="{3E9AE4E0-A18A-4C09-4BB8-A8CD449F1155}"/>
              </a:ext>
            </a:extLst>
          </p:cNvPr>
          <p:cNvSpPr/>
          <p:nvPr/>
        </p:nvSpPr>
        <p:spPr>
          <a:xfrm>
            <a:off x="11427322"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 name="Oval 39">
            <a:extLst>
              <a:ext uri="{FF2B5EF4-FFF2-40B4-BE49-F238E27FC236}">
                <a16:creationId xmlns:a16="http://schemas.microsoft.com/office/drawing/2014/main" id="{2FD8069E-EE05-E9F2-D628-68E182FA968A}"/>
              </a:ext>
            </a:extLst>
          </p:cNvPr>
          <p:cNvSpPr/>
          <p:nvPr/>
        </p:nvSpPr>
        <p:spPr>
          <a:xfrm>
            <a:off x="1028910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76" name="Group 75">
            <a:extLst>
              <a:ext uri="{FF2B5EF4-FFF2-40B4-BE49-F238E27FC236}">
                <a16:creationId xmlns:a16="http://schemas.microsoft.com/office/drawing/2014/main" id="{B3F19D05-D4B7-0F4E-BD97-B313F5776174}"/>
              </a:ext>
            </a:extLst>
          </p:cNvPr>
          <p:cNvGrpSpPr/>
          <p:nvPr/>
        </p:nvGrpSpPr>
        <p:grpSpPr>
          <a:xfrm>
            <a:off x="7899177" y="2588478"/>
            <a:ext cx="80620" cy="1606002"/>
            <a:chOff x="9745827" y="2184416"/>
            <a:chExt cx="91440" cy="1821544"/>
          </a:xfrm>
        </p:grpSpPr>
        <p:cxnSp>
          <p:nvCxnSpPr>
            <p:cNvPr id="71" name="Straight Arrow Connector 70">
              <a:extLst>
                <a:ext uri="{FF2B5EF4-FFF2-40B4-BE49-F238E27FC236}">
                  <a16:creationId xmlns:a16="http://schemas.microsoft.com/office/drawing/2014/main" id="{647CD430-F266-DA20-29EF-F0708C48F0EC}"/>
                </a:ext>
              </a:extLst>
            </p:cNvPr>
            <p:cNvCxnSpPr>
              <a:cxnSpLocks/>
            </p:cNvCxnSpPr>
            <p:nvPr/>
          </p:nvCxnSpPr>
          <p:spPr>
            <a:xfrm flipV="1">
              <a:off x="9791547" y="2184416"/>
              <a:ext cx="0" cy="17507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3596BCFD-EE05-EE2F-611B-D3548A92F857}"/>
                </a:ext>
              </a:extLst>
            </p:cNvPr>
            <p:cNvSpPr/>
            <p:nvPr/>
          </p:nvSpPr>
          <p:spPr>
            <a:xfrm>
              <a:off x="9745827" y="3914520"/>
              <a:ext cx="91440" cy="9144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grpSp>
      <p:grpSp>
        <p:nvGrpSpPr>
          <p:cNvPr id="9" name="Group 8">
            <a:extLst>
              <a:ext uri="{FF2B5EF4-FFF2-40B4-BE49-F238E27FC236}">
                <a16:creationId xmlns:a16="http://schemas.microsoft.com/office/drawing/2014/main" id="{425A3791-4F3C-6ACA-3A52-63E0EC6AE30B}"/>
              </a:ext>
            </a:extLst>
          </p:cNvPr>
          <p:cNvGrpSpPr/>
          <p:nvPr/>
        </p:nvGrpSpPr>
        <p:grpSpPr>
          <a:xfrm>
            <a:off x="1442333" y="3122963"/>
            <a:ext cx="238769" cy="1071685"/>
            <a:chOff x="1515451" y="1812018"/>
            <a:chExt cx="91440" cy="1652325"/>
          </a:xfrm>
        </p:grpSpPr>
        <p:cxnSp>
          <p:nvCxnSpPr>
            <p:cNvPr id="38" name="Straight Arrow Connector 37">
              <a:extLst>
                <a:ext uri="{FF2B5EF4-FFF2-40B4-BE49-F238E27FC236}">
                  <a16:creationId xmlns:a16="http://schemas.microsoft.com/office/drawing/2014/main" id="{1F4FE9CF-2090-3413-E531-7CE502B89850}"/>
                </a:ext>
              </a:extLst>
            </p:cNvPr>
            <p:cNvCxnSpPr>
              <a:cxnSpLocks/>
            </p:cNvCxnSpPr>
            <p:nvPr/>
          </p:nvCxnSpPr>
          <p:spPr>
            <a:xfrm flipV="1">
              <a:off x="1558219" y="1812018"/>
              <a:ext cx="0" cy="1592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1B41F71A-6624-F53D-0376-E54BFD15C947}"/>
                </a:ext>
              </a:extLst>
            </p:cNvPr>
            <p:cNvSpPr/>
            <p:nvPr/>
          </p:nvSpPr>
          <p:spPr>
            <a:xfrm>
              <a:off x="1515451" y="3372903"/>
              <a:ext cx="91440" cy="9144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grpSp>
      <p:sp>
        <p:nvSpPr>
          <p:cNvPr id="5" name="TextBox 4">
            <a:extLst>
              <a:ext uri="{FF2B5EF4-FFF2-40B4-BE49-F238E27FC236}">
                <a16:creationId xmlns:a16="http://schemas.microsoft.com/office/drawing/2014/main" id="{D080FE21-B995-0CD5-A781-5512C7D93EF6}"/>
              </a:ext>
            </a:extLst>
          </p:cNvPr>
          <p:cNvSpPr txBox="1"/>
          <p:nvPr/>
        </p:nvSpPr>
        <p:spPr>
          <a:xfrm>
            <a:off x="4597779" y="1525716"/>
            <a:ext cx="2812740"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ts val="1000"/>
              <a:buFontTx/>
              <a:buNone/>
              <a:tabLst>
                <a:tab pos="457200" algn="l"/>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July 4: </a:t>
            </a:r>
            <a: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President signs reconciliation bill into law</a:t>
            </a:r>
            <a:endPar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F088F5E1-0098-2F95-4ECD-DCC86D137618}"/>
              </a:ext>
            </a:extLst>
          </p:cNvPr>
          <p:cNvSpPr txBox="1"/>
          <p:nvPr/>
        </p:nvSpPr>
        <p:spPr>
          <a:xfrm rot="19500000">
            <a:off x="774451" y="4332193"/>
            <a:ext cx="657808"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APR</a:t>
            </a:r>
          </a:p>
        </p:txBody>
      </p:sp>
      <p:sp>
        <p:nvSpPr>
          <p:cNvPr id="12" name="TextBox 11">
            <a:extLst>
              <a:ext uri="{FF2B5EF4-FFF2-40B4-BE49-F238E27FC236}">
                <a16:creationId xmlns:a16="http://schemas.microsoft.com/office/drawing/2014/main" id="{35C9F54E-0751-F62A-10C9-C6428A685C21}"/>
              </a:ext>
            </a:extLst>
          </p:cNvPr>
          <p:cNvSpPr txBox="1"/>
          <p:nvPr/>
        </p:nvSpPr>
        <p:spPr>
          <a:xfrm>
            <a:off x="549936" y="2281801"/>
            <a:ext cx="2042064"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t>April 10: </a:t>
            </a:r>
            <a: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t>Congress adopted budget resolution</a:t>
            </a:r>
          </a:p>
        </p:txBody>
      </p:sp>
      <p:cxnSp>
        <p:nvCxnSpPr>
          <p:cNvPr id="16" name="Straight Arrow Connector 15">
            <a:extLst>
              <a:ext uri="{FF2B5EF4-FFF2-40B4-BE49-F238E27FC236}">
                <a16:creationId xmlns:a16="http://schemas.microsoft.com/office/drawing/2014/main" id="{4E8CAEEA-472C-B572-57BC-C9E45882E958}"/>
              </a:ext>
            </a:extLst>
          </p:cNvPr>
          <p:cNvCxnSpPr>
            <a:cxnSpLocks/>
          </p:cNvCxnSpPr>
          <p:nvPr/>
        </p:nvCxnSpPr>
        <p:spPr>
          <a:xfrm>
            <a:off x="5898414" y="4720713"/>
            <a:ext cx="1023650"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FAE6884D-E920-9515-ABBB-677F78F46FDE}"/>
              </a:ext>
            </a:extLst>
          </p:cNvPr>
          <p:cNvSpPr/>
          <p:nvPr/>
        </p:nvSpPr>
        <p:spPr>
          <a:xfrm>
            <a:off x="2392965" y="4021918"/>
            <a:ext cx="5546521" cy="2373258"/>
          </a:xfrm>
          <a:prstGeom prst="rect">
            <a:avLst/>
          </a:prstGeom>
          <a:solidFill>
            <a:schemeClr val="accent4">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9B08F21-50C0-8B14-EBEC-9AE855CAC2B0}"/>
              </a:ext>
            </a:extLst>
          </p:cNvPr>
          <p:cNvSpPr txBox="1"/>
          <p:nvPr/>
        </p:nvSpPr>
        <p:spPr>
          <a:xfrm>
            <a:off x="2563079" y="4640850"/>
            <a:ext cx="5449587"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b="1" dirty="0">
              <a:solidFill>
                <a:prstClr val="black"/>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Late May – Oct: </a:t>
            </a:r>
            <a:br>
              <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FY 26 Appropriations Committee Action</a:t>
            </a:r>
          </a:p>
        </p:txBody>
      </p:sp>
      <p:cxnSp>
        <p:nvCxnSpPr>
          <p:cNvPr id="23" name="Straight Arrow Connector 22">
            <a:extLst>
              <a:ext uri="{FF2B5EF4-FFF2-40B4-BE49-F238E27FC236}">
                <a16:creationId xmlns:a16="http://schemas.microsoft.com/office/drawing/2014/main" id="{6ACC346B-34D9-4D0A-E330-BDFD49B46503}"/>
              </a:ext>
            </a:extLst>
          </p:cNvPr>
          <p:cNvCxnSpPr>
            <a:cxnSpLocks/>
          </p:cNvCxnSpPr>
          <p:nvPr/>
        </p:nvCxnSpPr>
        <p:spPr>
          <a:xfrm>
            <a:off x="3418388" y="4720713"/>
            <a:ext cx="2010614"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9186ADCD-B65F-B662-7F0B-74FDE2EEAB40}"/>
              </a:ext>
            </a:extLst>
          </p:cNvPr>
          <p:cNvSpPr/>
          <p:nvPr/>
        </p:nvSpPr>
        <p:spPr>
          <a:xfrm>
            <a:off x="1735656" y="3783107"/>
            <a:ext cx="3014340" cy="1593086"/>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b="1" dirty="0">
              <a:solidFill>
                <a:prstClr val="black"/>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April 11 – July 4: </a:t>
            </a:r>
            <a:r>
              <a:rPr kumimoji="0" lang="en-US"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Congress drafting tax/reconciliation bill</a:t>
            </a:r>
          </a:p>
        </p:txBody>
      </p:sp>
      <p:cxnSp>
        <p:nvCxnSpPr>
          <p:cNvPr id="25" name="Straight Arrow Connector 24">
            <a:extLst>
              <a:ext uri="{FF2B5EF4-FFF2-40B4-BE49-F238E27FC236}">
                <a16:creationId xmlns:a16="http://schemas.microsoft.com/office/drawing/2014/main" id="{E3A07EBD-67A7-F25F-816A-95B7894B4A9A}"/>
              </a:ext>
            </a:extLst>
          </p:cNvPr>
          <p:cNvCxnSpPr>
            <a:cxnSpLocks/>
          </p:cNvCxnSpPr>
          <p:nvPr/>
        </p:nvCxnSpPr>
        <p:spPr>
          <a:xfrm>
            <a:off x="1706223" y="4720713"/>
            <a:ext cx="146306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5D123B2C-0D2B-668D-2007-FA7E6B0098C3}"/>
              </a:ext>
            </a:extLst>
          </p:cNvPr>
          <p:cNvSpPr txBox="1"/>
          <p:nvPr/>
        </p:nvSpPr>
        <p:spPr>
          <a:xfrm rot="19500000">
            <a:off x="3040243" y="4332193"/>
            <a:ext cx="657808"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JUN</a:t>
            </a:r>
          </a:p>
        </p:txBody>
      </p:sp>
      <p:sp>
        <p:nvSpPr>
          <p:cNvPr id="73" name="TextBox 72">
            <a:extLst>
              <a:ext uri="{FF2B5EF4-FFF2-40B4-BE49-F238E27FC236}">
                <a16:creationId xmlns:a16="http://schemas.microsoft.com/office/drawing/2014/main" id="{46AE005B-9BE8-6D12-F05D-1FDD1A37112C}"/>
              </a:ext>
            </a:extLst>
          </p:cNvPr>
          <p:cNvSpPr txBox="1"/>
          <p:nvPr/>
        </p:nvSpPr>
        <p:spPr>
          <a:xfrm rot="19500000">
            <a:off x="7561001" y="4272985"/>
            <a:ext cx="864262"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OCT</a:t>
            </a:r>
          </a:p>
        </p:txBody>
      </p:sp>
      <p:sp>
        <p:nvSpPr>
          <p:cNvPr id="48" name="Oval 47">
            <a:extLst>
              <a:ext uri="{FF2B5EF4-FFF2-40B4-BE49-F238E27FC236}">
                <a16:creationId xmlns:a16="http://schemas.microsoft.com/office/drawing/2014/main" id="{897165A2-21BA-859A-4D8D-FAA39822908A}"/>
              </a:ext>
            </a:extLst>
          </p:cNvPr>
          <p:cNvSpPr/>
          <p:nvPr/>
        </p:nvSpPr>
        <p:spPr>
          <a:xfrm>
            <a:off x="232156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22C0BCC3-2B99-1DAC-7B57-BF7F73049077}"/>
              </a:ext>
            </a:extLst>
          </p:cNvPr>
          <p:cNvSpPr txBox="1"/>
          <p:nvPr/>
        </p:nvSpPr>
        <p:spPr>
          <a:xfrm rot="19500000">
            <a:off x="1842698" y="4332193"/>
            <a:ext cx="657808"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MAY</a:t>
            </a:r>
          </a:p>
        </p:txBody>
      </p:sp>
      <p:sp>
        <p:nvSpPr>
          <p:cNvPr id="51" name="Oval 50">
            <a:extLst>
              <a:ext uri="{FF2B5EF4-FFF2-40B4-BE49-F238E27FC236}">
                <a16:creationId xmlns:a16="http://schemas.microsoft.com/office/drawing/2014/main" id="{5F54A53E-E665-CD37-FF4A-4EFDB5FD03C7}"/>
              </a:ext>
            </a:extLst>
          </p:cNvPr>
          <p:cNvSpPr/>
          <p:nvPr/>
        </p:nvSpPr>
        <p:spPr>
          <a:xfrm>
            <a:off x="459800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Oval 52">
            <a:extLst>
              <a:ext uri="{FF2B5EF4-FFF2-40B4-BE49-F238E27FC236}">
                <a16:creationId xmlns:a16="http://schemas.microsoft.com/office/drawing/2014/main" id="{8E6D90E3-F834-7B93-ACD1-CB8674C55D22}"/>
              </a:ext>
            </a:extLst>
          </p:cNvPr>
          <p:cNvSpPr/>
          <p:nvPr/>
        </p:nvSpPr>
        <p:spPr>
          <a:xfrm>
            <a:off x="5736226" y="4066667"/>
            <a:ext cx="151990" cy="147172"/>
          </a:xfrm>
          <a:prstGeom prst="ellipse">
            <a:avLst/>
          </a:prstGeom>
          <a:solidFill>
            <a:srgbClr val="CF7027"/>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2" name="TextBox 61">
            <a:extLst>
              <a:ext uri="{FF2B5EF4-FFF2-40B4-BE49-F238E27FC236}">
                <a16:creationId xmlns:a16="http://schemas.microsoft.com/office/drawing/2014/main" id="{D5FF456F-5A7D-9858-F14E-EE0FE7B8314F}"/>
              </a:ext>
            </a:extLst>
          </p:cNvPr>
          <p:cNvSpPr txBox="1"/>
          <p:nvPr/>
        </p:nvSpPr>
        <p:spPr>
          <a:xfrm rot="19500000">
            <a:off x="4140752" y="4348479"/>
            <a:ext cx="601022"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JUL</a:t>
            </a:r>
          </a:p>
        </p:txBody>
      </p:sp>
      <p:sp>
        <p:nvSpPr>
          <p:cNvPr id="63" name="TextBox 62">
            <a:extLst>
              <a:ext uri="{FF2B5EF4-FFF2-40B4-BE49-F238E27FC236}">
                <a16:creationId xmlns:a16="http://schemas.microsoft.com/office/drawing/2014/main" id="{C7068D5A-934D-8AFB-7A45-891A8E58CA06}"/>
              </a:ext>
            </a:extLst>
          </p:cNvPr>
          <p:cNvSpPr txBox="1"/>
          <p:nvPr/>
        </p:nvSpPr>
        <p:spPr>
          <a:xfrm rot="19500000">
            <a:off x="5267394" y="4260555"/>
            <a:ext cx="907602"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AUG</a:t>
            </a:r>
          </a:p>
        </p:txBody>
      </p:sp>
      <p:sp>
        <p:nvSpPr>
          <p:cNvPr id="70" name="TextBox 69">
            <a:extLst>
              <a:ext uri="{FF2B5EF4-FFF2-40B4-BE49-F238E27FC236}">
                <a16:creationId xmlns:a16="http://schemas.microsoft.com/office/drawing/2014/main" id="{8041FCEC-88E7-B567-9035-17068584DB7F}"/>
              </a:ext>
            </a:extLst>
          </p:cNvPr>
          <p:cNvSpPr txBox="1"/>
          <p:nvPr/>
        </p:nvSpPr>
        <p:spPr>
          <a:xfrm rot="19500000">
            <a:off x="6346709" y="4279290"/>
            <a:ext cx="842276" cy="338554"/>
          </a:xfrm>
          <a:prstGeom prst="rect">
            <a:avLst/>
          </a:prstGeom>
          <a:noFill/>
        </p:spPr>
        <p:txBody>
          <a:bodyPr wrap="square" rtlCol="0">
            <a:spAutoFit/>
          </a:bodyPr>
          <a:lstStyle>
            <a:defPPr>
              <a:defRPr lang="en-US"/>
            </a:defPPr>
            <a:lvl1pPr algn="ctr">
              <a:defRPr>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rPr>
              <a:t>SEPT</a:t>
            </a:r>
          </a:p>
        </p:txBody>
      </p:sp>
      <p:sp>
        <p:nvSpPr>
          <p:cNvPr id="11" name="TextBox 10">
            <a:extLst>
              <a:ext uri="{FF2B5EF4-FFF2-40B4-BE49-F238E27FC236}">
                <a16:creationId xmlns:a16="http://schemas.microsoft.com/office/drawing/2014/main" id="{46C63426-4B5E-7E08-F82A-427DF9B25C75}"/>
              </a:ext>
            </a:extLst>
          </p:cNvPr>
          <p:cNvSpPr txBox="1"/>
          <p:nvPr/>
        </p:nvSpPr>
        <p:spPr>
          <a:xfrm>
            <a:off x="2691097" y="2222756"/>
            <a:ext cx="2135776" cy="10772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ts val="1000"/>
              <a:buFontTx/>
              <a:buNone/>
              <a:tabLst>
                <a:tab pos="457200" algn="l"/>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June 2: </a:t>
            </a:r>
            <a:r>
              <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Administration </a:t>
            </a:r>
            <a:br>
              <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delivers full budget proposal </a:t>
            </a:r>
            <a:endPar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2B2AFA6B-A8AD-E975-AE58-7106DE15412D}"/>
              </a:ext>
            </a:extLst>
          </p:cNvPr>
          <p:cNvSpPr txBox="1"/>
          <p:nvPr/>
        </p:nvSpPr>
        <p:spPr>
          <a:xfrm>
            <a:off x="2032420" y="1603223"/>
            <a:ext cx="3118494"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t>May 2: </a:t>
            </a:r>
            <a: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t>Administration </a:t>
            </a:r>
            <a:b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br>
            <a:r>
              <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rPr>
              <a:t>delivers “skinny budget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2A5F"/>
              </a:solidFill>
              <a:effectLst/>
              <a:uLnTx/>
              <a:uFillTx/>
              <a:latin typeface="Arial" panose="020B0604020202020204" pitchFamily="34" charset="0"/>
              <a:ea typeface="+mn-ea"/>
              <a:cs typeface="Arial" panose="020B0604020202020204" pitchFamily="34" charset="0"/>
            </a:endParaRPr>
          </a:p>
        </p:txBody>
      </p:sp>
      <p:cxnSp>
        <p:nvCxnSpPr>
          <p:cNvPr id="29" name="Straight Arrow Connector 28">
            <a:extLst>
              <a:ext uri="{FF2B5EF4-FFF2-40B4-BE49-F238E27FC236}">
                <a16:creationId xmlns:a16="http://schemas.microsoft.com/office/drawing/2014/main" id="{F0AB1872-7CF2-586F-31CD-CD02627D429E}"/>
              </a:ext>
            </a:extLst>
          </p:cNvPr>
          <p:cNvCxnSpPr>
            <a:cxnSpLocks/>
          </p:cNvCxnSpPr>
          <p:nvPr/>
        </p:nvCxnSpPr>
        <p:spPr>
          <a:xfrm flipH="1" flipV="1">
            <a:off x="2473556" y="2177582"/>
            <a:ext cx="26267" cy="1954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426F887A-D724-AF49-537B-19A3D5754241}"/>
              </a:ext>
            </a:extLst>
          </p:cNvPr>
          <p:cNvSpPr/>
          <p:nvPr/>
        </p:nvSpPr>
        <p:spPr>
          <a:xfrm>
            <a:off x="2459513" y="4113860"/>
            <a:ext cx="80620" cy="8062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sp>
        <p:nvSpPr>
          <p:cNvPr id="14" name="Slide Number Placeholder 2">
            <a:extLst>
              <a:ext uri="{FF2B5EF4-FFF2-40B4-BE49-F238E27FC236}">
                <a16:creationId xmlns:a16="http://schemas.microsoft.com/office/drawing/2014/main" id="{F2B94301-7953-76CF-9E26-7513EEC5955D}"/>
              </a:ext>
            </a:extLst>
          </p:cNvPr>
          <p:cNvSpPr txBox="1">
            <a:spLocks/>
          </p:cNvSpPr>
          <p:nvPr/>
        </p:nvSpPr>
        <p:spPr>
          <a:xfrm>
            <a:off x="8610600" y="6343982"/>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457200">
              <a:defRPr/>
            </a:pPr>
            <a:fld id="{00534046-EDCD-E643-AFE5-8B26A50B61D5}" type="slidenum">
              <a:rPr lang="en-US" sz="1200" smtClean="0">
                <a:solidFill>
                  <a:prstClr val="black">
                    <a:tint val="75000"/>
                  </a:prstClr>
                </a:solidFill>
                <a:latin typeface="Arial" panose="020B0604020202020204" pitchFamily="34" charset="0"/>
                <a:cs typeface="Arial" panose="020B0604020202020204" pitchFamily="34" charset="0"/>
              </a:rPr>
              <a:pPr algn="r" defTabSz="457200">
                <a:defRPr/>
              </a:pPr>
              <a:t>5</a:t>
            </a:fld>
            <a:endParaRPr lang="en-US" sz="1200">
              <a:solidFill>
                <a:prstClr val="black">
                  <a:tint val="75000"/>
                </a:prstClr>
              </a:solidFill>
              <a:latin typeface="Arial" panose="020B0604020202020204" pitchFamily="34" charset="0"/>
              <a:cs typeface="Arial" panose="020B0604020202020204" pitchFamily="34" charset="0"/>
            </a:endParaRPr>
          </a:p>
        </p:txBody>
      </p:sp>
      <p:sp>
        <p:nvSpPr>
          <p:cNvPr id="17" name="Title 16">
            <a:extLst>
              <a:ext uri="{FF2B5EF4-FFF2-40B4-BE49-F238E27FC236}">
                <a16:creationId xmlns:a16="http://schemas.microsoft.com/office/drawing/2014/main" id="{3FBBA26F-4063-7B26-6034-958152CC4DBF}"/>
              </a:ext>
            </a:extLst>
          </p:cNvPr>
          <p:cNvSpPr>
            <a:spLocks noGrp="1"/>
          </p:cNvSpPr>
          <p:nvPr>
            <p:ph type="title"/>
          </p:nvPr>
        </p:nvSpPr>
        <p:spPr>
          <a:xfrm>
            <a:off x="648564" y="439831"/>
            <a:ext cx="10515600" cy="516772"/>
          </a:xfrm>
        </p:spPr>
        <p:txBody>
          <a:bodyPr>
            <a:noAutofit/>
          </a:bodyPr>
          <a:lstStyle/>
          <a:p>
            <a:r>
              <a:rPr lang="en-US" b="1" dirty="0">
                <a:solidFill>
                  <a:srgbClr val="002060"/>
                </a:solidFill>
              </a:rPr>
              <a:t>Budget and Appropriations Timeline</a:t>
            </a:r>
          </a:p>
        </p:txBody>
      </p:sp>
      <p:sp>
        <p:nvSpPr>
          <p:cNvPr id="32" name="TextBox 31">
            <a:extLst>
              <a:ext uri="{FF2B5EF4-FFF2-40B4-BE49-F238E27FC236}">
                <a16:creationId xmlns:a16="http://schemas.microsoft.com/office/drawing/2014/main" id="{84E972D5-59FB-FD9D-1762-2284DEF79726}"/>
              </a:ext>
            </a:extLst>
          </p:cNvPr>
          <p:cNvSpPr txBox="1"/>
          <p:nvPr/>
        </p:nvSpPr>
        <p:spPr>
          <a:xfrm>
            <a:off x="5330110" y="2879797"/>
            <a:ext cx="2339465"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ts val="1000"/>
              <a:buFontTx/>
              <a:buNone/>
              <a:tabLst>
                <a:tab pos="457200" algn="l"/>
              </a:tabLst>
              <a:defRPr/>
            </a:pPr>
            <a:r>
              <a:rPr kumimoji="0" lang="en-US" sz="1600" b="1"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July 14, 17: </a:t>
            </a:r>
            <a:r>
              <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House THUD Approps Markups</a:t>
            </a:r>
            <a:endPar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Aptos" panose="020B0004020202020204" pitchFamily="34" charset="0"/>
              <a:cs typeface="Arial" panose="020B0604020202020204" pitchFamily="34" charset="0"/>
            </a:endParaRPr>
          </a:p>
        </p:txBody>
      </p:sp>
      <p:cxnSp>
        <p:nvCxnSpPr>
          <p:cNvPr id="35" name="Straight Arrow Connector 34">
            <a:extLst>
              <a:ext uri="{FF2B5EF4-FFF2-40B4-BE49-F238E27FC236}">
                <a16:creationId xmlns:a16="http://schemas.microsoft.com/office/drawing/2014/main" id="{88CE3407-6622-FF06-0827-181C3977AE54}"/>
              </a:ext>
            </a:extLst>
          </p:cNvPr>
          <p:cNvCxnSpPr>
            <a:cxnSpLocks/>
          </p:cNvCxnSpPr>
          <p:nvPr/>
        </p:nvCxnSpPr>
        <p:spPr>
          <a:xfrm flipV="1">
            <a:off x="5315454" y="3409681"/>
            <a:ext cx="21999" cy="7102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77BEC8F-669A-E36D-CD0C-8F51884CBDA5}"/>
              </a:ext>
            </a:extLst>
          </p:cNvPr>
          <p:cNvSpPr/>
          <p:nvPr/>
        </p:nvSpPr>
        <p:spPr>
          <a:xfrm>
            <a:off x="5289188" y="4101692"/>
            <a:ext cx="80620" cy="8062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cxnSp>
        <p:nvCxnSpPr>
          <p:cNvPr id="6" name="Straight Arrow Connector 5">
            <a:extLst>
              <a:ext uri="{FF2B5EF4-FFF2-40B4-BE49-F238E27FC236}">
                <a16:creationId xmlns:a16="http://schemas.microsoft.com/office/drawing/2014/main" id="{F734CB48-287D-246B-93AE-F0D77F798AE8}"/>
              </a:ext>
            </a:extLst>
          </p:cNvPr>
          <p:cNvCxnSpPr>
            <a:cxnSpLocks/>
          </p:cNvCxnSpPr>
          <p:nvPr/>
        </p:nvCxnSpPr>
        <p:spPr>
          <a:xfrm flipH="1" flipV="1">
            <a:off x="4795974" y="2080724"/>
            <a:ext cx="9105" cy="20386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DDBAB7B6-F893-2540-3ACE-0A6FAF422C47}"/>
              </a:ext>
            </a:extLst>
          </p:cNvPr>
          <p:cNvSpPr/>
          <p:nvPr/>
        </p:nvSpPr>
        <p:spPr>
          <a:xfrm>
            <a:off x="4765419" y="4113860"/>
            <a:ext cx="80620" cy="8062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cxnSp>
        <p:nvCxnSpPr>
          <p:cNvPr id="61" name="Straight Arrow Connector 60">
            <a:extLst>
              <a:ext uri="{FF2B5EF4-FFF2-40B4-BE49-F238E27FC236}">
                <a16:creationId xmlns:a16="http://schemas.microsoft.com/office/drawing/2014/main" id="{6CFC40D6-A291-FF67-E7E5-976F78E8DB69}"/>
              </a:ext>
            </a:extLst>
          </p:cNvPr>
          <p:cNvCxnSpPr>
            <a:cxnSpLocks/>
          </p:cNvCxnSpPr>
          <p:nvPr/>
        </p:nvCxnSpPr>
        <p:spPr>
          <a:xfrm flipH="1" flipV="1">
            <a:off x="3801179" y="3008633"/>
            <a:ext cx="5885" cy="11052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44B9F4D0-0BD3-3AE6-40C3-F9E575EE17CF}"/>
              </a:ext>
            </a:extLst>
          </p:cNvPr>
          <p:cNvSpPr/>
          <p:nvPr/>
        </p:nvSpPr>
        <p:spPr>
          <a:xfrm>
            <a:off x="3767404" y="4108353"/>
            <a:ext cx="80620" cy="8062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w="22225">
                <a:solidFill>
                  <a:srgbClr val="ED7D31"/>
                </a:solidFill>
                <a:prstDash val="solid"/>
              </a:ln>
              <a:solidFill>
                <a:srgbClr val="ED7D31">
                  <a:lumMod val="40000"/>
                  <a:lumOff val="60000"/>
                </a:srgbClr>
              </a:solidFill>
              <a:effectLst/>
              <a:uLnTx/>
              <a:uFillTx/>
              <a:latin typeface="Calibri" panose="020F0502020204030204"/>
              <a:ea typeface="+mn-ea"/>
              <a:cs typeface="+mn-cs"/>
            </a:endParaRPr>
          </a:p>
        </p:txBody>
      </p:sp>
      <p:cxnSp>
        <p:nvCxnSpPr>
          <p:cNvPr id="2" name="Straight Arrow Connector 1">
            <a:extLst>
              <a:ext uri="{FF2B5EF4-FFF2-40B4-BE49-F238E27FC236}">
                <a16:creationId xmlns:a16="http://schemas.microsoft.com/office/drawing/2014/main" id="{E130E20B-08BB-8FB9-7D18-ECAF48C3A87D}"/>
              </a:ext>
            </a:extLst>
          </p:cNvPr>
          <p:cNvCxnSpPr>
            <a:cxnSpLocks/>
          </p:cNvCxnSpPr>
          <p:nvPr/>
        </p:nvCxnSpPr>
        <p:spPr>
          <a:xfrm flipV="1">
            <a:off x="5058037" y="2445076"/>
            <a:ext cx="4343" cy="17028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AA0E07D-F08A-242F-642F-7C55E8CABB5C}"/>
              </a:ext>
            </a:extLst>
          </p:cNvPr>
          <p:cNvSpPr txBox="1"/>
          <p:nvPr/>
        </p:nvSpPr>
        <p:spPr>
          <a:xfrm>
            <a:off x="5003274" y="2206224"/>
            <a:ext cx="213577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ts val="1000"/>
              <a:buFontTx/>
              <a:buNone/>
              <a:tabLst>
                <a:tab pos="457200" algn="l"/>
              </a:tabLst>
              <a:defRPr/>
            </a:pPr>
            <a:r>
              <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Times New Roman" panose="02020603050405020304" pitchFamily="18" charset="0"/>
                <a:cs typeface="Arial" panose="020B0604020202020204" pitchFamily="34" charset="0"/>
              </a:rPr>
              <a:t>Rural Housing (Ag) Approps Markups</a:t>
            </a:r>
            <a:endParaRPr kumimoji="0" lang="en-US" sz="1600" i="0" u="none" strike="noStrike" kern="1200" cap="none" spc="0" normalizeH="0" baseline="0" noProof="0" dirty="0">
              <a:ln>
                <a:noFill/>
              </a:ln>
              <a:solidFill>
                <a:srgbClr val="002A5F"/>
              </a:solidFill>
              <a:effectLst/>
              <a:uLnTx/>
              <a:uFillTx/>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44109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EDD07-DEBB-92E1-6413-C69BD4FB8BA3}"/>
              </a:ext>
            </a:extLst>
          </p:cNvPr>
          <p:cNvSpPr>
            <a:spLocks noGrp="1"/>
          </p:cNvSpPr>
          <p:nvPr>
            <p:ph type="title"/>
          </p:nvPr>
        </p:nvSpPr>
        <p:spPr>
          <a:xfrm>
            <a:off x="838200" y="261769"/>
            <a:ext cx="10515600" cy="804672"/>
          </a:xfrm>
        </p:spPr>
        <p:txBody>
          <a:bodyPr/>
          <a:lstStyle/>
          <a:p>
            <a:r>
              <a:rPr lang="en-US" b="1" dirty="0">
                <a:solidFill>
                  <a:srgbClr val="002060"/>
                </a:solidFill>
              </a:rPr>
              <a:t>FY 26 Appropriations Action</a:t>
            </a:r>
          </a:p>
        </p:txBody>
      </p:sp>
      <p:sp>
        <p:nvSpPr>
          <p:cNvPr id="3" name="Content Placeholder 2">
            <a:extLst>
              <a:ext uri="{FF2B5EF4-FFF2-40B4-BE49-F238E27FC236}">
                <a16:creationId xmlns:a16="http://schemas.microsoft.com/office/drawing/2014/main" id="{DED236D6-C40F-337A-B087-CBC9FB3FF673}"/>
              </a:ext>
            </a:extLst>
          </p:cNvPr>
          <p:cNvSpPr>
            <a:spLocks noGrp="1"/>
          </p:cNvSpPr>
          <p:nvPr>
            <p:ph idx="1"/>
          </p:nvPr>
        </p:nvSpPr>
        <p:spPr>
          <a:xfrm>
            <a:off x="838200" y="1713586"/>
            <a:ext cx="10515600" cy="3844205"/>
          </a:xfrm>
        </p:spPr>
        <p:txBody>
          <a:bodyPr/>
          <a:lstStyle/>
          <a:p>
            <a:pPr marL="342900" indent="-342900">
              <a:buFont typeface="Arial" panose="020B0604020202020204" pitchFamily="34" charset="0"/>
              <a:buChar char="•"/>
            </a:pPr>
            <a:r>
              <a:rPr lang="en-US" dirty="0"/>
              <a:t>House has marked-up USDA rural housing funding bills.</a:t>
            </a:r>
          </a:p>
          <a:p>
            <a:pPr marL="342900" indent="-342900">
              <a:buFont typeface="Arial" panose="020B0604020202020204" pitchFamily="34" charset="0"/>
              <a:buChar char="•"/>
            </a:pPr>
            <a:r>
              <a:rPr lang="en-US" dirty="0"/>
              <a:t>Senate Committee markup today.</a:t>
            </a:r>
          </a:p>
          <a:p>
            <a:pPr marL="342900" indent="-342900">
              <a:buFont typeface="Arial" panose="020B0604020202020204" pitchFamily="34" charset="0"/>
              <a:buChar char="•"/>
            </a:pPr>
            <a:r>
              <a:rPr lang="en-US" dirty="0"/>
              <a:t>House HUD bill markups July 14 and 17.</a:t>
            </a:r>
          </a:p>
          <a:p>
            <a:pPr marL="342900" indent="-342900">
              <a:buFont typeface="Arial" panose="020B0604020202020204" pitchFamily="34" charset="0"/>
              <a:buChar char="•"/>
            </a:pPr>
            <a:r>
              <a:rPr lang="en-US" dirty="0"/>
              <a:t>Senate HUD markups later this summer.</a:t>
            </a:r>
          </a:p>
        </p:txBody>
      </p:sp>
    </p:spTree>
    <p:extLst>
      <p:ext uri="{BB962C8B-B14F-4D97-AF65-F5344CB8AC3E}">
        <p14:creationId xmlns:p14="http://schemas.microsoft.com/office/powerpoint/2010/main" val="2147037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21483-386C-79E0-AAC0-523FBFFDD0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1F1D25-4B62-B26D-62BB-FDFFAD21EA20}"/>
              </a:ext>
            </a:extLst>
          </p:cNvPr>
          <p:cNvSpPr>
            <a:spLocks noGrp="1"/>
          </p:cNvSpPr>
          <p:nvPr>
            <p:ph type="title"/>
          </p:nvPr>
        </p:nvSpPr>
        <p:spPr>
          <a:xfrm>
            <a:off x="838200" y="344064"/>
            <a:ext cx="10515600" cy="782901"/>
          </a:xfrm>
        </p:spPr>
        <p:txBody>
          <a:bodyPr>
            <a:normAutofit/>
          </a:bodyPr>
          <a:lstStyle/>
          <a:p>
            <a:r>
              <a:rPr lang="en-US" sz="4100" b="1" dirty="0">
                <a:solidFill>
                  <a:srgbClr val="002060"/>
                </a:solidFill>
              </a:rPr>
              <a:t>FY26 President’s Budget Proposal</a:t>
            </a:r>
          </a:p>
        </p:txBody>
      </p:sp>
      <p:sp>
        <p:nvSpPr>
          <p:cNvPr id="3" name="Content Placeholder 2">
            <a:extLst>
              <a:ext uri="{FF2B5EF4-FFF2-40B4-BE49-F238E27FC236}">
                <a16:creationId xmlns:a16="http://schemas.microsoft.com/office/drawing/2014/main" id="{6E2AA2B1-91F5-F756-D7A0-0A5A4CBDCBB9}"/>
              </a:ext>
            </a:extLst>
          </p:cNvPr>
          <p:cNvSpPr>
            <a:spLocks noGrp="1"/>
          </p:cNvSpPr>
          <p:nvPr>
            <p:ph idx="1"/>
          </p:nvPr>
        </p:nvSpPr>
        <p:spPr>
          <a:xfrm>
            <a:off x="838200" y="1524001"/>
            <a:ext cx="10515600" cy="4989936"/>
          </a:xfrm>
        </p:spPr>
        <p:txBody>
          <a:bodyPr>
            <a:normAutofit/>
          </a:bodyPr>
          <a:lstStyle/>
          <a:p>
            <a:pPr marL="342900" indent="-342900">
              <a:lnSpc>
                <a:spcPct val="100000"/>
              </a:lnSpc>
              <a:spcBef>
                <a:spcPts val="0"/>
              </a:spcBef>
              <a:spcAft>
                <a:spcPts val="600"/>
              </a:spcAft>
              <a:buFont typeface="Arial" panose="020B0604020202020204" pitchFamily="34" charset="0"/>
              <a:buChar char="•"/>
            </a:pPr>
            <a:r>
              <a:rPr lang="en-US" dirty="0"/>
              <a:t>Consolidates HUD rental assistance programs (tenant-based and project-based Section 8, public housing, Sec. 202, and Sec. 811) under a new state block grant and reduces funding by $26.7 billion. Places a two-year limit on assistance for “able-bodied adults.”</a:t>
            </a:r>
          </a:p>
          <a:p>
            <a:pPr marL="342900" indent="-342900">
              <a:spcBef>
                <a:spcPts val="0"/>
              </a:spcBef>
              <a:spcAft>
                <a:spcPts val="600"/>
              </a:spcAft>
              <a:buFont typeface="Arial" panose="020B0604020202020204" pitchFamily="34" charset="0"/>
              <a:buChar char="•"/>
            </a:pPr>
            <a:r>
              <a:rPr lang="en-US" dirty="0"/>
              <a:t>Consolidates CoC and HOPWA into the ESG program and reduces funding by $532 million.</a:t>
            </a:r>
          </a:p>
          <a:p>
            <a:pPr marL="342900" indent="-342900">
              <a:lnSpc>
                <a:spcPct val="100000"/>
              </a:lnSpc>
              <a:spcBef>
                <a:spcPts val="0"/>
              </a:spcBef>
              <a:spcAft>
                <a:spcPts val="600"/>
              </a:spcAft>
              <a:buFont typeface="Arial" panose="020B0604020202020204" pitchFamily="34" charset="0"/>
              <a:buChar char="•"/>
            </a:pPr>
            <a:r>
              <a:rPr lang="en-US" dirty="0"/>
              <a:t>Eliminates CDBG, HOME, NAHSDA Native American program funding, HUD’s self-sufficiency programs, PRO Housing, and FHIP fair housing programs.</a:t>
            </a:r>
          </a:p>
          <a:p>
            <a:pPr>
              <a:lnSpc>
                <a:spcPct val="100000"/>
              </a:lnSpc>
              <a:spcBef>
                <a:spcPts val="0"/>
              </a:spcBef>
              <a:spcAft>
                <a:spcPts val="600"/>
              </a:spcAft>
            </a:pPr>
            <a:endParaRPr lang="en-US" dirty="0"/>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77129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83EE-B59E-2BFF-573B-B0678AE44A45}"/>
            </a:ext>
          </a:extLst>
        </p:cNvPr>
        <p:cNvGrpSpPr/>
        <p:nvPr/>
      </p:nvGrpSpPr>
      <p:grpSpPr>
        <a:xfrm>
          <a:off x="0" y="0"/>
          <a:ext cx="0" cy="0"/>
          <a:chOff x="0" y="0"/>
          <a:chExt cx="0" cy="0"/>
        </a:xfrm>
      </p:grpSpPr>
      <p:sp>
        <p:nvSpPr>
          <p:cNvPr id="33" name="Slide Number Placeholder 2">
            <a:extLst>
              <a:ext uri="{FF2B5EF4-FFF2-40B4-BE49-F238E27FC236}">
                <a16:creationId xmlns:a16="http://schemas.microsoft.com/office/drawing/2014/main" id="{67776D55-851A-B74F-AD4E-F00E136F75DF}"/>
              </a:ext>
            </a:extLst>
          </p:cNvPr>
          <p:cNvSpPr txBox="1">
            <a:spLocks/>
          </p:cNvSpPr>
          <p:nvPr/>
        </p:nvSpPr>
        <p:spPr>
          <a:xfrm>
            <a:off x="8610600" y="6343982"/>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457200">
              <a:defRPr/>
            </a:pPr>
            <a:fld id="{00534046-EDCD-E643-AFE5-8B26A50B61D5}" type="slidenum">
              <a:rPr lang="en-US" sz="1200" smtClean="0">
                <a:solidFill>
                  <a:prstClr val="black">
                    <a:tint val="75000"/>
                  </a:prstClr>
                </a:solidFill>
                <a:latin typeface="Arial" panose="020B0604020202020204" pitchFamily="34" charset="0"/>
                <a:cs typeface="Arial" panose="020B0604020202020204" pitchFamily="34" charset="0"/>
              </a:rPr>
              <a:pPr algn="r" defTabSz="457200">
                <a:defRPr/>
              </a:pPr>
              <a:t>8</a:t>
            </a:fld>
            <a:endParaRPr lang="en-US" sz="1200">
              <a:solidFill>
                <a:prstClr val="black">
                  <a:tint val="75000"/>
                </a:prstClr>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A784E712-0BB0-D35F-4882-A28A379C1B89}"/>
              </a:ext>
            </a:extLst>
          </p:cNvPr>
          <p:cNvSpPr>
            <a:spLocks noGrp="1"/>
          </p:cNvSpPr>
          <p:nvPr>
            <p:ph type="title"/>
          </p:nvPr>
        </p:nvSpPr>
        <p:spPr>
          <a:xfrm>
            <a:off x="585541" y="514014"/>
            <a:ext cx="9194584" cy="431537"/>
          </a:xfrm>
        </p:spPr>
        <p:txBody>
          <a:bodyPr>
            <a:normAutofit fontScale="90000"/>
          </a:bodyPr>
          <a:lstStyle/>
          <a:p>
            <a:r>
              <a:rPr lang="en-US" sz="2700" b="1" dirty="0">
                <a:solidFill>
                  <a:srgbClr val="002060"/>
                </a:solidFill>
              </a:rPr>
              <a:t>FY 2026 Budget Chart for Select HUD Programs ($ in millions)</a:t>
            </a:r>
            <a:br>
              <a:rPr lang="en-US" sz="2000" b="1" dirty="0">
                <a:solidFill>
                  <a:srgbClr val="002060"/>
                </a:solidFill>
              </a:rPr>
            </a:br>
            <a:endParaRPr lang="en-US" sz="2000" b="1" dirty="0">
              <a:solidFill>
                <a:srgbClr val="002060"/>
              </a:solidFill>
            </a:endParaRPr>
          </a:p>
        </p:txBody>
      </p:sp>
      <p:graphicFrame>
        <p:nvGraphicFramePr>
          <p:cNvPr id="9" name="Content Placeholder 4">
            <a:extLst>
              <a:ext uri="{FF2B5EF4-FFF2-40B4-BE49-F238E27FC236}">
                <a16:creationId xmlns:a16="http://schemas.microsoft.com/office/drawing/2014/main" id="{1863BE8D-24CE-107B-4CA1-207E83CBE02F}"/>
              </a:ext>
            </a:extLst>
          </p:cNvPr>
          <p:cNvGraphicFramePr>
            <a:graphicFrameLocks/>
          </p:cNvGraphicFramePr>
          <p:nvPr/>
        </p:nvGraphicFramePr>
        <p:xfrm>
          <a:off x="424903" y="1711058"/>
          <a:ext cx="11106698" cy="4632928"/>
        </p:xfrm>
        <a:graphic>
          <a:graphicData uri="http://schemas.openxmlformats.org/drawingml/2006/table">
            <a:tbl>
              <a:tblPr firstRow="1">
                <a:tableStyleId>{69012ECD-51FC-41F1-AA8D-1B2483CD663E}</a:tableStyleId>
              </a:tblPr>
              <a:tblGrid>
                <a:gridCol w="4602623">
                  <a:extLst>
                    <a:ext uri="{9D8B030D-6E8A-4147-A177-3AD203B41FA5}">
                      <a16:colId xmlns:a16="http://schemas.microsoft.com/office/drawing/2014/main" val="3033387189"/>
                    </a:ext>
                  </a:extLst>
                </a:gridCol>
                <a:gridCol w="1300815">
                  <a:extLst>
                    <a:ext uri="{9D8B030D-6E8A-4147-A177-3AD203B41FA5}">
                      <a16:colId xmlns:a16="http://schemas.microsoft.com/office/drawing/2014/main" val="633432156"/>
                    </a:ext>
                  </a:extLst>
                </a:gridCol>
                <a:gridCol w="1300815">
                  <a:extLst>
                    <a:ext uri="{9D8B030D-6E8A-4147-A177-3AD203B41FA5}">
                      <a16:colId xmlns:a16="http://schemas.microsoft.com/office/drawing/2014/main" val="3936702822"/>
                    </a:ext>
                  </a:extLst>
                </a:gridCol>
                <a:gridCol w="1300815">
                  <a:extLst>
                    <a:ext uri="{9D8B030D-6E8A-4147-A177-3AD203B41FA5}">
                      <a16:colId xmlns:a16="http://schemas.microsoft.com/office/drawing/2014/main" val="521624839"/>
                    </a:ext>
                  </a:extLst>
                </a:gridCol>
                <a:gridCol w="1300815">
                  <a:extLst>
                    <a:ext uri="{9D8B030D-6E8A-4147-A177-3AD203B41FA5}">
                      <a16:colId xmlns:a16="http://schemas.microsoft.com/office/drawing/2014/main" val="2347043690"/>
                    </a:ext>
                  </a:extLst>
                </a:gridCol>
                <a:gridCol w="1300815">
                  <a:extLst>
                    <a:ext uri="{9D8B030D-6E8A-4147-A177-3AD203B41FA5}">
                      <a16:colId xmlns:a16="http://schemas.microsoft.com/office/drawing/2014/main" val="826022443"/>
                    </a:ext>
                  </a:extLst>
                </a:gridCol>
              </a:tblGrid>
              <a:tr h="1019080">
                <a:tc>
                  <a:txBody>
                    <a:bodyPr/>
                    <a:lstStyle/>
                    <a:p>
                      <a:pPr algn="ctr" fontAlgn="ctr"/>
                      <a:r>
                        <a:rPr lang="en-US" sz="1600" u="none" strike="noStrike" dirty="0">
                          <a:effectLst/>
                        </a:rPr>
                        <a:t>HUD Programs </a:t>
                      </a:r>
                      <a:br>
                        <a:rPr lang="en-US" sz="1600" u="none" strike="noStrike" dirty="0">
                          <a:effectLst/>
                        </a:rPr>
                      </a:b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1600" u="none" strike="noStrike" dirty="0">
                          <a:effectLst/>
                        </a:rPr>
                        <a:t>FY25 Budget Request</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1600" u="none" strike="noStrike" dirty="0">
                          <a:effectLst/>
                        </a:rPr>
                        <a:t>FY25 House Committee</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1600" u="none" strike="noStrike" dirty="0">
                          <a:effectLst/>
                        </a:rPr>
                        <a:t>FY25 Senate Committee</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1600" u="none" strike="noStrike" dirty="0">
                          <a:effectLst/>
                        </a:rPr>
                        <a:t>FY25 Full Year Continuing Resolution</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1600" b="1" i="0" u="none" strike="noStrike" dirty="0">
                          <a:solidFill>
                            <a:schemeClr val="bg1"/>
                          </a:solidFill>
                          <a:effectLst/>
                          <a:latin typeface="Arial" panose="020B0604020202020204" pitchFamily="34" charset="0"/>
                          <a:cs typeface="Arial" panose="020B0604020202020204" pitchFamily="34" charset="0"/>
                        </a:rPr>
                        <a:t>FY26 Budget Request</a:t>
                      </a:r>
                    </a:p>
                  </a:txBody>
                  <a:tcPr marL="9525" marR="9525" marT="9525" marB="0" anchor="ctr"/>
                </a:tc>
                <a:extLst>
                  <a:ext uri="{0D108BD9-81ED-4DB2-BD59-A6C34878D82A}">
                    <a16:rowId xmlns:a16="http://schemas.microsoft.com/office/drawing/2014/main" val="860132055"/>
                  </a:ext>
                </a:extLst>
              </a:tr>
              <a:tr h="451731">
                <a:tc>
                  <a:txBody>
                    <a:bodyPr/>
                    <a:lstStyle/>
                    <a:p>
                      <a:pPr algn="l" fontAlgn="b"/>
                      <a:r>
                        <a:rPr lang="en-US" sz="1600" u="none" strike="noStrike" dirty="0">
                          <a:effectLst/>
                        </a:rPr>
                        <a:t>Community Development Block Grant (CDBG)</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2,930</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3,300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3,300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3,430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3285997434"/>
                  </a:ext>
                </a:extLst>
              </a:tr>
              <a:tr h="451731">
                <a:tc>
                  <a:txBody>
                    <a:bodyPr/>
                    <a:lstStyle/>
                    <a:p>
                      <a:pPr algn="l" fontAlgn="b"/>
                      <a:r>
                        <a:rPr lang="en-US" sz="1600" u="none" strike="noStrike" dirty="0">
                          <a:effectLst/>
                        </a:rPr>
                        <a:t>HOME Investment Partnerships Program (HOME)</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1,250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500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1,425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1,250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1143736825"/>
                  </a:ext>
                </a:extLst>
              </a:tr>
              <a:tr h="451731">
                <a:tc>
                  <a:txBody>
                    <a:bodyPr/>
                    <a:lstStyle/>
                    <a:p>
                      <a:pPr algn="l" fontAlgn="b"/>
                      <a:r>
                        <a:rPr lang="en-US" sz="1600" u="none" strike="noStrike" dirty="0">
                          <a:effectLst/>
                        </a:rPr>
                        <a:t>Homeless Assistance Grants</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4,060</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4,060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4,319</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4,051</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4,024</a:t>
                      </a:r>
                    </a:p>
                  </a:txBody>
                  <a:tcPr marL="9525" marR="9525" marT="9525" marB="0" anchor="b"/>
                </a:tc>
                <a:extLst>
                  <a:ext uri="{0D108BD9-81ED-4DB2-BD59-A6C34878D82A}">
                    <a16:rowId xmlns:a16="http://schemas.microsoft.com/office/drawing/2014/main" val="557744303"/>
                  </a:ext>
                </a:extLst>
              </a:tr>
              <a:tr h="451731">
                <a:tc>
                  <a:txBody>
                    <a:bodyPr/>
                    <a:lstStyle/>
                    <a:p>
                      <a:pPr algn="l" fontAlgn="b"/>
                      <a:r>
                        <a:rPr lang="en-US" sz="1600" u="none" strike="noStrike" dirty="0">
                          <a:effectLst/>
                        </a:rPr>
                        <a:t>Housing Choice Vouchers</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32,756</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32,272</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35,260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32,041</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4216511606"/>
                  </a:ext>
                </a:extLst>
              </a:tr>
              <a:tr h="451731">
                <a:tc>
                  <a:txBody>
                    <a:bodyPr/>
                    <a:lstStyle/>
                    <a:p>
                      <a:pPr algn="l" fontAlgn="b"/>
                      <a:r>
                        <a:rPr lang="en-US" sz="1600" u="none" strike="noStrike">
                          <a:effectLst/>
                        </a:rPr>
                        <a:t>Housing for the Elderly (Section 202)</a:t>
                      </a:r>
                      <a:endParaRPr lang="en-US" sz="16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931</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931</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1,046</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931</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1431595887"/>
                  </a:ext>
                </a:extLst>
              </a:tr>
              <a:tr h="451731">
                <a:tc>
                  <a:txBody>
                    <a:bodyPr/>
                    <a:lstStyle/>
                    <a:p>
                      <a:pPr algn="l" fontAlgn="b"/>
                      <a:r>
                        <a:rPr lang="en-US" sz="1600" u="none" strike="noStrike" dirty="0">
                          <a:effectLst/>
                        </a:rPr>
                        <a:t>Housing for Persons with Disabilities (Section 811)</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257</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a:effectLst/>
                        </a:rPr>
                        <a:t>257</a:t>
                      </a:r>
                      <a:endParaRPr lang="en-US" sz="16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257</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257</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3159846915"/>
                  </a:ext>
                </a:extLst>
              </a:tr>
              <a:tr h="451731">
                <a:tc>
                  <a:txBody>
                    <a:bodyPr/>
                    <a:lstStyle/>
                    <a:p>
                      <a:pPr algn="l" fontAlgn="b"/>
                      <a:r>
                        <a:rPr lang="en-US" sz="1600" u="none" strike="noStrike" dirty="0">
                          <a:effectLst/>
                        </a:rPr>
                        <a:t>Project-Based Section 8</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16,686</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16,595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16,654</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16,490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1994120386"/>
                  </a:ext>
                </a:extLst>
              </a:tr>
              <a:tr h="451731">
                <a:tc>
                  <a:txBody>
                    <a:bodyPr/>
                    <a:lstStyle/>
                    <a:p>
                      <a:pPr algn="l" fontAlgn="b"/>
                      <a:r>
                        <a:rPr lang="en-US" sz="1600" u="none" strike="noStrike" dirty="0">
                          <a:effectLst/>
                        </a:rPr>
                        <a:t>Housing Counseling Assistance</a:t>
                      </a:r>
                      <a:endParaRPr lang="en-US" sz="16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57.5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57.5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57.5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u="none" strike="noStrike" dirty="0">
                          <a:effectLst/>
                        </a:rPr>
                        <a:t>57.5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r" fontAlgn="b"/>
                      <a:r>
                        <a:rPr lang="en-US" sz="1600" b="0" i="0" u="none" strike="noStrike" dirty="0">
                          <a:solidFill>
                            <a:schemeClr val="tx1"/>
                          </a:solidFill>
                          <a:effectLst/>
                          <a:latin typeface="Arial" panose="020B0604020202020204" pitchFamily="34" charset="0"/>
                          <a:cs typeface="Arial" panose="020B0604020202020204" pitchFamily="34" charset="0"/>
                        </a:rPr>
                        <a:t>0</a:t>
                      </a:r>
                    </a:p>
                  </a:txBody>
                  <a:tcPr marL="9525" marR="9525" marT="9525" marB="0" anchor="b"/>
                </a:tc>
                <a:extLst>
                  <a:ext uri="{0D108BD9-81ED-4DB2-BD59-A6C34878D82A}">
                    <a16:rowId xmlns:a16="http://schemas.microsoft.com/office/drawing/2014/main" val="3778681699"/>
                  </a:ext>
                </a:extLst>
              </a:tr>
            </a:tbl>
          </a:graphicData>
        </a:graphic>
      </p:graphicFrame>
      <p:sp>
        <p:nvSpPr>
          <p:cNvPr id="2" name="TextBox 1">
            <a:extLst>
              <a:ext uri="{FF2B5EF4-FFF2-40B4-BE49-F238E27FC236}">
                <a16:creationId xmlns:a16="http://schemas.microsoft.com/office/drawing/2014/main" id="{F0DC78C9-3364-9DCE-8754-37177F3A4024}"/>
              </a:ext>
            </a:extLst>
          </p:cNvPr>
          <p:cNvSpPr txBox="1"/>
          <p:nvPr/>
        </p:nvSpPr>
        <p:spPr>
          <a:xfrm>
            <a:off x="3373911" y="6418951"/>
            <a:ext cx="7734356" cy="307777"/>
          </a:xfrm>
          <a:prstGeom prst="rect">
            <a:avLst/>
          </a:prstGeom>
          <a:noFill/>
        </p:spPr>
        <p:txBody>
          <a:bodyPr wrap="square" rtlCol="0">
            <a:spAutoFit/>
          </a:bodyPr>
          <a:lstStyle/>
          <a:p>
            <a:r>
              <a:rPr lang="en-US" sz="1400" dirty="0"/>
              <a:t>*To be consolidated under new proposed state block grant program and funded at $26.7 billion</a:t>
            </a:r>
          </a:p>
        </p:txBody>
      </p:sp>
    </p:spTree>
    <p:extLst>
      <p:ext uri="{BB962C8B-B14F-4D97-AF65-F5344CB8AC3E}">
        <p14:creationId xmlns:p14="http://schemas.microsoft.com/office/powerpoint/2010/main" val="1355684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9958A-A791-F331-A02A-A762801C8D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04D4A-8937-F160-8D36-CAB2FC984185}"/>
              </a:ext>
            </a:extLst>
          </p:cNvPr>
          <p:cNvSpPr>
            <a:spLocks noGrp="1"/>
          </p:cNvSpPr>
          <p:nvPr>
            <p:ph type="title"/>
          </p:nvPr>
        </p:nvSpPr>
        <p:spPr/>
        <p:txBody>
          <a:bodyPr>
            <a:normAutofit/>
          </a:bodyPr>
          <a:lstStyle/>
          <a:p>
            <a:r>
              <a:rPr lang="en-US" sz="4100" b="1" dirty="0">
                <a:solidFill>
                  <a:srgbClr val="002060"/>
                </a:solidFill>
              </a:rPr>
              <a:t>FY26 President’s Budget Proposal</a:t>
            </a:r>
          </a:p>
        </p:txBody>
      </p:sp>
      <p:sp>
        <p:nvSpPr>
          <p:cNvPr id="3" name="Content Placeholder 2">
            <a:extLst>
              <a:ext uri="{FF2B5EF4-FFF2-40B4-BE49-F238E27FC236}">
                <a16:creationId xmlns:a16="http://schemas.microsoft.com/office/drawing/2014/main" id="{9D05F254-43E5-E868-D972-EC9EE9808E84}"/>
              </a:ext>
            </a:extLst>
          </p:cNvPr>
          <p:cNvSpPr>
            <a:spLocks noGrp="1"/>
          </p:cNvSpPr>
          <p:nvPr>
            <p:ph idx="1"/>
          </p:nvPr>
        </p:nvSpPr>
        <p:spPr>
          <a:xfrm>
            <a:off x="838199" y="1484244"/>
            <a:ext cx="10691191" cy="5075136"/>
          </a:xfrm>
        </p:spPr>
        <p:txBody>
          <a:bodyPr>
            <a:normAutofit fontScale="92500" lnSpcReduction="10000"/>
          </a:bodyPr>
          <a:lstStyle/>
          <a:p>
            <a:pPr marL="0" indent="0">
              <a:lnSpc>
                <a:spcPct val="100000"/>
              </a:lnSpc>
              <a:spcBef>
                <a:spcPts val="0"/>
              </a:spcBef>
              <a:spcAft>
                <a:spcPts val="600"/>
              </a:spcAft>
              <a:buNone/>
            </a:pPr>
            <a:r>
              <a:rPr lang="en-US" b="1" dirty="0"/>
              <a:t>USDA Rural Housing Programs</a:t>
            </a:r>
          </a:p>
          <a:p>
            <a:pPr marL="342900" indent="-342900">
              <a:lnSpc>
                <a:spcPct val="100000"/>
              </a:lnSpc>
              <a:spcBef>
                <a:spcPts val="0"/>
              </a:spcBef>
              <a:spcAft>
                <a:spcPts val="600"/>
              </a:spcAft>
              <a:buFont typeface="Arial" panose="020B0604020202020204" pitchFamily="34" charset="0"/>
              <a:buChar char="•"/>
            </a:pPr>
            <a:r>
              <a:rPr lang="en-US" dirty="0"/>
              <a:t>$74 million increase for rural rental assistance programs to prevent default on USDA-underwritten multifamily housing direct loans.</a:t>
            </a:r>
          </a:p>
          <a:p>
            <a:pPr marL="342900" indent="-342900">
              <a:lnSpc>
                <a:spcPct val="100000"/>
              </a:lnSpc>
              <a:spcBef>
                <a:spcPts val="0"/>
              </a:spcBef>
              <a:spcAft>
                <a:spcPts val="600"/>
              </a:spcAft>
              <a:buFont typeface="Arial" panose="020B0604020202020204" pitchFamily="34" charset="0"/>
              <a:buChar char="•"/>
            </a:pPr>
            <a:r>
              <a:rPr lang="en-US" dirty="0"/>
              <a:t>Eliminates RHS single-family direct loans, self-help housing grants, and rural housing vouchers.</a:t>
            </a:r>
          </a:p>
          <a:p>
            <a:pPr marL="0" indent="0">
              <a:lnSpc>
                <a:spcPct val="100000"/>
              </a:lnSpc>
              <a:spcBef>
                <a:spcPts val="0"/>
              </a:spcBef>
              <a:spcAft>
                <a:spcPts val="600"/>
              </a:spcAft>
              <a:buNone/>
            </a:pPr>
            <a:r>
              <a:rPr lang="en-US" b="1" dirty="0"/>
              <a:t>Treasury Programs</a:t>
            </a:r>
          </a:p>
          <a:p>
            <a:pPr marL="342900" indent="-342900">
              <a:lnSpc>
                <a:spcPct val="100000"/>
              </a:lnSpc>
              <a:spcBef>
                <a:spcPts val="0"/>
              </a:spcBef>
              <a:spcAft>
                <a:spcPts val="600"/>
              </a:spcAft>
              <a:buFont typeface="Arial" panose="020B0604020202020204" pitchFamily="34" charset="0"/>
              <a:buChar char="•"/>
            </a:pPr>
            <a:r>
              <a:rPr lang="en-US" dirty="0"/>
              <a:t>Eliminates new CDFI discretionary awards. Remaining funding would support oversight and closeout of prior awards, maintain CDFI certification, and support NMTC administration and Bond Guarantee program</a:t>
            </a:r>
          </a:p>
          <a:p>
            <a:pPr marL="0" indent="0">
              <a:lnSpc>
                <a:spcPct val="100000"/>
              </a:lnSpc>
              <a:spcBef>
                <a:spcPts val="0"/>
              </a:spcBef>
              <a:spcAft>
                <a:spcPts val="600"/>
              </a:spcAft>
              <a:buNone/>
            </a:pPr>
            <a:r>
              <a:rPr lang="en-US" b="1" dirty="0"/>
              <a:t>HHS Programs</a:t>
            </a:r>
          </a:p>
          <a:p>
            <a:pPr marL="342900" indent="-342900">
              <a:lnSpc>
                <a:spcPct val="100000"/>
              </a:lnSpc>
              <a:spcBef>
                <a:spcPts val="0"/>
              </a:spcBef>
              <a:spcAft>
                <a:spcPts val="600"/>
              </a:spcAft>
              <a:buFont typeface="Arial" panose="020B0604020202020204" pitchFamily="34" charset="0"/>
              <a:buChar char="•"/>
            </a:pPr>
            <a:r>
              <a:rPr lang="en-US" dirty="0"/>
              <a:t>Eliminates LIHEAP</a:t>
            </a:r>
          </a:p>
        </p:txBody>
      </p:sp>
    </p:spTree>
    <p:extLst>
      <p:ext uri="{BB962C8B-B14F-4D97-AF65-F5344CB8AC3E}">
        <p14:creationId xmlns:p14="http://schemas.microsoft.com/office/powerpoint/2010/main" val="257223245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10316</TotalTime>
  <Words>1623</Words>
  <Application>Microsoft Office PowerPoint</Application>
  <PresentationFormat>Widescreen</PresentationFormat>
  <Paragraphs>218</Paragraphs>
  <Slides>21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Arial</vt:lpstr>
      <vt:lpstr>Calibri</vt:lpstr>
      <vt:lpstr>Wingdings</vt:lpstr>
      <vt:lpstr>Office 2013 - 2022 Theme</vt:lpstr>
      <vt:lpstr>Washington Update</vt:lpstr>
      <vt:lpstr>One Big Beautiful Bill Act (OBBBA)</vt:lpstr>
      <vt:lpstr>One Big Beautiful Bill Act (OBBBA)</vt:lpstr>
      <vt:lpstr>One Big Beautiful Bill Act (OBBBA)</vt:lpstr>
      <vt:lpstr>Budget and Appropriations Timeline</vt:lpstr>
      <vt:lpstr>FY 26 Appropriations Action</vt:lpstr>
      <vt:lpstr>FY26 President’s Budget Proposal</vt:lpstr>
      <vt:lpstr>FY 2026 Budget Chart for Select HUD Programs ($ in millions) </vt:lpstr>
      <vt:lpstr>FY26 President’s Budget Proposal</vt:lpstr>
      <vt:lpstr>House Rural Housing Appropriations Bill</vt:lpstr>
      <vt:lpstr>House Rural Housing Funding  </vt:lpstr>
      <vt:lpstr>House Rural Housing Funding</vt:lpstr>
      <vt:lpstr>Other Administration Priorities</vt:lpstr>
      <vt:lpstr>HOME Reauthorization and Reform Possibilities</vt:lpstr>
      <vt:lpstr>PowerPoint Presentation</vt:lpstr>
      <vt:lpstr>NCSHA-Endorsed Standalone Tax Bills </vt:lpstr>
      <vt:lpstr>AHCIA Highlights</vt:lpstr>
      <vt:lpstr>PowerPoint Presentation</vt:lpstr>
      <vt:lpstr>PowerPoint Presentation</vt:lpstr>
      <vt:lpstr>Housing Finance Reform</vt:lpstr>
      <vt:lpstr>Questions and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Cedoz</dc:creator>
  <cp:lastModifiedBy>Garth Rieman</cp:lastModifiedBy>
  <cp:revision>10</cp:revision>
  <cp:lastPrinted>2025-05-09T16:25:42Z</cp:lastPrinted>
  <dcterms:created xsi:type="dcterms:W3CDTF">2025-02-21T18:31:36Z</dcterms:created>
  <dcterms:modified xsi:type="dcterms:W3CDTF">2025-07-10T17:02:03Z</dcterms:modified>
</cp:coreProperties>
</file>